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83" r:id="rId23"/>
    <p:sldId id="284" r:id="rId24"/>
    <p:sldId id="285" r:id="rId25"/>
    <p:sldId id="286" r:id="rId26"/>
    <p:sldId id="287" r:id="rId27"/>
    <p:sldId id="277" r:id="rId28"/>
    <p:sldId id="288" r:id="rId29"/>
    <p:sldId id="289" r:id="rId30"/>
    <p:sldId id="290" r:id="rId31"/>
    <p:sldId id="291" r:id="rId32"/>
    <p:sldId id="292" r:id="rId33"/>
    <p:sldId id="294" r:id="rId34"/>
    <p:sldId id="293" r:id="rId35"/>
    <p:sldId id="295" r:id="rId36"/>
    <p:sldId id="296" r:id="rId37"/>
    <p:sldId id="297" r:id="rId38"/>
    <p:sldId id="298" r:id="rId39"/>
    <p:sldId id="299" r:id="rId40"/>
    <p:sldId id="301" r:id="rId41"/>
    <p:sldId id="302"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192"/>
    <a:srgbClr val="0C72AA"/>
    <a:srgbClr val="0987CD"/>
    <a:srgbClr val="027FD4"/>
    <a:srgbClr val="19A1FD"/>
    <a:srgbClr val="CC0066"/>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4" autoAdjust="0"/>
  </p:normalViewPr>
  <p:slideViewPr>
    <p:cSldViewPr>
      <p:cViewPr varScale="1">
        <p:scale>
          <a:sx n="116" d="100"/>
          <a:sy n="116"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50DBB-3A7C-4D10-8E7B-BE81D380ECF5}" type="datetimeFigureOut">
              <a:rPr lang="en-US" smtClean="0"/>
              <a:t>6/26/2014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5BA7A-2154-4AD6-A71E-0164AFE99BD5}" type="slidenum">
              <a:rPr lang="en-US" smtClean="0"/>
              <a:t>‹#›</a:t>
            </a:fld>
            <a:endParaRPr lang="en-US"/>
          </a:p>
        </p:txBody>
      </p:sp>
    </p:spTree>
    <p:extLst>
      <p:ext uri="{BB962C8B-B14F-4D97-AF65-F5344CB8AC3E}">
        <p14:creationId xmlns:p14="http://schemas.microsoft.com/office/powerpoint/2010/main" val="336741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245163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371600" y="3352800"/>
            <a:ext cx="6172200" cy="762000"/>
          </a:xfrm>
        </p:spPr>
        <p:txBody>
          <a:bodyPr/>
          <a:lstStyle>
            <a:lvl1pPr>
              <a:defRPr sz="4400"/>
            </a:lvl1pPr>
          </a:lstStyle>
          <a:p>
            <a:pPr lvl="0"/>
            <a:r>
              <a:rPr lang="en-US" noProof="0" smtClean="0"/>
              <a:t>Click to edit Master title style</a:t>
            </a:r>
            <a:endParaRPr lang="en-US" noProof="0" dirty="0" smtClean="0"/>
          </a:p>
        </p:txBody>
      </p:sp>
      <p:sp>
        <p:nvSpPr>
          <p:cNvPr id="7171" name="Rectangle 3"/>
          <p:cNvSpPr>
            <a:spLocks noGrp="1" noChangeArrowheads="1"/>
          </p:cNvSpPr>
          <p:nvPr>
            <p:ph type="subTitle" idx="1"/>
          </p:nvPr>
        </p:nvSpPr>
        <p:spPr>
          <a:xfrm>
            <a:off x="1905000" y="4279900"/>
            <a:ext cx="5638800" cy="762000"/>
          </a:xfrm>
        </p:spPr>
        <p:txBody>
          <a:bodyPr/>
          <a:lstStyle>
            <a:lvl1pPr marL="0" indent="0">
              <a:buFontTx/>
              <a:buNone/>
              <a:defRPr b="0"/>
            </a:lvl1pPr>
          </a:lstStyle>
          <a:p>
            <a:pPr lvl="0"/>
            <a:r>
              <a:rPr lang="en-US" noProof="0" smtClean="0"/>
              <a:t>Click to edit Master subtitle style</a:t>
            </a:r>
            <a:endParaRPr lang="en-US" noProof="0" dirty="0" smtClean="0"/>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4C16C6EF-67C9-48B5-9004-3A438E81BEB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49CC9C-E1D6-4478-B329-6990D9CA09E0}" type="slidenum">
              <a:rPr lang="en-US"/>
              <a:pPr/>
              <a:t>‹#›</a:t>
            </a:fld>
            <a:endParaRPr lang="en-US"/>
          </a:p>
        </p:txBody>
      </p:sp>
    </p:spTree>
    <p:extLst>
      <p:ext uri="{BB962C8B-B14F-4D97-AF65-F5344CB8AC3E}">
        <p14:creationId xmlns:p14="http://schemas.microsoft.com/office/powerpoint/2010/main" val="87122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38200"/>
            <a:ext cx="22479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838200"/>
            <a:ext cx="6591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43EE7-8C26-4869-9553-9A73E623CADA}" type="slidenum">
              <a:rPr lang="en-US"/>
              <a:pPr/>
              <a:t>‹#›</a:t>
            </a:fld>
            <a:endParaRPr lang="en-US"/>
          </a:p>
        </p:txBody>
      </p:sp>
    </p:spTree>
    <p:extLst>
      <p:ext uri="{BB962C8B-B14F-4D97-AF65-F5344CB8AC3E}">
        <p14:creationId xmlns:p14="http://schemas.microsoft.com/office/powerpoint/2010/main" val="214637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CE016E-A96C-43E6-A21D-E42565AA6E08}" type="slidenum">
              <a:rPr lang="en-US"/>
              <a:pPr/>
              <a:t>‹#›</a:t>
            </a:fld>
            <a:endParaRPr lang="en-US"/>
          </a:p>
        </p:txBody>
      </p:sp>
    </p:spTree>
    <p:extLst>
      <p:ext uri="{BB962C8B-B14F-4D97-AF65-F5344CB8AC3E}">
        <p14:creationId xmlns:p14="http://schemas.microsoft.com/office/powerpoint/2010/main" val="333405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400" y="4406900"/>
            <a:ext cx="6818312"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71600" y="2906713"/>
            <a:ext cx="7123112" cy="12842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04E427-4B3D-4625-B67D-3014D09F394E}" type="slidenum">
              <a:rPr lang="en-US"/>
              <a:pPr/>
              <a:t>‹#›</a:t>
            </a:fld>
            <a:endParaRPr lang="en-US"/>
          </a:p>
        </p:txBody>
      </p:sp>
    </p:spTree>
    <p:extLst>
      <p:ext uri="{BB962C8B-B14F-4D97-AF65-F5344CB8AC3E}">
        <p14:creationId xmlns:p14="http://schemas.microsoft.com/office/powerpoint/2010/main" val="343760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838200"/>
            <a:ext cx="3543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838200"/>
            <a:ext cx="3543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313407-08ED-43D9-BDF3-D93F458101E1}" type="slidenum">
              <a:rPr lang="en-US"/>
              <a:pPr/>
              <a:t>‹#›</a:t>
            </a:fld>
            <a:endParaRPr lang="en-US"/>
          </a:p>
        </p:txBody>
      </p:sp>
    </p:spTree>
    <p:extLst>
      <p:ext uri="{BB962C8B-B14F-4D97-AF65-F5344CB8AC3E}">
        <p14:creationId xmlns:p14="http://schemas.microsoft.com/office/powerpoint/2010/main" val="340714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9DB2BE-1C8B-448A-8A99-C7C40C0DB50E}" type="slidenum">
              <a:rPr lang="en-US"/>
              <a:pPr/>
              <a:t>‹#›</a:t>
            </a:fld>
            <a:endParaRPr lang="en-US"/>
          </a:p>
        </p:txBody>
      </p:sp>
    </p:spTree>
    <p:extLst>
      <p:ext uri="{BB962C8B-B14F-4D97-AF65-F5344CB8AC3E}">
        <p14:creationId xmlns:p14="http://schemas.microsoft.com/office/powerpoint/2010/main" val="253498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0DF159-41F9-4AD8-A8CA-926B947ED7D7}" type="slidenum">
              <a:rPr lang="en-US"/>
              <a:pPr/>
              <a:t>‹#›</a:t>
            </a:fld>
            <a:endParaRPr lang="en-US"/>
          </a:p>
        </p:txBody>
      </p:sp>
    </p:spTree>
    <p:extLst>
      <p:ext uri="{BB962C8B-B14F-4D97-AF65-F5344CB8AC3E}">
        <p14:creationId xmlns:p14="http://schemas.microsoft.com/office/powerpoint/2010/main" val="286257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0E58DD-BBB6-4213-84DB-7D6EBCD9BF33}" type="slidenum">
              <a:rPr lang="en-US"/>
              <a:pPr/>
              <a:t>‹#›</a:t>
            </a:fld>
            <a:endParaRPr lang="en-US"/>
          </a:p>
        </p:txBody>
      </p:sp>
    </p:spTree>
    <p:extLst>
      <p:ext uri="{BB962C8B-B14F-4D97-AF65-F5344CB8AC3E}">
        <p14:creationId xmlns:p14="http://schemas.microsoft.com/office/powerpoint/2010/main" val="299976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33FE47-98F7-4EDF-9911-7F9771225AFF}" type="slidenum">
              <a:rPr lang="en-US"/>
              <a:pPr/>
              <a:t>‹#›</a:t>
            </a:fld>
            <a:endParaRPr lang="en-US"/>
          </a:p>
        </p:txBody>
      </p:sp>
    </p:spTree>
    <p:extLst>
      <p:ext uri="{BB962C8B-B14F-4D97-AF65-F5344CB8AC3E}">
        <p14:creationId xmlns:p14="http://schemas.microsoft.com/office/powerpoint/2010/main" val="24631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F33B7A-ADB3-4469-B899-907B532FB53D}" type="slidenum">
              <a:rPr lang="en-US"/>
              <a:pPr/>
              <a:t>‹#›</a:t>
            </a:fld>
            <a:endParaRPr lang="en-US"/>
          </a:p>
        </p:txBody>
      </p:sp>
    </p:spTree>
    <p:extLst>
      <p:ext uri="{BB962C8B-B14F-4D97-AF65-F5344CB8AC3E}">
        <p14:creationId xmlns:p14="http://schemas.microsoft.com/office/powerpoint/2010/main" val="15712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46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838200"/>
            <a:ext cx="7239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dirty="0"/>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dirty="0"/>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51E3BBD5-A3FB-4C98-BE86-3062A6C3EF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b="1">
          <a:solidFill>
            <a:schemeClr val="accent4">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accent4">
              <a:lumMod val="75000"/>
            </a:schemeClr>
          </a:solidFill>
          <a:latin typeface="+mn-lt"/>
        </a:defRPr>
      </a:lvl2pPr>
      <a:lvl3pPr marL="1143000" indent="-228600" algn="l" rtl="0" eaLnBrk="1" fontAlgn="base" hangingPunct="1">
        <a:spcBef>
          <a:spcPct val="20000"/>
        </a:spcBef>
        <a:spcAft>
          <a:spcPct val="0"/>
        </a:spcAft>
        <a:buChar char="•"/>
        <a:defRPr sz="2400" b="1">
          <a:solidFill>
            <a:schemeClr val="accent4">
              <a:lumMod val="75000"/>
            </a:schemeClr>
          </a:solidFill>
          <a:latin typeface="+mn-lt"/>
        </a:defRPr>
      </a:lvl3pPr>
      <a:lvl4pPr marL="1600200" indent="-228600" algn="l" rtl="0" eaLnBrk="1" fontAlgn="base" hangingPunct="1">
        <a:spcBef>
          <a:spcPct val="20000"/>
        </a:spcBef>
        <a:spcAft>
          <a:spcPct val="0"/>
        </a:spcAft>
        <a:buChar char="–"/>
        <a:defRPr sz="2000" b="1">
          <a:solidFill>
            <a:schemeClr val="accent4">
              <a:lumMod val="75000"/>
            </a:schemeClr>
          </a:solidFill>
          <a:latin typeface="+mn-lt"/>
        </a:defRPr>
      </a:lvl4pPr>
      <a:lvl5pPr marL="2057400" indent="-228600" algn="l" rtl="0" eaLnBrk="1" fontAlgn="base" hangingPunct="1">
        <a:spcBef>
          <a:spcPct val="20000"/>
        </a:spcBef>
        <a:spcAft>
          <a:spcPct val="0"/>
        </a:spcAft>
        <a:buChar char="»"/>
        <a:defRPr sz="2000" b="1">
          <a:solidFill>
            <a:schemeClr val="accent4">
              <a:lumMod val="75000"/>
            </a:schemeClr>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858000" y="4986465"/>
            <a:ext cx="2053546" cy="195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002060"/>
                </a:solidFill>
              </a:rPr>
              <a:t> Dr MargiAnne Isaia, MD MPH PCC (T)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56035"/>
            <a:ext cx="1637142" cy="1683982"/>
          </a:xfrm>
          <a:prstGeom prst="rect">
            <a:avLst/>
          </a:prstGeom>
        </p:spPr>
      </p:pic>
      <p:sp>
        <p:nvSpPr>
          <p:cNvPr id="26" name="Rectangle 3"/>
          <p:cNvSpPr>
            <a:spLocks noChangeArrowheads="1"/>
          </p:cNvSpPr>
          <p:nvPr/>
        </p:nvSpPr>
        <p:spPr bwMode="auto">
          <a:xfrm>
            <a:off x="2090958" y="3758273"/>
            <a:ext cx="1343365" cy="19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002060"/>
                </a:solidFill>
              </a:rPr>
              <a:t>www.reinviesperanta.ro</a:t>
            </a:r>
          </a:p>
        </p:txBody>
      </p:sp>
      <p:sp>
        <p:nvSpPr>
          <p:cNvPr id="27" name="Rectangle 10"/>
          <p:cNvSpPr>
            <a:spLocks noChangeArrowheads="1"/>
          </p:cNvSpPr>
          <p:nvPr/>
        </p:nvSpPr>
        <p:spPr bwMode="auto">
          <a:xfrm>
            <a:off x="1966614" y="3342849"/>
            <a:ext cx="2978944" cy="483658"/>
          </a:xfrm>
          <a:prstGeom prst="rect">
            <a:avLst/>
          </a:prstGeom>
          <a:noFill/>
          <a:ln>
            <a:noFill/>
          </a:ln>
          <a:effectLst>
            <a:glow rad="228600">
              <a:schemeClr val="accent6">
                <a:satMod val="175000"/>
                <a:alpha val="4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2700" dirty="0">
                <a:solidFill>
                  <a:srgbClr val="002060"/>
                </a:solidFill>
              </a:rPr>
              <a:t>Reînvie Speranța</a:t>
            </a:r>
          </a:p>
        </p:txBody>
      </p:sp>
      <p:pic>
        <p:nvPicPr>
          <p:cNvPr id="28"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38990"/>
            <a:ext cx="2499717" cy="99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5"/>
          <p:cNvSpPr>
            <a:spLocks noChangeArrowheads="1"/>
          </p:cNvSpPr>
          <p:nvPr/>
        </p:nvSpPr>
        <p:spPr bwMode="auto">
          <a:xfrm>
            <a:off x="2090958" y="5400972"/>
            <a:ext cx="1642841"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noProof="1" smtClean="0">
                <a:solidFill>
                  <a:srgbClr val="002060"/>
                </a:solidFill>
                <a:effectLst>
                  <a:outerShdw blurRad="38100" dist="38100" dir="2700000" algn="tl">
                    <a:srgbClr val="000000">
                      <a:alpha val="43137"/>
                    </a:srgbClr>
                  </a:outerShdw>
                </a:effectLst>
              </a:rPr>
              <a:t>Resurse</a:t>
            </a:r>
            <a:endParaRPr lang="ro-RO" altLang="en-US" sz="2400" noProof="1">
              <a:solidFill>
                <a:srgbClr val="002060"/>
              </a:solidFill>
              <a:effectLst>
                <a:outerShdw blurRad="38100" dist="38100" dir="2700000" algn="tl">
                  <a:srgbClr val="000000">
                    <a:alpha val="43137"/>
                  </a:srgbClr>
                </a:outerShdw>
              </a:effectLst>
            </a:endParaRPr>
          </a:p>
        </p:txBody>
      </p:sp>
      <p:sp>
        <p:nvSpPr>
          <p:cNvPr id="30" name="Rectangle 8"/>
          <p:cNvSpPr>
            <a:spLocks noChangeArrowheads="1"/>
          </p:cNvSpPr>
          <p:nvPr/>
        </p:nvSpPr>
        <p:spPr bwMode="auto">
          <a:xfrm>
            <a:off x="381000" y="5353663"/>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noProof="1" smtClean="0">
                <a:solidFill>
                  <a:srgbClr val="002060"/>
                </a:solidFill>
              </a:rPr>
              <a:t> SET</a:t>
            </a:r>
            <a:endParaRPr lang="ro-RO" altLang="en-US" sz="1350" noProof="1">
              <a:solidFill>
                <a:srgbClr val="002060"/>
              </a:solidFill>
            </a:endParaRPr>
          </a:p>
        </p:txBody>
      </p:sp>
      <p:sp>
        <p:nvSpPr>
          <p:cNvPr id="31" name="Rectangle 5"/>
          <p:cNvSpPr>
            <a:spLocks noChangeArrowheads="1"/>
          </p:cNvSpPr>
          <p:nvPr/>
        </p:nvSpPr>
        <p:spPr bwMode="auto">
          <a:xfrm>
            <a:off x="4607914" y="5383094"/>
            <a:ext cx="1488085"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noProof="1" smtClean="0">
                <a:solidFill>
                  <a:srgbClr val="002060"/>
                </a:solidFill>
                <a:effectLst>
                  <a:outerShdw blurRad="38100" dist="38100" dir="2700000" algn="tl">
                    <a:srgbClr val="000000">
                      <a:alpha val="43137"/>
                    </a:srgbClr>
                  </a:outerShdw>
                </a:effectLst>
              </a:rPr>
              <a:t>Iertarea</a:t>
            </a:r>
            <a:endParaRPr lang="ro-RO" altLang="en-US" sz="2400" noProof="1">
              <a:solidFill>
                <a:srgbClr val="002060"/>
              </a:solidFill>
              <a:effectLst>
                <a:outerShdw blurRad="38100" dist="38100" dir="2700000" algn="tl">
                  <a:srgbClr val="000000">
                    <a:alpha val="43137"/>
                  </a:srgbClr>
                </a:outerShdw>
              </a:effectLst>
            </a:endParaRPr>
          </a:p>
        </p:txBody>
      </p:sp>
      <p:sp>
        <p:nvSpPr>
          <p:cNvPr id="32" name="Rectangle 8"/>
          <p:cNvSpPr>
            <a:spLocks noChangeArrowheads="1"/>
          </p:cNvSpPr>
          <p:nvPr/>
        </p:nvSpPr>
        <p:spPr bwMode="auto">
          <a:xfrm>
            <a:off x="1447800" y="5353663"/>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noProof="1" smtClean="0">
                <a:solidFill>
                  <a:srgbClr val="002060"/>
                </a:solidFill>
              </a:rPr>
              <a:t> SERIA</a:t>
            </a:r>
            <a:endParaRPr lang="ro-RO" altLang="en-US" sz="1350" noProof="1">
              <a:solidFill>
                <a:srgbClr val="002060"/>
              </a:solidFill>
            </a:endParaRPr>
          </a:p>
        </p:txBody>
      </p:sp>
      <p:sp>
        <p:nvSpPr>
          <p:cNvPr id="33" name="Rectangle 8"/>
          <p:cNvSpPr>
            <a:spLocks noChangeArrowheads="1"/>
          </p:cNvSpPr>
          <p:nvPr/>
        </p:nvSpPr>
        <p:spPr bwMode="auto">
          <a:xfrm>
            <a:off x="3810000" y="5353663"/>
            <a:ext cx="13239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noProof="1" smtClean="0">
                <a:solidFill>
                  <a:srgbClr val="002060"/>
                </a:solidFill>
              </a:rPr>
              <a:t> SUBIECT</a:t>
            </a:r>
            <a:endParaRPr lang="ro-RO" altLang="en-US" sz="1350" noProof="1">
              <a:solidFill>
                <a:srgbClr val="002060"/>
              </a:solidFill>
            </a:endParaRPr>
          </a:p>
        </p:txBody>
      </p:sp>
      <p:sp>
        <p:nvSpPr>
          <p:cNvPr id="34" name="Rectangle 5"/>
          <p:cNvSpPr>
            <a:spLocks noChangeArrowheads="1"/>
          </p:cNvSpPr>
          <p:nvPr/>
        </p:nvSpPr>
        <p:spPr bwMode="auto">
          <a:xfrm>
            <a:off x="761999" y="5400972"/>
            <a:ext cx="559620"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noProof="1" smtClean="0">
                <a:solidFill>
                  <a:srgbClr val="002060"/>
                </a:solidFill>
                <a:effectLst>
                  <a:outerShdw blurRad="38100" dist="38100" dir="2700000" algn="tl">
                    <a:srgbClr val="000000">
                      <a:alpha val="43137"/>
                    </a:srgbClr>
                  </a:outerShdw>
                </a:effectLst>
              </a:rPr>
              <a:t>1</a:t>
            </a:r>
            <a:endParaRPr lang="ro-RO" altLang="en-US" sz="2400" noProof="1">
              <a:solidFill>
                <a:srgbClr val="002060"/>
              </a:solidFill>
              <a:effectLst>
                <a:outerShdw blurRad="38100" dist="38100" dir="2700000" algn="tl">
                  <a:srgbClr val="000000">
                    <a:alpha val="43137"/>
                  </a:srgbClr>
                </a:outerShdw>
              </a:effectLst>
            </a:endParaRPr>
          </a:p>
        </p:txBody>
      </p:sp>
      <p:cxnSp>
        <p:nvCxnSpPr>
          <p:cNvPr id="3" name="Straight Connector 2"/>
          <p:cNvCxnSpPr/>
          <p:nvPr/>
        </p:nvCxnSpPr>
        <p:spPr bwMode="auto">
          <a:xfrm>
            <a:off x="0" y="5334000"/>
            <a:ext cx="9144000" cy="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0" y="5867400"/>
            <a:ext cx="9144000" cy="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178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828800"/>
            <a:ext cx="6553200" cy="3970318"/>
          </a:xfrm>
          <a:prstGeom prst="rect">
            <a:avLst/>
          </a:prstGeom>
          <a:noFill/>
        </p:spPr>
        <p:txBody>
          <a:bodyPr wrap="square" rtlCol="0">
            <a:spAutoFit/>
          </a:bodyPr>
          <a:lstStyle/>
          <a:p>
            <a:r>
              <a:rPr lang="ro-RO" dirty="0" smtClean="0">
                <a:solidFill>
                  <a:srgbClr val="00B0F0"/>
                </a:solidFill>
              </a:rPr>
              <a:t>Facerea </a:t>
            </a:r>
            <a:r>
              <a:rPr lang="ro-RO" dirty="0">
                <a:solidFill>
                  <a:srgbClr val="00B0F0"/>
                </a:solidFill>
              </a:rPr>
              <a:t>de bine </a:t>
            </a:r>
            <a:r>
              <a:rPr lang="ro-RO" dirty="0">
                <a:solidFill>
                  <a:srgbClr val="002060"/>
                </a:solidFill>
              </a:rPr>
              <a:t>(Beneficence) este un principiu moral ce exprimă un sens autentic de facere de bine prin care oamenii îi ajută pe alţii fără ca cei ajutaţi să fi făcut ceva în trecut ori să facă ceva în viitor pentru binefăcătorii lor</a:t>
            </a:r>
            <a:r>
              <a:rPr lang="ro-RO" dirty="0" smtClean="0">
                <a:solidFill>
                  <a:srgbClr val="002060"/>
                </a:solidFill>
              </a:rPr>
              <a:t>.</a:t>
            </a:r>
          </a:p>
          <a:p>
            <a:endParaRPr lang="en-US" dirty="0">
              <a:solidFill>
                <a:srgbClr val="002060"/>
              </a:solidFill>
            </a:endParaRPr>
          </a:p>
          <a:p>
            <a:r>
              <a:rPr lang="ro-RO" dirty="0">
                <a:solidFill>
                  <a:srgbClr val="00B0F0"/>
                </a:solidFill>
              </a:rPr>
              <a:t>Compasiunea </a:t>
            </a:r>
            <a:r>
              <a:rPr lang="ro-RO" dirty="0">
                <a:solidFill>
                  <a:srgbClr val="002060"/>
                </a:solidFill>
              </a:rPr>
              <a:t>este o emoţie morală ce exprimă faptul că persoana care iartă suferă împreună cu </a:t>
            </a:r>
            <a:r>
              <a:rPr lang="ro-RO" dirty="0" smtClean="0">
                <a:solidFill>
                  <a:srgbClr val="002060"/>
                </a:solidFill>
              </a:rPr>
              <a:t>ofensatorul</a:t>
            </a:r>
          </a:p>
          <a:p>
            <a:endParaRPr lang="en-US" dirty="0">
              <a:solidFill>
                <a:srgbClr val="002060"/>
              </a:solidFill>
            </a:endParaRPr>
          </a:p>
          <a:p>
            <a:r>
              <a:rPr lang="ro-RO" dirty="0" smtClean="0">
                <a:solidFill>
                  <a:srgbClr val="00B0F0"/>
                </a:solidFill>
              </a:rPr>
              <a:t>Meritul </a:t>
            </a:r>
            <a:r>
              <a:rPr lang="ro-RO" dirty="0">
                <a:solidFill>
                  <a:srgbClr val="00B0F0"/>
                </a:solidFill>
              </a:rPr>
              <a:t>necondiţionat </a:t>
            </a:r>
            <a:r>
              <a:rPr lang="ro-RO" dirty="0">
                <a:solidFill>
                  <a:srgbClr val="002060"/>
                </a:solidFill>
              </a:rPr>
              <a:t>(Unconditional worth) derivă din înţelegerea faptului că ofensatorul este o persoană. Fiind o persoană îi conferă un sens de importanţă, nu pentru ceea ce a făcut, ci în ciuda a ceea ce a făcut. Ofensa nu este caracteristica primordială ce îl defineşte pe cel care a făcut rău</a:t>
            </a:r>
            <a:r>
              <a:rPr lang="ro-RO" dirty="0" smtClean="0">
                <a:solidFill>
                  <a:srgbClr val="002060"/>
                </a:solidFill>
              </a:rPr>
              <a: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7" y="3200400"/>
            <a:ext cx="2097763" cy="2019806"/>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DEFINIȚIA IERTĂRII -clarificări</a:t>
            </a:r>
            <a:endParaRPr lang="ro-RO" altLang="en-US" sz="3601" dirty="0">
              <a:solidFill>
                <a:srgbClr val="00B0F0"/>
              </a:solidFill>
            </a:endParaRPr>
          </a:p>
        </p:txBody>
      </p:sp>
    </p:spTree>
    <p:extLst>
      <p:ext uri="{BB962C8B-B14F-4D97-AF65-F5344CB8AC3E}">
        <p14:creationId xmlns:p14="http://schemas.microsoft.com/office/powerpoint/2010/main" val="88532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319278"/>
            <a:ext cx="6553200" cy="2862322"/>
          </a:xfrm>
          <a:prstGeom prst="rect">
            <a:avLst/>
          </a:prstGeom>
          <a:noFill/>
        </p:spPr>
        <p:txBody>
          <a:bodyPr wrap="square" rtlCol="0">
            <a:spAutoFit/>
          </a:bodyPr>
          <a:lstStyle/>
          <a:p>
            <a:r>
              <a:rPr lang="ro-RO" dirty="0" smtClean="0">
                <a:solidFill>
                  <a:srgbClr val="00B0F0"/>
                </a:solidFill>
              </a:rPr>
              <a:t>Generozitatea </a:t>
            </a:r>
            <a:r>
              <a:rPr lang="ro-RO" dirty="0">
                <a:solidFill>
                  <a:srgbClr val="002060"/>
                </a:solidFill>
              </a:rPr>
              <a:t>implică a oferi ofensatorului mai mult decât i se cuvine, deoarece el este considerat ca având valoare bazat pe faptul că este un om. În contextul iertării, generozitatea are sens de milă</a:t>
            </a:r>
            <a:r>
              <a:rPr lang="ro-RO" dirty="0" smtClean="0">
                <a:solidFill>
                  <a:srgbClr val="002060"/>
                </a:solidFill>
              </a:rPr>
              <a:t>.</a:t>
            </a:r>
          </a:p>
          <a:p>
            <a:endParaRPr lang="en-US" dirty="0">
              <a:solidFill>
                <a:srgbClr val="002060"/>
              </a:solidFill>
            </a:endParaRPr>
          </a:p>
          <a:p>
            <a:r>
              <a:rPr lang="ro-RO" dirty="0">
                <a:solidFill>
                  <a:srgbClr val="00B0F0"/>
                </a:solidFill>
              </a:rPr>
              <a:t>Dragostea morală – agape (moral love) </a:t>
            </a:r>
            <a:r>
              <a:rPr lang="ro-RO" dirty="0">
                <a:solidFill>
                  <a:srgbClr val="002060"/>
                </a:solidFill>
              </a:rPr>
              <a:t>extinde generozitatea şi facerea de bine investind in bunăstarea celeilalte persoane. Agape se caracterizează prin preocupare şi respect nu neapărat datorită faptelor positive ale cuiva către cel pe care îl iubeşte</a:t>
            </a:r>
            <a:r>
              <a:rPr lang="ro-RO" dirty="0" smtClean="0">
                <a:solidFill>
                  <a:srgbClr val="002060"/>
                </a:solidFill>
              </a:rPr>
              <a: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399"/>
            <a:ext cx="2020292" cy="2007973"/>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DEFINIȚIA IERTĂRII -clarificări</a:t>
            </a:r>
            <a:endParaRPr lang="ro-RO" altLang="en-US" sz="3601" dirty="0">
              <a:solidFill>
                <a:srgbClr val="00B0F0"/>
              </a:solidFill>
            </a:endParaRPr>
          </a:p>
        </p:txBody>
      </p:sp>
    </p:spTree>
    <p:extLst>
      <p:ext uri="{BB962C8B-B14F-4D97-AF65-F5344CB8AC3E}">
        <p14:creationId xmlns:p14="http://schemas.microsoft.com/office/powerpoint/2010/main" val="1374580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828800"/>
            <a:ext cx="6553200" cy="3970318"/>
          </a:xfrm>
          <a:prstGeom prst="rect">
            <a:avLst/>
          </a:prstGeom>
          <a:noFill/>
        </p:spPr>
        <p:txBody>
          <a:bodyPr wrap="square" rtlCol="0">
            <a:spAutoFit/>
          </a:bodyPr>
          <a:lstStyle/>
          <a:p>
            <a:r>
              <a:rPr lang="ro-RO" dirty="0" smtClean="0">
                <a:solidFill>
                  <a:srgbClr val="002060"/>
                </a:solidFill>
              </a:rPr>
              <a:t>Pentru </a:t>
            </a:r>
            <a:r>
              <a:rPr lang="ro-RO" dirty="0">
                <a:solidFill>
                  <a:srgbClr val="002060"/>
                </a:solidFill>
              </a:rPr>
              <a:t>o aprofundare a definiţiei </a:t>
            </a:r>
            <a:r>
              <a:rPr lang="ro-RO" dirty="0" smtClean="0">
                <a:solidFill>
                  <a:srgbClr val="002060"/>
                </a:solidFill>
              </a:rPr>
              <a:t>iertării, </a:t>
            </a:r>
          </a:p>
          <a:p>
            <a:r>
              <a:rPr lang="ro-RO" dirty="0" smtClean="0">
                <a:solidFill>
                  <a:srgbClr val="002060"/>
                </a:solidFill>
              </a:rPr>
              <a:t>14 </a:t>
            </a:r>
            <a:r>
              <a:rPr lang="ro-RO" dirty="0">
                <a:solidFill>
                  <a:srgbClr val="002060"/>
                </a:solidFill>
              </a:rPr>
              <a:t>idei din perspectiva psihologică sunt prezentate</a:t>
            </a:r>
            <a:r>
              <a:rPr lang="ro-RO" dirty="0" smtClean="0">
                <a:solidFill>
                  <a:srgbClr val="002060"/>
                </a:solidFill>
              </a:rPr>
              <a:t>.</a:t>
            </a:r>
          </a:p>
          <a:p>
            <a:endParaRPr lang="en-US" dirty="0">
              <a:solidFill>
                <a:srgbClr val="002060"/>
              </a:solidFill>
            </a:endParaRPr>
          </a:p>
          <a:p>
            <a:r>
              <a:rPr lang="ro-RO" i="1" dirty="0">
                <a:solidFill>
                  <a:srgbClr val="00B0F0"/>
                </a:solidFill>
              </a:rPr>
              <a:t>Iertarea este un continuum</a:t>
            </a:r>
            <a:endParaRPr lang="en-US" dirty="0">
              <a:solidFill>
                <a:srgbClr val="00B0F0"/>
              </a:solidFill>
            </a:endParaRPr>
          </a:p>
          <a:p>
            <a:r>
              <a:rPr lang="ro-RO" dirty="0">
                <a:solidFill>
                  <a:srgbClr val="002060"/>
                </a:solidFill>
              </a:rPr>
              <a:t>Iertarea nu este un fenomen de tipul “totul-sau-nimic”. De fiecare dată când cineva iartă, o măsură de mânie este înlăturată din durerea emoţională. Cu alte cuvinte, iertarea are grade variate, de la puţin, uşor, la complet</a:t>
            </a:r>
            <a:r>
              <a:rPr lang="ro-RO" dirty="0" smtClean="0">
                <a:solidFill>
                  <a:srgbClr val="002060"/>
                </a:solidFill>
              </a:rPr>
              <a:t>.</a:t>
            </a:r>
          </a:p>
          <a:p>
            <a:endParaRPr lang="en-US" dirty="0">
              <a:solidFill>
                <a:srgbClr val="002060"/>
              </a:solidFill>
            </a:endParaRPr>
          </a:p>
          <a:p>
            <a:r>
              <a:rPr lang="ro-RO" i="1" dirty="0">
                <a:solidFill>
                  <a:srgbClr val="00B0F0"/>
                </a:solidFill>
              </a:rPr>
              <a:t>Folosind principiile comparat cu fiind conştient de principii</a:t>
            </a:r>
            <a:endParaRPr lang="en-US" dirty="0">
              <a:solidFill>
                <a:srgbClr val="00B0F0"/>
              </a:solidFill>
            </a:endParaRPr>
          </a:p>
          <a:p>
            <a:r>
              <a:rPr lang="ro-RO" dirty="0">
                <a:solidFill>
                  <a:srgbClr val="002060"/>
                </a:solidFill>
              </a:rPr>
              <a:t>Cel care iartă nu este în mod necesar conştient de principiul moral care este exprimat. Cel care iartă ia decizia de a fi mai bun, deşi forma precisă a limbajului intern sau extern nu este neapărat exprimată</a:t>
            </a:r>
            <a:r>
              <a:rPr lang="ro-RO" dirty="0" smtClean="0">
                <a:solidFill>
                  <a:srgbClr val="002060"/>
                </a:solidFill>
              </a:rPr>
              <a: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5" y="3200400"/>
            <a:ext cx="2087655" cy="2019806"/>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PERSPECTIVA PSIHOLOGICĂ</a:t>
            </a:r>
            <a:endParaRPr lang="ro-RO" altLang="en-US" sz="3601" dirty="0">
              <a:solidFill>
                <a:srgbClr val="00B0F0"/>
              </a:solidFill>
            </a:endParaRPr>
          </a:p>
        </p:txBody>
      </p:sp>
    </p:spTree>
    <p:extLst>
      <p:ext uri="{BB962C8B-B14F-4D97-AF65-F5344CB8AC3E}">
        <p14:creationId xmlns:p14="http://schemas.microsoft.com/office/powerpoint/2010/main" val="1376607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752600"/>
            <a:ext cx="6553200" cy="4247317"/>
          </a:xfrm>
          <a:prstGeom prst="rect">
            <a:avLst/>
          </a:prstGeom>
          <a:noFill/>
        </p:spPr>
        <p:txBody>
          <a:bodyPr wrap="square" rtlCol="0">
            <a:spAutoFit/>
          </a:bodyPr>
          <a:lstStyle/>
          <a:p>
            <a:r>
              <a:rPr lang="ro-RO" i="1" dirty="0" smtClean="0">
                <a:solidFill>
                  <a:srgbClr val="00B0F0"/>
                </a:solidFill>
              </a:rPr>
              <a:t>Iertarea </a:t>
            </a:r>
            <a:r>
              <a:rPr lang="ro-RO" i="1" dirty="0">
                <a:solidFill>
                  <a:srgbClr val="00B0F0"/>
                </a:solidFill>
              </a:rPr>
              <a:t>este stabilă sau instabilă</a:t>
            </a:r>
            <a:endParaRPr lang="en-US" dirty="0">
              <a:solidFill>
                <a:srgbClr val="00B0F0"/>
              </a:solidFill>
            </a:endParaRPr>
          </a:p>
          <a:p>
            <a:r>
              <a:rPr lang="ro-RO" dirty="0">
                <a:solidFill>
                  <a:srgbClr val="002060"/>
                </a:solidFill>
              </a:rPr>
              <a:t>Când persoana începe să ierte ea poate oscila între un nivel mai înalt sau mai scăzut înainte de a se stabiliza, de data aceasta undeva către extremitatea de sus a scalei</a:t>
            </a:r>
            <a:r>
              <a:rPr lang="ro-RO" dirty="0" smtClean="0">
                <a:solidFill>
                  <a:srgbClr val="002060"/>
                </a:solidFill>
              </a:rPr>
              <a:t>.</a:t>
            </a:r>
          </a:p>
          <a:p>
            <a:endParaRPr lang="en-US" dirty="0">
              <a:solidFill>
                <a:srgbClr val="002060"/>
              </a:solidFill>
            </a:endParaRPr>
          </a:p>
          <a:p>
            <a:r>
              <a:rPr lang="ro-RO" i="1" dirty="0">
                <a:solidFill>
                  <a:srgbClr val="00B0F0"/>
                </a:solidFill>
              </a:rPr>
              <a:t>Iertarea este superficială sau profundă</a:t>
            </a:r>
            <a:endParaRPr lang="en-US" dirty="0">
              <a:solidFill>
                <a:srgbClr val="00B0F0"/>
              </a:solidFill>
            </a:endParaRPr>
          </a:p>
          <a:p>
            <a:r>
              <a:rPr lang="ro-RO" dirty="0">
                <a:solidFill>
                  <a:srgbClr val="002060"/>
                </a:solidFill>
              </a:rPr>
              <a:t>Dimensiunea profunzimii iertării poate fi aplicată în fiecare din categoriile psihologice: afectivitate, nivel cognitive şi comportament. Deoarece iertarea este centrată pe bunăstarea psihologică, iniţial bunăstarea celui ofensat şi mai târziu a ofensatorului, motivaţia de a se angaja în procesul iertării se deplasează de la sine către altul, de la o nevoie superficială către una profundă pentru a răspunde ofensatorului bazat pe principii morale.</a:t>
            </a:r>
            <a:endParaRPr lang="en-US" dirty="0">
              <a:solidFill>
                <a:srgbClr val="002060"/>
              </a:solidFill>
            </a:endParaRPr>
          </a:p>
          <a:p>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6" y="3200400"/>
            <a:ext cx="2114014" cy="2013628"/>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PERSPECTIVA PSIHOLOGICĂ</a:t>
            </a:r>
            <a:endParaRPr lang="ro-RO" altLang="en-US" sz="3601" dirty="0">
              <a:solidFill>
                <a:srgbClr val="00B0F0"/>
              </a:solidFill>
            </a:endParaRPr>
          </a:p>
        </p:txBody>
      </p:sp>
    </p:spTree>
    <p:extLst>
      <p:ext uri="{BB962C8B-B14F-4D97-AF65-F5344CB8AC3E}">
        <p14:creationId xmlns:p14="http://schemas.microsoft.com/office/powerpoint/2010/main" val="1373407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676912"/>
            <a:ext cx="6553200" cy="5078313"/>
          </a:xfrm>
          <a:prstGeom prst="rect">
            <a:avLst/>
          </a:prstGeom>
          <a:noFill/>
        </p:spPr>
        <p:txBody>
          <a:bodyPr wrap="square" rtlCol="0">
            <a:spAutoFit/>
          </a:bodyPr>
          <a:lstStyle/>
          <a:p>
            <a:r>
              <a:rPr lang="ro-RO" i="1" dirty="0" smtClean="0">
                <a:solidFill>
                  <a:srgbClr val="00B0F0"/>
                </a:solidFill>
              </a:rPr>
              <a:t>Iertarea </a:t>
            </a:r>
            <a:r>
              <a:rPr lang="ro-RO" i="1" dirty="0">
                <a:solidFill>
                  <a:srgbClr val="00B0F0"/>
                </a:solidFill>
              </a:rPr>
              <a:t>se caracterizează prin dezvoltare</a:t>
            </a:r>
            <a:r>
              <a:rPr lang="ro-RO" i="1" dirty="0">
                <a:solidFill>
                  <a:srgbClr val="002060"/>
                </a:solidFill>
              </a:rPr>
              <a:t> </a:t>
            </a:r>
            <a:endParaRPr lang="en-US" dirty="0">
              <a:solidFill>
                <a:srgbClr val="002060"/>
              </a:solidFill>
            </a:endParaRPr>
          </a:p>
          <a:p>
            <a:r>
              <a:rPr lang="ro-RO" dirty="0">
                <a:solidFill>
                  <a:srgbClr val="002060"/>
                </a:solidFill>
              </a:rPr>
              <a:t>Iertarea se dezvoltă. Această dezvoltare nu poate fi grăbită şi este diferită pentru fiecare persoană</a:t>
            </a:r>
            <a:r>
              <a:rPr lang="ro-RO" dirty="0" smtClean="0">
                <a:solidFill>
                  <a:srgbClr val="002060"/>
                </a:solidFill>
              </a:rPr>
              <a:t>.</a:t>
            </a:r>
          </a:p>
          <a:p>
            <a:endParaRPr lang="en-US" dirty="0">
              <a:solidFill>
                <a:srgbClr val="002060"/>
              </a:solidFill>
            </a:endParaRPr>
          </a:p>
          <a:p>
            <a:r>
              <a:rPr lang="ro-RO" i="1" dirty="0">
                <a:solidFill>
                  <a:srgbClr val="00B0F0"/>
                </a:solidFill>
              </a:rPr>
              <a:t>Iertarea este centrată asupra unei persoane</a:t>
            </a:r>
            <a:endParaRPr lang="en-US" dirty="0">
              <a:solidFill>
                <a:srgbClr val="00B0F0"/>
              </a:solidFill>
            </a:endParaRPr>
          </a:p>
          <a:p>
            <a:r>
              <a:rPr lang="ro-RO" dirty="0">
                <a:solidFill>
                  <a:srgbClr val="002060"/>
                </a:solidFill>
              </a:rPr>
              <a:t>Iertarea se produce între persoane (de la om la om), nu între oameni şi obiecte fără viaţă</a:t>
            </a:r>
            <a:r>
              <a:rPr lang="ro-RO" dirty="0" smtClean="0">
                <a:solidFill>
                  <a:srgbClr val="002060"/>
                </a:solidFill>
              </a:rPr>
              <a:t>.</a:t>
            </a:r>
          </a:p>
          <a:p>
            <a:endParaRPr lang="en-US" dirty="0">
              <a:solidFill>
                <a:srgbClr val="002060"/>
              </a:solidFill>
            </a:endParaRPr>
          </a:p>
          <a:p>
            <a:r>
              <a:rPr lang="ro-RO" i="1" dirty="0">
                <a:solidFill>
                  <a:srgbClr val="00B0F0"/>
                </a:solidFill>
              </a:rPr>
              <a:t>Calitatea răului poate varia</a:t>
            </a:r>
            <a:endParaRPr lang="en-US" dirty="0">
              <a:solidFill>
                <a:srgbClr val="00B0F0"/>
              </a:solidFill>
            </a:endParaRPr>
          </a:p>
          <a:p>
            <a:r>
              <a:rPr lang="ro-RO" dirty="0">
                <a:solidFill>
                  <a:srgbClr val="002060"/>
                </a:solidFill>
              </a:rPr>
              <a:t>Răul experimentat de cel care iartă poate fi de natură fizică, psihologică, emoţională sau morală. </a:t>
            </a:r>
            <a:endParaRPr lang="ro-RO" dirty="0" smtClean="0">
              <a:solidFill>
                <a:srgbClr val="002060"/>
              </a:solidFill>
            </a:endParaRPr>
          </a:p>
          <a:p>
            <a:endParaRPr lang="en-US" dirty="0">
              <a:solidFill>
                <a:srgbClr val="002060"/>
              </a:solidFill>
            </a:endParaRPr>
          </a:p>
          <a:p>
            <a:r>
              <a:rPr lang="ro-RO" i="1" dirty="0">
                <a:solidFill>
                  <a:srgbClr val="00B0F0"/>
                </a:solidFill>
              </a:rPr>
              <a:t>Profunzimea răului poate varia</a:t>
            </a:r>
            <a:endParaRPr lang="en-US" dirty="0">
              <a:solidFill>
                <a:srgbClr val="00B0F0"/>
              </a:solidFill>
            </a:endParaRPr>
          </a:p>
          <a:p>
            <a:r>
              <a:rPr lang="ro-RO" dirty="0">
                <a:solidFill>
                  <a:srgbClr val="002060"/>
                </a:solidFill>
              </a:rPr>
              <a:t>De obicei, iertarea se realizează în </a:t>
            </a:r>
            <a:r>
              <a:rPr lang="ro-RO" dirty="0" smtClean="0">
                <a:solidFill>
                  <a:srgbClr val="002060"/>
                </a:solidFill>
              </a:rPr>
              <a:t>contextul </a:t>
            </a:r>
            <a:r>
              <a:rPr lang="ro-RO" dirty="0">
                <a:solidFill>
                  <a:srgbClr val="002060"/>
                </a:solidFill>
              </a:rPr>
              <a:t>unor răni profunde. Totuşi, chiar iritări uşoare zilnice prin cumulare duc la mânie şi apoi ne conduc la a-i ierta pe cei responsabili. Iertând rănile adânci are profunde implicaţii asupra stării de bine</a:t>
            </a:r>
            <a:r>
              <a:rPr lang="ro-RO" dirty="0" smtClean="0">
                <a:solidFill>
                  <a:srgbClr val="002060"/>
                </a:solidFill>
              </a:rPr>
              <a: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 y="3214776"/>
            <a:ext cx="2068997" cy="2005430"/>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PERSPECTIVA PSIHOLOGICĂ</a:t>
            </a:r>
            <a:endParaRPr lang="ro-RO" altLang="en-US" sz="3601" dirty="0">
              <a:solidFill>
                <a:srgbClr val="00B0F0"/>
              </a:solidFill>
            </a:endParaRPr>
          </a:p>
        </p:txBody>
      </p:sp>
    </p:spTree>
    <p:extLst>
      <p:ext uri="{BB962C8B-B14F-4D97-AF65-F5344CB8AC3E}">
        <p14:creationId xmlns:p14="http://schemas.microsoft.com/office/powerpoint/2010/main" val="1390342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447800"/>
            <a:ext cx="6553200" cy="4801314"/>
          </a:xfrm>
          <a:prstGeom prst="rect">
            <a:avLst/>
          </a:prstGeom>
          <a:noFill/>
        </p:spPr>
        <p:txBody>
          <a:bodyPr wrap="square" rtlCol="0">
            <a:spAutoFit/>
          </a:bodyPr>
          <a:lstStyle/>
          <a:p>
            <a:r>
              <a:rPr lang="ro-RO" i="1" dirty="0" smtClean="0">
                <a:solidFill>
                  <a:srgbClr val="00B0F0"/>
                </a:solidFill>
              </a:rPr>
              <a:t>Răul </a:t>
            </a:r>
            <a:r>
              <a:rPr lang="ro-RO" i="1" dirty="0">
                <a:solidFill>
                  <a:srgbClr val="00B0F0"/>
                </a:solidFill>
              </a:rPr>
              <a:t>care ne-a fost făcut este obiectiv, nu subiectiv</a:t>
            </a:r>
            <a:endParaRPr lang="en-US" dirty="0">
              <a:solidFill>
                <a:srgbClr val="00B0F0"/>
              </a:solidFill>
            </a:endParaRPr>
          </a:p>
          <a:p>
            <a:r>
              <a:rPr lang="ro-RO" dirty="0" smtClean="0">
                <a:solidFill>
                  <a:srgbClr val="002060"/>
                </a:solidFill>
              </a:rPr>
              <a:t>Iertarea </a:t>
            </a:r>
            <a:r>
              <a:rPr lang="ro-RO" dirty="0">
                <a:solidFill>
                  <a:srgbClr val="002060"/>
                </a:solidFill>
              </a:rPr>
              <a:t>are loc în contextual unui process raţional  </a:t>
            </a:r>
            <a:endParaRPr lang="ro-RO" dirty="0" smtClean="0">
              <a:solidFill>
                <a:srgbClr val="002060"/>
              </a:solidFill>
            </a:endParaRPr>
          </a:p>
          <a:p>
            <a:endParaRPr lang="en-US" dirty="0">
              <a:solidFill>
                <a:srgbClr val="002060"/>
              </a:solidFill>
            </a:endParaRPr>
          </a:p>
          <a:p>
            <a:r>
              <a:rPr lang="ro-RO" i="1" dirty="0">
                <a:solidFill>
                  <a:srgbClr val="00B0F0"/>
                </a:solidFill>
              </a:rPr>
              <a:t>Calitatea iertării depinde de mai mulţi factori</a:t>
            </a:r>
            <a:endParaRPr lang="en-US" dirty="0">
              <a:solidFill>
                <a:srgbClr val="00B0F0"/>
              </a:solidFill>
            </a:endParaRPr>
          </a:p>
          <a:p>
            <a:r>
              <a:rPr lang="ro-RO" dirty="0">
                <a:solidFill>
                  <a:srgbClr val="002060"/>
                </a:solidFill>
              </a:rPr>
              <a:t>Iertarea variază în funcţie de severitatea ofensei iniţiale, relaţia pe care am avut-o cu ofensatorul înainte de a ne fi produs răul şi de modurile în care el s-a comportat după aceea. De asemenea, ea variază corespunzător cu înţelegerea şi exercitarea anterioară a iertării de către cel care iartă. </a:t>
            </a:r>
            <a:endParaRPr lang="ro-RO" dirty="0" smtClean="0">
              <a:solidFill>
                <a:srgbClr val="002060"/>
              </a:solidFill>
            </a:endParaRPr>
          </a:p>
          <a:p>
            <a:endParaRPr lang="en-US" dirty="0">
              <a:solidFill>
                <a:srgbClr val="002060"/>
              </a:solidFill>
            </a:endParaRPr>
          </a:p>
          <a:p>
            <a:r>
              <a:rPr lang="ro-RO" i="1" dirty="0">
                <a:solidFill>
                  <a:srgbClr val="00B0F0"/>
                </a:solidFill>
              </a:rPr>
              <a:t>Exprimarea iertării depinde de cultură şi religie</a:t>
            </a:r>
            <a:endParaRPr lang="en-US" dirty="0">
              <a:solidFill>
                <a:srgbClr val="00B0F0"/>
              </a:solidFill>
            </a:endParaRPr>
          </a:p>
          <a:p>
            <a:r>
              <a:rPr lang="ro-RO" i="1" dirty="0">
                <a:solidFill>
                  <a:srgbClr val="00B0F0"/>
                </a:solidFill>
              </a:rPr>
              <a:t>Iertarea poate avea o exprimare cognitivă, emoţională şi spirituală</a:t>
            </a:r>
            <a:endParaRPr lang="en-US" dirty="0">
              <a:solidFill>
                <a:srgbClr val="00B0F0"/>
              </a:solidFill>
            </a:endParaRPr>
          </a:p>
          <a:p>
            <a:r>
              <a:rPr lang="ro-RO" dirty="0">
                <a:solidFill>
                  <a:srgbClr val="002060"/>
                </a:solidFill>
              </a:rPr>
              <a:t>Uneori oamenii încep procesul iertării prin declaraţia de a ierta (exprimare cognitivă). Există convingerea şi hotărârea de a continua să ierte, dar nu există nicio exprimare emoţională, nici compasiune or dragoste morală faţă de ofensator</a:t>
            </a:r>
            <a:r>
              <a:rPr lang="ro-RO" dirty="0" smtClean="0">
                <a:solidFill>
                  <a:srgbClr val="002060"/>
                </a:solidFill>
              </a:rPr>
              <a: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3" y="3200767"/>
            <a:ext cx="2068997" cy="2019440"/>
          </a:xfrm>
          <a:prstGeom prst="rect">
            <a:avLst/>
          </a:prstGeom>
        </p:spPr>
      </p:pic>
      <p:sp>
        <p:nvSpPr>
          <p:cNvPr id="11"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PERSPECTIVA PSIHOLOGICĂ</a:t>
            </a:r>
            <a:endParaRPr lang="ro-RO" altLang="en-US" sz="3601" dirty="0">
              <a:solidFill>
                <a:srgbClr val="00B0F0"/>
              </a:solidFill>
            </a:endParaRPr>
          </a:p>
        </p:txBody>
      </p:sp>
    </p:spTree>
    <p:extLst>
      <p:ext uri="{BB962C8B-B14F-4D97-AF65-F5344CB8AC3E}">
        <p14:creationId xmlns:p14="http://schemas.microsoft.com/office/powerpoint/2010/main" val="3400978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676912"/>
            <a:ext cx="6553200" cy="4524315"/>
          </a:xfrm>
          <a:prstGeom prst="rect">
            <a:avLst/>
          </a:prstGeom>
          <a:noFill/>
        </p:spPr>
        <p:txBody>
          <a:bodyPr wrap="square" rtlCol="0">
            <a:spAutoFit/>
          </a:bodyPr>
          <a:lstStyle/>
          <a:p>
            <a:r>
              <a:rPr lang="ro-RO" i="1" dirty="0" smtClean="0">
                <a:solidFill>
                  <a:srgbClr val="00B0F0"/>
                </a:solidFill>
              </a:rPr>
              <a:t>Nu </a:t>
            </a:r>
            <a:r>
              <a:rPr lang="ro-RO" i="1" dirty="0">
                <a:solidFill>
                  <a:srgbClr val="00B0F0"/>
                </a:solidFill>
              </a:rPr>
              <a:t>totdeauna este clar cine este cel ofensat şi cine este ofensatorul</a:t>
            </a:r>
            <a:endParaRPr lang="en-US" dirty="0">
              <a:solidFill>
                <a:srgbClr val="00B0F0"/>
              </a:solidFill>
            </a:endParaRPr>
          </a:p>
          <a:p>
            <a:r>
              <a:rPr lang="ro-RO" dirty="0">
                <a:solidFill>
                  <a:srgbClr val="002060"/>
                </a:solidFill>
              </a:rPr>
              <a:t>În cadrul cuplului cu abuz reciproc asupra partenerului (mutual intimate partner violence) partenerii se ofensează reciproc </a:t>
            </a:r>
            <a:endParaRPr lang="ro-RO" dirty="0" smtClean="0">
              <a:solidFill>
                <a:srgbClr val="002060"/>
              </a:solidFill>
            </a:endParaRPr>
          </a:p>
          <a:p>
            <a:endParaRPr lang="en-US" dirty="0">
              <a:solidFill>
                <a:srgbClr val="002060"/>
              </a:solidFill>
            </a:endParaRPr>
          </a:p>
          <a:p>
            <a:r>
              <a:rPr lang="ro-RO" i="1" dirty="0">
                <a:solidFill>
                  <a:srgbClr val="00B0F0"/>
                </a:solidFill>
              </a:rPr>
              <a:t>Calitatea iertării nu este totdeauna clară</a:t>
            </a:r>
            <a:endParaRPr lang="en-US" dirty="0">
              <a:solidFill>
                <a:srgbClr val="00B0F0"/>
              </a:solidFill>
            </a:endParaRPr>
          </a:p>
          <a:p>
            <a:r>
              <a:rPr lang="ro-RO" dirty="0">
                <a:solidFill>
                  <a:srgbClr val="002060"/>
                </a:solidFill>
              </a:rPr>
              <a:t>Din perspectiva psihologică, iertarea pare să fie o aptitudine, un mecanism de adaptare şi un angajament. Ca aptitudine, persoana trebuie să practice iertarea şi să-şi ia timp să înveţe; ca mecanism de adaptare, persoana care iartă se concentrează să supravieţuiască şi să-şi îmbunătăţească viaţa în condiţii dificile; ca angajament, persoana care iartă este hotărâtă şi în mod conştient allege să lucreze pentru bunăstarea altuia</a:t>
            </a:r>
            <a:r>
              <a:rPr lang="ro-RO" dirty="0" smtClean="0">
                <a:solidFill>
                  <a:srgbClr val="002060"/>
                </a:solidFill>
              </a:rPr>
              <a:t>..</a:t>
            </a:r>
          </a:p>
          <a:p>
            <a:endParaRPr lang="en-US" dirty="0">
              <a:solidFill>
                <a:srgbClr val="002060"/>
              </a:solidFill>
            </a:endParaRPr>
          </a:p>
          <a:p>
            <a:r>
              <a:rPr lang="ro-RO" i="1" dirty="0">
                <a:solidFill>
                  <a:srgbClr val="00B0F0"/>
                </a:solidFill>
              </a:rPr>
              <a:t>Mai presus de orice, iertarea are calităţile unei virtuţi morale</a:t>
            </a:r>
            <a:r>
              <a:rPr lang="ro-RO" i="1" dirty="0" smtClean="0">
                <a:solidFill>
                  <a:srgbClr val="00B0F0"/>
                </a:solidFill>
              </a:rPr>
              <a:t>.</a:t>
            </a:r>
            <a:endParaRPr lang="en-US" dirty="0">
              <a:solidFill>
                <a:srgbClr val="00B0F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11997"/>
            <a:ext cx="2008209" cy="2008209"/>
          </a:xfrm>
          <a:prstGeom prst="rect">
            <a:avLst/>
          </a:prstGeom>
        </p:spPr>
      </p:pic>
      <p:sp>
        <p:nvSpPr>
          <p:cNvPr id="11"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PERSPECTIVA PSIHOLOGICĂ</a:t>
            </a:r>
            <a:endParaRPr lang="ro-RO" altLang="en-US" sz="3601" dirty="0">
              <a:solidFill>
                <a:srgbClr val="00B0F0"/>
              </a:solidFill>
            </a:endParaRPr>
          </a:p>
        </p:txBody>
      </p:sp>
    </p:spTree>
    <p:extLst>
      <p:ext uri="{BB962C8B-B14F-4D97-AF65-F5344CB8AC3E}">
        <p14:creationId xmlns:p14="http://schemas.microsoft.com/office/powerpoint/2010/main" val="143265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676912"/>
            <a:ext cx="6553200" cy="4247317"/>
          </a:xfrm>
          <a:prstGeom prst="rect">
            <a:avLst/>
          </a:prstGeom>
          <a:noFill/>
        </p:spPr>
        <p:txBody>
          <a:bodyPr wrap="square" rtlCol="0">
            <a:spAutoFit/>
          </a:bodyPr>
          <a:lstStyle/>
          <a:p>
            <a:r>
              <a:rPr lang="ro-RO" b="1" dirty="0" smtClean="0">
                <a:solidFill>
                  <a:srgbClr val="00B0F0"/>
                </a:solidFill>
              </a:rPr>
              <a:t>Distincţii </a:t>
            </a:r>
            <a:r>
              <a:rPr lang="ro-RO" b="1" dirty="0">
                <a:solidFill>
                  <a:srgbClr val="00B0F0"/>
                </a:solidFill>
              </a:rPr>
              <a:t>între concepte corelate cu iertarea: </a:t>
            </a:r>
            <a:endParaRPr lang="ro-RO" b="1" dirty="0" smtClean="0">
              <a:solidFill>
                <a:srgbClr val="00B0F0"/>
              </a:solidFill>
            </a:endParaRPr>
          </a:p>
          <a:p>
            <a:r>
              <a:rPr lang="ro-RO" b="1" dirty="0" smtClean="0">
                <a:solidFill>
                  <a:srgbClr val="00B0F0"/>
                </a:solidFill>
              </a:rPr>
              <a:t>perspectivă </a:t>
            </a:r>
            <a:r>
              <a:rPr lang="ro-RO" b="1" dirty="0">
                <a:solidFill>
                  <a:srgbClr val="00B0F0"/>
                </a:solidFill>
              </a:rPr>
              <a:t>filosofică</a:t>
            </a:r>
            <a:endParaRPr lang="en-US" dirty="0">
              <a:solidFill>
                <a:srgbClr val="00B0F0"/>
              </a:solidFill>
            </a:endParaRPr>
          </a:p>
          <a:p>
            <a:endParaRPr lang="ro-RO" dirty="0" smtClean="0">
              <a:solidFill>
                <a:srgbClr val="002060"/>
              </a:solidFill>
            </a:endParaRPr>
          </a:p>
          <a:p>
            <a:r>
              <a:rPr lang="ro-RO" dirty="0" smtClean="0">
                <a:solidFill>
                  <a:srgbClr val="002060"/>
                </a:solidFill>
              </a:rPr>
              <a:t>Conceptul </a:t>
            </a:r>
            <a:r>
              <a:rPr lang="ro-RO" dirty="0">
                <a:solidFill>
                  <a:srgbClr val="002060"/>
                </a:solidFill>
              </a:rPr>
              <a:t>de iertare ar rămâne superficial dacă ne-am baza pe perspectiva filosofică. Aceste concepte correlate cu iertarea nu conţin dimensiunea morală ce defineşte iertarea (conceptul de graţiere, amnistie, este o excepţie</a:t>
            </a:r>
            <a:r>
              <a:rPr lang="ro-RO" dirty="0" smtClean="0">
                <a:solidFill>
                  <a:srgbClr val="002060"/>
                </a:solidFill>
              </a:rPr>
              <a:t>).</a:t>
            </a:r>
          </a:p>
          <a:p>
            <a:endParaRPr lang="en-US" dirty="0">
              <a:solidFill>
                <a:srgbClr val="002060"/>
              </a:solidFill>
            </a:endParaRPr>
          </a:p>
          <a:p>
            <a:r>
              <a:rPr lang="ro-RO" i="1" dirty="0">
                <a:solidFill>
                  <a:srgbClr val="00B0F0"/>
                </a:solidFill>
              </a:rPr>
              <a:t>Graţiere, amnistie şi indulgenţă</a:t>
            </a:r>
            <a:r>
              <a:rPr lang="ro-RO" dirty="0">
                <a:solidFill>
                  <a:srgbClr val="002060"/>
                </a:solidFill>
              </a:rPr>
              <a:t> (un judecător milos nu este unul care a fost rănit</a:t>
            </a:r>
            <a:r>
              <a:rPr lang="ro-RO" dirty="0" smtClean="0">
                <a:solidFill>
                  <a:srgbClr val="002060"/>
                </a:solidFill>
              </a:rPr>
              <a:t>)</a:t>
            </a:r>
          </a:p>
          <a:p>
            <a:endParaRPr lang="en-US" dirty="0">
              <a:solidFill>
                <a:srgbClr val="002060"/>
              </a:solidFill>
            </a:endParaRPr>
          </a:p>
          <a:p>
            <a:r>
              <a:rPr lang="ro-RO" i="1" dirty="0">
                <a:solidFill>
                  <a:srgbClr val="00B0F0"/>
                </a:solidFill>
              </a:rPr>
              <a:t>Trecere cu vederea şi </a:t>
            </a:r>
            <a:r>
              <a:rPr lang="ro-RO" i="1" dirty="0" smtClean="0">
                <a:solidFill>
                  <a:srgbClr val="00B0F0"/>
                </a:solidFill>
              </a:rPr>
              <a:t>scuzare</a:t>
            </a:r>
            <a:r>
              <a:rPr lang="ro-RO" dirty="0" smtClean="0">
                <a:solidFill>
                  <a:srgbClr val="00B0F0"/>
                </a:solidFill>
              </a:rPr>
              <a:t> </a:t>
            </a:r>
            <a:r>
              <a:rPr lang="ro-RO" dirty="0">
                <a:solidFill>
                  <a:srgbClr val="002060"/>
                </a:solidFill>
              </a:rPr>
              <a:t>(a tolera o ofensă sau a o lăsă să treacă</a:t>
            </a:r>
            <a:r>
              <a:rPr lang="ro-RO" dirty="0" smtClean="0">
                <a:solidFill>
                  <a:srgbClr val="002060"/>
                </a:solidFill>
              </a:rPr>
              <a:t>)</a:t>
            </a:r>
          </a:p>
          <a:p>
            <a:endParaRPr lang="ro-RO" dirty="0" smtClean="0">
              <a:solidFill>
                <a:srgbClr val="002060"/>
              </a:solidFill>
            </a:endParaRPr>
          </a:p>
          <a:p>
            <a:r>
              <a:rPr lang="ro-RO" i="1" dirty="0">
                <a:solidFill>
                  <a:srgbClr val="00B0F0"/>
                </a:solidFill>
              </a:rPr>
              <a:t>Reconciliere</a:t>
            </a:r>
            <a:r>
              <a:rPr lang="ro-RO" dirty="0">
                <a:solidFill>
                  <a:srgbClr val="00B0F0"/>
                </a:solidFill>
              </a:rPr>
              <a:t> </a:t>
            </a:r>
            <a:r>
              <a:rPr lang="ro-RO" dirty="0">
                <a:solidFill>
                  <a:srgbClr val="002060"/>
                </a:solidFill>
              </a:rPr>
              <a:t>(doua persoane sunt înapoi în relaţie</a:t>
            </a:r>
            <a:r>
              <a:rPr lang="ro-RO" dirty="0" smtClean="0">
                <a:solidFill>
                  <a:srgbClr val="002060"/>
                </a:solidFill>
              </a:rPr>
              <a:t>)</a:t>
            </a:r>
            <a:endParaRPr lang="ro-RO" dirty="0">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00400"/>
            <a:ext cx="1981200" cy="2022847"/>
          </a:xfrm>
          <a:prstGeom prst="rect">
            <a:avLst/>
          </a:prstGeom>
        </p:spPr>
      </p:pic>
      <p:sp>
        <p:nvSpPr>
          <p:cNvPr id="11" name="Rectangle 8"/>
          <p:cNvSpPr>
            <a:spLocks noChangeArrowheads="1"/>
          </p:cNvSpPr>
          <p:nvPr/>
        </p:nvSpPr>
        <p:spPr bwMode="auto">
          <a:xfrm rot="16200000">
            <a:off x="-1053219" y="3593809"/>
            <a:ext cx="5774527"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CE NU ESTE IERTAREA</a:t>
            </a:r>
            <a:endParaRPr lang="ro-RO" altLang="en-US" sz="3601" dirty="0">
              <a:solidFill>
                <a:srgbClr val="00B0F0"/>
              </a:solidFill>
            </a:endParaRPr>
          </a:p>
        </p:txBody>
      </p:sp>
    </p:spTree>
    <p:extLst>
      <p:ext uri="{BB962C8B-B14F-4D97-AF65-F5344CB8AC3E}">
        <p14:creationId xmlns:p14="http://schemas.microsoft.com/office/powerpoint/2010/main" val="3158883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295400"/>
            <a:ext cx="6553200" cy="5078313"/>
          </a:xfrm>
          <a:prstGeom prst="rect">
            <a:avLst/>
          </a:prstGeom>
          <a:noFill/>
        </p:spPr>
        <p:txBody>
          <a:bodyPr wrap="square" rtlCol="0">
            <a:spAutoFit/>
          </a:bodyPr>
          <a:lstStyle/>
          <a:p>
            <a:r>
              <a:rPr lang="ro-RO" b="1" dirty="0" smtClean="0">
                <a:solidFill>
                  <a:srgbClr val="00B0F0"/>
                </a:solidFill>
              </a:rPr>
              <a:t>Distincţii </a:t>
            </a:r>
            <a:r>
              <a:rPr lang="ro-RO" b="1" dirty="0">
                <a:solidFill>
                  <a:srgbClr val="00B0F0"/>
                </a:solidFill>
              </a:rPr>
              <a:t>între concepte corelate cu iertarea: </a:t>
            </a:r>
            <a:endParaRPr lang="ro-RO" b="1" dirty="0" smtClean="0">
              <a:solidFill>
                <a:srgbClr val="00B0F0"/>
              </a:solidFill>
            </a:endParaRPr>
          </a:p>
          <a:p>
            <a:r>
              <a:rPr lang="ro-RO" b="1" dirty="0" smtClean="0">
                <a:solidFill>
                  <a:srgbClr val="00B0F0"/>
                </a:solidFill>
              </a:rPr>
              <a:t>perspectivă </a:t>
            </a:r>
            <a:r>
              <a:rPr lang="ro-RO" b="1" dirty="0">
                <a:solidFill>
                  <a:srgbClr val="00B0F0"/>
                </a:solidFill>
              </a:rPr>
              <a:t>filosofică</a:t>
            </a:r>
            <a:endParaRPr lang="en-US" dirty="0">
              <a:solidFill>
                <a:srgbClr val="00B0F0"/>
              </a:solidFill>
            </a:endParaRPr>
          </a:p>
          <a:p>
            <a:endParaRPr lang="ro-RO" dirty="0" smtClean="0">
              <a:solidFill>
                <a:srgbClr val="002060"/>
              </a:solidFill>
            </a:endParaRPr>
          </a:p>
          <a:p>
            <a:r>
              <a:rPr lang="ro-RO" i="1" dirty="0" smtClean="0">
                <a:solidFill>
                  <a:srgbClr val="00B0F0"/>
                </a:solidFill>
              </a:rPr>
              <a:t>Justificare </a:t>
            </a:r>
            <a:r>
              <a:rPr lang="ro-RO" dirty="0">
                <a:solidFill>
                  <a:srgbClr val="002060"/>
                </a:solidFill>
              </a:rPr>
              <a:t>(a crede că ceea ce a făcut ofensatorul era drept să facă</a:t>
            </a:r>
            <a:r>
              <a:rPr lang="ro-RO" dirty="0" smtClean="0">
                <a:solidFill>
                  <a:srgbClr val="002060"/>
                </a:solidFill>
              </a:rPr>
              <a:t>)</a:t>
            </a:r>
          </a:p>
          <a:p>
            <a:endParaRPr lang="en-US" dirty="0">
              <a:solidFill>
                <a:srgbClr val="002060"/>
              </a:solidFill>
            </a:endParaRPr>
          </a:p>
          <a:p>
            <a:r>
              <a:rPr lang="ro-RO" i="1" dirty="0">
                <a:solidFill>
                  <a:srgbClr val="00B0F0"/>
                </a:solidFill>
              </a:rPr>
              <a:t>Uitare</a:t>
            </a:r>
            <a:r>
              <a:rPr lang="ro-RO" dirty="0">
                <a:solidFill>
                  <a:srgbClr val="002060"/>
                </a:solidFill>
              </a:rPr>
              <a:t> (încetarea de a-ţi mai aminti ofensa, fapt ce lasă pe cineva din nou vulnerabil la aceeaşi ofensă</a:t>
            </a:r>
            <a:r>
              <a:rPr lang="ro-RO" dirty="0" smtClean="0">
                <a:solidFill>
                  <a:srgbClr val="002060"/>
                </a:solidFill>
              </a:rPr>
              <a:t>)</a:t>
            </a:r>
          </a:p>
          <a:p>
            <a:endParaRPr lang="en-US" dirty="0">
              <a:solidFill>
                <a:srgbClr val="002060"/>
              </a:solidFill>
            </a:endParaRPr>
          </a:p>
          <a:p>
            <a:r>
              <a:rPr lang="ro-RO" i="1" dirty="0">
                <a:solidFill>
                  <a:srgbClr val="00B0F0"/>
                </a:solidFill>
              </a:rPr>
              <a:t>Dezamăgire</a:t>
            </a:r>
            <a:r>
              <a:rPr lang="ro-RO" dirty="0">
                <a:solidFill>
                  <a:srgbClr val="00B0F0"/>
                </a:solidFill>
              </a:rPr>
              <a:t> </a:t>
            </a:r>
            <a:r>
              <a:rPr lang="ro-RO" dirty="0">
                <a:solidFill>
                  <a:srgbClr val="002060"/>
                </a:solidFill>
              </a:rPr>
              <a:t>(cineva poate fi dezamăgit fără ca să fi fost tratat nedrept de către altcineva</a:t>
            </a:r>
            <a:r>
              <a:rPr lang="ro-RO" dirty="0" smtClean="0">
                <a:solidFill>
                  <a:srgbClr val="002060"/>
                </a:solidFill>
              </a:rPr>
              <a:t>)</a:t>
            </a:r>
          </a:p>
          <a:p>
            <a:endParaRPr lang="en-US" dirty="0">
              <a:solidFill>
                <a:srgbClr val="002060"/>
              </a:solidFill>
            </a:endParaRPr>
          </a:p>
          <a:p>
            <a:r>
              <a:rPr lang="ro-RO" i="1" dirty="0">
                <a:solidFill>
                  <a:srgbClr val="00B0F0"/>
                </a:solidFill>
              </a:rPr>
              <a:t>Echilibrare a balanţei</a:t>
            </a:r>
            <a:r>
              <a:rPr lang="ro-RO" dirty="0">
                <a:solidFill>
                  <a:srgbClr val="00B0F0"/>
                </a:solidFill>
              </a:rPr>
              <a:t> </a:t>
            </a:r>
            <a:r>
              <a:rPr lang="ro-RO" dirty="0">
                <a:solidFill>
                  <a:srgbClr val="002060"/>
                </a:solidFill>
              </a:rPr>
              <a:t>(a plăti înapoi în acelaşi fel, a pedepsi pe ofensator</a:t>
            </a:r>
            <a:r>
              <a:rPr lang="ro-RO" dirty="0" smtClean="0">
                <a:solidFill>
                  <a:srgbClr val="002060"/>
                </a:solidFill>
              </a:rPr>
              <a:t>)</a:t>
            </a:r>
          </a:p>
          <a:p>
            <a:endParaRPr lang="en-US" dirty="0">
              <a:solidFill>
                <a:srgbClr val="002060"/>
              </a:solidFill>
            </a:endParaRPr>
          </a:p>
          <a:p>
            <a:r>
              <a:rPr lang="ro-RO" i="1" dirty="0">
                <a:solidFill>
                  <a:srgbClr val="00B0F0"/>
                </a:solidFill>
              </a:rPr>
              <a:t>Concentrare asupra sinelui</a:t>
            </a:r>
            <a:r>
              <a:rPr lang="ro-RO" dirty="0">
                <a:solidFill>
                  <a:srgbClr val="00B0F0"/>
                </a:solidFill>
              </a:rPr>
              <a:t> </a:t>
            </a:r>
            <a:r>
              <a:rPr lang="ro-RO" noProof="1" smtClean="0">
                <a:solidFill>
                  <a:srgbClr val="002060"/>
                </a:solidFill>
              </a:rPr>
              <a:t>(iertând numai pentru beneficiul personal, concentrându-se asupra sinelui, iar nu şi asupra ofensatorului)</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68997" cy="2036388"/>
          </a:xfrm>
          <a:prstGeom prst="rect">
            <a:avLst/>
          </a:prstGeom>
        </p:spPr>
      </p:pic>
      <p:sp>
        <p:nvSpPr>
          <p:cNvPr id="9"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CE NU ESTE IERTAREA</a:t>
            </a:r>
            <a:endParaRPr lang="ro-RO" altLang="en-US" sz="3601" dirty="0">
              <a:solidFill>
                <a:srgbClr val="00B0F0"/>
              </a:solidFill>
            </a:endParaRPr>
          </a:p>
        </p:txBody>
      </p:sp>
    </p:spTree>
    <p:extLst>
      <p:ext uri="{BB962C8B-B14F-4D97-AF65-F5344CB8AC3E}">
        <p14:creationId xmlns:p14="http://schemas.microsoft.com/office/powerpoint/2010/main" val="3646590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49827" cy="2015376"/>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CONCEPTE REDUCȚIONISTE</a:t>
            </a:r>
            <a:endParaRPr lang="ro-RO" altLang="en-US" sz="3601" dirty="0">
              <a:solidFill>
                <a:srgbClr val="00B0F0"/>
              </a:solidFill>
            </a:endParaRPr>
          </a:p>
        </p:txBody>
      </p:sp>
      <p:sp>
        <p:nvSpPr>
          <p:cNvPr id="12" name="TextBox 11"/>
          <p:cNvSpPr txBox="1"/>
          <p:nvPr/>
        </p:nvSpPr>
        <p:spPr>
          <a:xfrm>
            <a:off x="2438400" y="1820882"/>
            <a:ext cx="6553200" cy="3970318"/>
          </a:xfrm>
          <a:prstGeom prst="rect">
            <a:avLst/>
          </a:prstGeom>
          <a:noFill/>
        </p:spPr>
        <p:txBody>
          <a:bodyPr wrap="square" rtlCol="0">
            <a:spAutoFit/>
          </a:bodyPr>
          <a:lstStyle/>
          <a:p>
            <a:r>
              <a:rPr lang="ro-RO" b="1" noProof="1" smtClean="0">
                <a:solidFill>
                  <a:srgbClr val="00B0F0"/>
                </a:solidFill>
              </a:rPr>
              <a:t>Concepte reducţioniste privind iertarea </a:t>
            </a:r>
            <a:endParaRPr lang="ro-RO" noProof="1" smtClean="0">
              <a:solidFill>
                <a:srgbClr val="00B0F0"/>
              </a:solidFill>
            </a:endParaRPr>
          </a:p>
          <a:p>
            <a:endParaRPr lang="ro-RO" noProof="1" smtClean="0">
              <a:solidFill>
                <a:srgbClr val="002060"/>
              </a:solidFill>
            </a:endParaRPr>
          </a:p>
          <a:p>
            <a:r>
              <a:rPr lang="ro-RO" noProof="1" smtClean="0">
                <a:solidFill>
                  <a:srgbClr val="002060"/>
                </a:solidFill>
              </a:rPr>
              <a:t>Conceptele prezentate în această secţiune sunt incluse în definiţia iertării, dar ele nu exprimă în mod complet iertarea. Orice persoană care crede că iertarea se poate reduce la un element particular din definiţia iertării distorsionează sensul iertării şi face ca procesul terapeutic să fie dificil. </a:t>
            </a:r>
          </a:p>
          <a:p>
            <a:endParaRPr lang="ro-RO" noProof="1" smtClean="0">
              <a:solidFill>
                <a:srgbClr val="002060"/>
              </a:solidFill>
            </a:endParaRPr>
          </a:p>
          <a:p>
            <a:r>
              <a:rPr lang="ro-RO" i="1" noProof="1" smtClean="0">
                <a:solidFill>
                  <a:srgbClr val="00B0F0"/>
                </a:solidFill>
              </a:rPr>
              <a:t>Trecerea timpului va vindeca rana</a:t>
            </a:r>
            <a:r>
              <a:rPr lang="ro-RO" noProof="1" smtClean="0">
                <a:solidFill>
                  <a:srgbClr val="00B0F0"/>
                </a:solidFill>
              </a:rPr>
              <a:t> </a:t>
            </a:r>
            <a:r>
              <a:rPr lang="ro-RO" noProof="1" smtClean="0">
                <a:solidFill>
                  <a:srgbClr val="002060"/>
                </a:solidFill>
              </a:rPr>
              <a:t>(atitudine pasivă mai degrabă decât activă)</a:t>
            </a:r>
          </a:p>
          <a:p>
            <a:endParaRPr lang="ro-RO" noProof="1" smtClean="0">
              <a:solidFill>
                <a:srgbClr val="002060"/>
              </a:solidFill>
            </a:endParaRPr>
          </a:p>
          <a:p>
            <a:r>
              <a:rPr lang="ro-RO" i="1" noProof="1" smtClean="0">
                <a:solidFill>
                  <a:srgbClr val="00B0F0"/>
                </a:solidFill>
              </a:rPr>
              <a:t>Abandonarea resentimentului </a:t>
            </a:r>
            <a:r>
              <a:rPr lang="ro-RO" noProof="1" smtClean="0">
                <a:solidFill>
                  <a:srgbClr val="002060"/>
                </a:solidFill>
              </a:rPr>
              <a:t>(o persoană poate abandona resentimentul şi totuşi să aibă o atitudine de răceală şi detaşare faţă de ofensator)</a:t>
            </a:r>
            <a:endParaRPr lang="ro-RO" noProof="1">
              <a:solidFill>
                <a:srgbClr val="002060"/>
              </a:solidFill>
            </a:endParaRPr>
          </a:p>
        </p:txBody>
      </p:sp>
    </p:spTree>
    <p:extLst>
      <p:ext uri="{BB962C8B-B14F-4D97-AF65-F5344CB8AC3E}">
        <p14:creationId xmlns:p14="http://schemas.microsoft.com/office/powerpoint/2010/main" val="3857652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9"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2" name="TextBox 1"/>
          <p:cNvSpPr txBox="1"/>
          <p:nvPr/>
        </p:nvSpPr>
        <p:spPr>
          <a:xfrm>
            <a:off x="2438400" y="2520077"/>
            <a:ext cx="6477000" cy="2862322"/>
          </a:xfrm>
          <a:prstGeom prst="rect">
            <a:avLst/>
          </a:prstGeom>
          <a:noFill/>
        </p:spPr>
        <p:txBody>
          <a:bodyPr wrap="square" rtlCol="0">
            <a:spAutoFit/>
          </a:bodyPr>
          <a:lstStyle/>
          <a:p>
            <a:r>
              <a:rPr lang="ro-RO" sz="3600" noProof="1" smtClean="0">
                <a:solidFill>
                  <a:srgbClr val="002060"/>
                </a:solidFill>
              </a:rPr>
              <a:t>Iertarea</a:t>
            </a:r>
            <a:r>
              <a:rPr lang="ro-RO" noProof="1" smtClean="0">
                <a:solidFill>
                  <a:srgbClr val="002060"/>
                </a:solidFill>
              </a:rPr>
              <a:t> </a:t>
            </a:r>
            <a:r>
              <a:rPr lang="ro-RO" sz="2400" noProof="1" smtClean="0">
                <a:solidFill>
                  <a:srgbClr val="002060"/>
                </a:solidFill>
              </a:rPr>
              <a:t>trebuie înţeleasă </a:t>
            </a:r>
            <a:r>
              <a:rPr lang="ro-RO" noProof="1" smtClean="0">
                <a:solidFill>
                  <a:srgbClr val="002060"/>
                </a:solidFill>
              </a:rPr>
              <a:t>prin perspectiva religiei, filosofiei, psihologiei şi psihiatriei.</a:t>
            </a:r>
          </a:p>
          <a:p>
            <a:endParaRPr lang="ro-RO" noProof="1" smtClean="0">
              <a:solidFill>
                <a:srgbClr val="002060"/>
              </a:solidFill>
            </a:endParaRPr>
          </a:p>
          <a:p>
            <a:r>
              <a:rPr lang="ro-RO" noProof="1" smtClean="0">
                <a:solidFill>
                  <a:srgbClr val="002060"/>
                </a:solidFill>
              </a:rPr>
              <a:t>Iertarea este calea directă de abordare a mâniilor ce derivă din nedreptate într-un mod constructiv şi vindecător. </a:t>
            </a:r>
          </a:p>
          <a:p>
            <a:endParaRPr lang="ro-RO" noProof="1" smtClean="0">
              <a:solidFill>
                <a:srgbClr val="002060"/>
              </a:solidFill>
            </a:endParaRPr>
          </a:p>
          <a:p>
            <a:r>
              <a:rPr lang="ro-RO" noProof="1" smtClean="0">
                <a:solidFill>
                  <a:srgbClr val="002060"/>
                </a:solidFill>
              </a:rPr>
              <a:t>Iertarea are o menire specifică: să-i ajute pe oameni să resolve problema resentimentelor, amărăciunii şi chiar a urii îndreptate către cei care i-au tratat nedrept sau cu cruzime.</a:t>
            </a:r>
            <a:endParaRPr lang="ro-RO" noProof="1">
              <a:solidFill>
                <a:srgbClr val="002060"/>
              </a:solidFill>
            </a:endParaRPr>
          </a:p>
        </p:txBody>
      </p:sp>
      <p:cxnSp>
        <p:nvCxnSpPr>
          <p:cNvPr id="14" name="Straight Connector 13"/>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2040158" cy="2019806"/>
          </a:xfrm>
          <a:prstGeom prst="rect">
            <a:avLst/>
          </a:prstGeom>
        </p:spPr>
      </p:pic>
      <p:sp>
        <p:nvSpPr>
          <p:cNvPr id="16" name="Rectangle 8"/>
          <p:cNvSpPr>
            <a:spLocks noChangeArrowheads="1"/>
          </p:cNvSpPr>
          <p:nvPr/>
        </p:nvSpPr>
        <p:spPr bwMode="auto">
          <a:xfrm rot="16200000">
            <a:off x="-1175859" y="3384549"/>
            <a:ext cx="60198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3601" dirty="0" smtClean="0">
                <a:solidFill>
                  <a:srgbClr val="00B0F0"/>
                </a:solidFill>
              </a:rPr>
              <a:t>ROLUL VITAL AL IERT</a:t>
            </a:r>
            <a:r>
              <a:rPr lang="ro-RO" altLang="en-US" sz="3601" dirty="0" smtClean="0">
                <a:solidFill>
                  <a:srgbClr val="00B0F0"/>
                </a:solidFill>
              </a:rPr>
              <a:t>ĂRII</a:t>
            </a:r>
            <a:endParaRPr lang="ro-RO" altLang="en-US" sz="3601" dirty="0">
              <a:solidFill>
                <a:srgbClr val="00B0F0"/>
              </a:solidFill>
            </a:endParaRPr>
          </a:p>
        </p:txBody>
      </p:sp>
    </p:spTree>
    <p:extLst>
      <p:ext uri="{BB962C8B-B14F-4D97-AF65-F5344CB8AC3E}">
        <p14:creationId xmlns:p14="http://schemas.microsoft.com/office/powerpoint/2010/main" val="2744237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12" name="TextBox 11"/>
          <p:cNvSpPr txBox="1"/>
          <p:nvPr/>
        </p:nvSpPr>
        <p:spPr>
          <a:xfrm>
            <a:off x="2438400" y="2146280"/>
            <a:ext cx="6553200" cy="3416320"/>
          </a:xfrm>
          <a:prstGeom prst="rect">
            <a:avLst/>
          </a:prstGeom>
          <a:noFill/>
        </p:spPr>
        <p:txBody>
          <a:bodyPr wrap="square" rtlCol="0">
            <a:spAutoFit/>
          </a:bodyPr>
          <a:lstStyle/>
          <a:p>
            <a:r>
              <a:rPr lang="ro-RO" b="1" noProof="1" smtClean="0">
                <a:solidFill>
                  <a:srgbClr val="00B0F0"/>
                </a:solidFill>
              </a:rPr>
              <a:t>Concepte reducţioniste privind iertarea </a:t>
            </a:r>
            <a:endParaRPr lang="ro-RO" noProof="1" smtClean="0">
              <a:solidFill>
                <a:srgbClr val="00B0F0"/>
              </a:solidFill>
            </a:endParaRPr>
          </a:p>
          <a:p>
            <a:endParaRPr lang="ro-RO" noProof="1" smtClean="0">
              <a:solidFill>
                <a:srgbClr val="002060"/>
              </a:solidFill>
            </a:endParaRPr>
          </a:p>
          <a:p>
            <a:r>
              <a:rPr lang="ro-RO" i="1" noProof="1" smtClean="0">
                <a:solidFill>
                  <a:srgbClr val="00B0F0"/>
                </a:solidFill>
              </a:rPr>
              <a:t>Posedarea  unor emoţii pozitive</a:t>
            </a:r>
            <a:r>
              <a:rPr lang="ro-RO" noProof="1" smtClean="0">
                <a:solidFill>
                  <a:srgbClr val="002060"/>
                </a:solidFill>
              </a:rPr>
              <a:t> (cineva poate avea emoţii positive faţă de persoane care nu au fost nedrepte)</a:t>
            </a:r>
          </a:p>
          <a:p>
            <a:endParaRPr lang="ro-RO" noProof="1" smtClean="0">
              <a:solidFill>
                <a:srgbClr val="002060"/>
              </a:solidFill>
            </a:endParaRPr>
          </a:p>
          <a:p>
            <a:r>
              <a:rPr lang="ro-RO" i="1" noProof="1" smtClean="0">
                <a:solidFill>
                  <a:srgbClr val="00B0F0"/>
                </a:solidFill>
              </a:rPr>
              <a:t>Spunând “Te iert”</a:t>
            </a:r>
            <a:r>
              <a:rPr lang="ro-RO" noProof="1" smtClean="0">
                <a:solidFill>
                  <a:srgbClr val="00B0F0"/>
                </a:solidFill>
              </a:rPr>
              <a:t> </a:t>
            </a:r>
            <a:r>
              <a:rPr lang="ro-RO" noProof="1" smtClean="0">
                <a:solidFill>
                  <a:srgbClr val="002060"/>
                </a:solidFill>
              </a:rPr>
              <a:t>(poţi să ierţi fără să foloseşti formule speciale)</a:t>
            </a:r>
          </a:p>
          <a:p>
            <a:endParaRPr lang="ro-RO" noProof="1" smtClean="0">
              <a:solidFill>
                <a:srgbClr val="002060"/>
              </a:solidFill>
            </a:endParaRPr>
          </a:p>
          <a:p>
            <a:r>
              <a:rPr lang="ro-RO" i="1" noProof="1" smtClean="0">
                <a:solidFill>
                  <a:srgbClr val="00B0F0"/>
                </a:solidFill>
              </a:rPr>
              <a:t>Deciderea de a ierta</a:t>
            </a:r>
            <a:r>
              <a:rPr lang="ro-RO" noProof="1" smtClean="0">
                <a:solidFill>
                  <a:srgbClr val="00B0F0"/>
                </a:solidFill>
              </a:rPr>
              <a:t> </a:t>
            </a:r>
            <a:r>
              <a:rPr lang="ro-RO" noProof="1" smtClean="0">
                <a:solidFill>
                  <a:srgbClr val="002060"/>
                </a:solidFill>
              </a:rPr>
              <a:t>(a decide să ierţi este o parte, nu tot ce este inclus in definiţia iertării; spre exemplu, cineva care decide să meargă la universitate nu primeşte diploma decât după ce a parcurs tot programul de studiu)</a:t>
            </a:r>
            <a:endParaRPr lang="ro-RO" noProof="1">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14537" cy="2014537"/>
          </a:xfrm>
          <a:prstGeom prst="rect">
            <a:avLst/>
          </a:prstGeom>
        </p:spPr>
      </p:pic>
      <p:sp>
        <p:nvSpPr>
          <p:cNvPr id="11"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CONCEPTE REDUCȚIONISTE</a:t>
            </a:r>
            <a:endParaRPr lang="ro-RO" altLang="en-US" sz="3601" dirty="0">
              <a:solidFill>
                <a:srgbClr val="00B0F0"/>
              </a:solidFill>
            </a:endParaRPr>
          </a:p>
        </p:txBody>
      </p:sp>
    </p:spTree>
    <p:extLst>
      <p:ext uri="{BB962C8B-B14F-4D97-AF65-F5344CB8AC3E}">
        <p14:creationId xmlns:p14="http://schemas.microsoft.com/office/powerpoint/2010/main" val="646730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49827" cy="2015376"/>
          </a:xfrm>
          <a:prstGeom prst="rect">
            <a:avLst/>
          </a:prstGeom>
        </p:spPr>
      </p:pic>
      <p:sp>
        <p:nvSpPr>
          <p:cNvPr id="12" name="TextBox 11"/>
          <p:cNvSpPr txBox="1"/>
          <p:nvPr/>
        </p:nvSpPr>
        <p:spPr>
          <a:xfrm>
            <a:off x="2438400" y="2286000"/>
            <a:ext cx="6553200" cy="3139321"/>
          </a:xfrm>
          <a:prstGeom prst="rect">
            <a:avLst/>
          </a:prstGeom>
          <a:noFill/>
        </p:spPr>
        <p:txBody>
          <a:bodyPr wrap="square" rtlCol="0">
            <a:spAutoFit/>
          </a:bodyPr>
          <a:lstStyle/>
          <a:p>
            <a:r>
              <a:rPr lang="ro-RO" b="1" noProof="1" smtClean="0">
                <a:solidFill>
                  <a:srgbClr val="00B0F0"/>
                </a:solidFill>
              </a:rPr>
              <a:t>Expresii comune ce se confundă cu iertarea</a:t>
            </a:r>
          </a:p>
          <a:p>
            <a:endParaRPr lang="ro-RO" noProof="1" smtClean="0">
              <a:solidFill>
                <a:srgbClr val="002060"/>
              </a:solidFill>
            </a:endParaRPr>
          </a:p>
          <a:p>
            <a:r>
              <a:rPr lang="ro-RO" noProof="1" smtClean="0">
                <a:solidFill>
                  <a:srgbClr val="00B0F0"/>
                </a:solidFill>
              </a:rPr>
              <a:t>“</a:t>
            </a:r>
            <a:r>
              <a:rPr lang="ro-RO" i="1" noProof="1" smtClean="0">
                <a:solidFill>
                  <a:srgbClr val="00B0F0"/>
                </a:solidFill>
              </a:rPr>
              <a:t>Iertarea este ceva rapid”</a:t>
            </a:r>
            <a:r>
              <a:rPr lang="ro-RO" noProof="1" smtClean="0">
                <a:solidFill>
                  <a:srgbClr val="00B0F0"/>
                </a:solidFill>
              </a:rPr>
              <a:t> </a:t>
            </a:r>
            <a:r>
              <a:rPr lang="ro-RO" noProof="1" smtClean="0">
                <a:solidFill>
                  <a:srgbClr val="002060"/>
                </a:solidFill>
              </a:rPr>
              <a:t>(iertarea poate fi un efort dificil care presupune timp) </a:t>
            </a:r>
          </a:p>
          <a:p>
            <a:endParaRPr lang="ro-RO" noProof="1" smtClean="0">
              <a:solidFill>
                <a:srgbClr val="002060"/>
              </a:solidFill>
            </a:endParaRPr>
          </a:p>
          <a:p>
            <a:r>
              <a:rPr lang="ro-RO" noProof="1" smtClean="0">
                <a:solidFill>
                  <a:srgbClr val="00B0F0"/>
                </a:solidFill>
              </a:rPr>
              <a:t>“</a:t>
            </a:r>
            <a:r>
              <a:rPr lang="ro-RO" i="1" noProof="1" smtClean="0">
                <a:solidFill>
                  <a:srgbClr val="00B0F0"/>
                </a:solidFill>
              </a:rPr>
              <a:t>Am acceptat ceea ce s-a întâmplat”</a:t>
            </a:r>
            <a:r>
              <a:rPr lang="ro-RO" noProof="1" smtClean="0">
                <a:solidFill>
                  <a:srgbClr val="00B0F0"/>
                </a:solidFill>
              </a:rPr>
              <a:t> </a:t>
            </a:r>
            <a:r>
              <a:rPr lang="ro-RO" noProof="1" smtClean="0">
                <a:solidFill>
                  <a:srgbClr val="002060"/>
                </a:solidFill>
              </a:rPr>
              <a:t>(cineva poate accepta un eveniment în timp ce respinge persoana implicată în acel eveniment)</a:t>
            </a:r>
          </a:p>
          <a:p>
            <a:endParaRPr lang="ro-RO" noProof="1" smtClean="0">
              <a:solidFill>
                <a:srgbClr val="002060"/>
              </a:solidFill>
            </a:endParaRPr>
          </a:p>
          <a:p>
            <a:r>
              <a:rPr lang="ro-RO" noProof="1" smtClean="0">
                <a:solidFill>
                  <a:srgbClr val="00B0F0"/>
                </a:solidFill>
              </a:rPr>
              <a:t>“</a:t>
            </a:r>
            <a:r>
              <a:rPr lang="ro-RO" i="1" noProof="1" smtClean="0">
                <a:solidFill>
                  <a:srgbClr val="00B0F0"/>
                </a:solidFill>
              </a:rPr>
              <a:t>Accept ceea ce s-a întâmplat pentru că ştiu că Dumnezeu va pedepsi pe ofensator”</a:t>
            </a:r>
            <a:r>
              <a:rPr lang="ro-RO" noProof="1" smtClean="0">
                <a:solidFill>
                  <a:srgbClr val="00B0F0"/>
                </a:solidFill>
              </a:rPr>
              <a:t> </a:t>
            </a:r>
            <a:r>
              <a:rPr lang="ro-RO" noProof="1" smtClean="0">
                <a:solidFill>
                  <a:srgbClr val="002060"/>
                </a:solidFill>
              </a:rPr>
              <a:t>(aceasta pare a fi o răzbunare mascată)</a:t>
            </a:r>
            <a:endParaRPr lang="ro-RO" noProof="1">
              <a:solidFill>
                <a:srgbClr val="00206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204830"/>
            <a:ext cx="2049438" cy="2015376"/>
          </a:xfrm>
          <a:prstGeom prst="rect">
            <a:avLst/>
          </a:prstGeom>
        </p:spPr>
      </p:pic>
      <p:sp>
        <p:nvSpPr>
          <p:cNvPr id="11" name="Rectangle 8"/>
          <p:cNvSpPr>
            <a:spLocks noChangeArrowheads="1"/>
          </p:cNvSpPr>
          <p:nvPr/>
        </p:nvSpPr>
        <p:spPr bwMode="auto">
          <a:xfrm rot="16200000">
            <a:off x="-685768" y="3123060"/>
            <a:ext cx="5039626"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EXPRESII COMUNE</a:t>
            </a:r>
            <a:endParaRPr lang="ro-RO" altLang="en-US" sz="3601" dirty="0">
              <a:solidFill>
                <a:srgbClr val="00B0F0"/>
              </a:solidFill>
            </a:endParaRPr>
          </a:p>
        </p:txBody>
      </p:sp>
    </p:spTree>
    <p:extLst>
      <p:ext uri="{BB962C8B-B14F-4D97-AF65-F5344CB8AC3E}">
        <p14:creationId xmlns:p14="http://schemas.microsoft.com/office/powerpoint/2010/main" val="721658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12" name="TextBox 11"/>
          <p:cNvSpPr txBox="1"/>
          <p:nvPr/>
        </p:nvSpPr>
        <p:spPr>
          <a:xfrm>
            <a:off x="2438400" y="2157532"/>
            <a:ext cx="6553200" cy="2862322"/>
          </a:xfrm>
          <a:prstGeom prst="rect">
            <a:avLst/>
          </a:prstGeom>
          <a:noFill/>
        </p:spPr>
        <p:txBody>
          <a:bodyPr wrap="square" rtlCol="0">
            <a:spAutoFit/>
          </a:bodyPr>
          <a:lstStyle/>
          <a:p>
            <a:r>
              <a:rPr lang="ro-RO" b="1" noProof="1" smtClean="0">
                <a:solidFill>
                  <a:srgbClr val="00B0F0"/>
                </a:solidFill>
              </a:rPr>
              <a:t>Expresii comune ce se confundă cu iertarea</a:t>
            </a:r>
          </a:p>
          <a:p>
            <a:endParaRPr lang="ro-RO" noProof="1" smtClean="0">
              <a:solidFill>
                <a:srgbClr val="002060"/>
              </a:solidFill>
            </a:endParaRPr>
          </a:p>
          <a:p>
            <a:r>
              <a:rPr lang="ro-RO" noProof="1" smtClean="0">
                <a:solidFill>
                  <a:srgbClr val="00B0F0"/>
                </a:solidFill>
              </a:rPr>
              <a:t>“</a:t>
            </a:r>
            <a:r>
              <a:rPr lang="ro-RO" i="1" noProof="1" smtClean="0">
                <a:solidFill>
                  <a:srgbClr val="00B0F0"/>
                </a:solidFill>
              </a:rPr>
              <a:t>Am depăşit momentul</a:t>
            </a:r>
            <a:r>
              <a:rPr lang="ro-RO" noProof="1" smtClean="0">
                <a:solidFill>
                  <a:srgbClr val="00B0F0"/>
                </a:solidFill>
              </a:rPr>
              <a:t>”</a:t>
            </a:r>
            <a:r>
              <a:rPr lang="ro-RO" noProof="1" smtClean="0">
                <a:solidFill>
                  <a:srgbClr val="002060"/>
                </a:solidFill>
              </a:rPr>
              <a:t> (Se poate să depăşeşti momentul în timp ce respingi pe ofensator)</a:t>
            </a:r>
          </a:p>
          <a:p>
            <a:endParaRPr lang="ro-RO" noProof="1" smtClean="0">
              <a:solidFill>
                <a:srgbClr val="002060"/>
              </a:solidFill>
            </a:endParaRPr>
          </a:p>
          <a:p>
            <a:r>
              <a:rPr lang="ro-RO" noProof="1" smtClean="0">
                <a:solidFill>
                  <a:srgbClr val="00B0F0"/>
                </a:solidFill>
              </a:rPr>
              <a:t>“</a:t>
            </a:r>
            <a:r>
              <a:rPr lang="ro-RO" i="1" noProof="1" smtClean="0">
                <a:solidFill>
                  <a:srgbClr val="00B0F0"/>
                </a:solidFill>
              </a:rPr>
              <a:t>Am satisfacţia că ofensatorul nu mai poate să mă ofenseze</a:t>
            </a:r>
            <a:r>
              <a:rPr lang="ro-RO" noProof="1" smtClean="0">
                <a:solidFill>
                  <a:srgbClr val="00B0F0"/>
                </a:solidFill>
              </a:rPr>
              <a:t>” </a:t>
            </a:r>
            <a:r>
              <a:rPr lang="ro-RO" noProof="1" smtClean="0">
                <a:solidFill>
                  <a:srgbClr val="002060"/>
                </a:solidFill>
              </a:rPr>
              <a:t>(poate fi o răzbunare mascată)</a:t>
            </a:r>
          </a:p>
          <a:p>
            <a:endParaRPr lang="ro-RO" noProof="1" smtClean="0">
              <a:solidFill>
                <a:srgbClr val="002060"/>
              </a:solidFill>
            </a:endParaRPr>
          </a:p>
          <a:p>
            <a:r>
              <a:rPr lang="ro-RO" noProof="1" smtClean="0">
                <a:solidFill>
                  <a:srgbClr val="00B0F0"/>
                </a:solidFill>
              </a:rPr>
              <a:t>“Îmi place ca ofensatorul să ştie cât de mult îmi datorează” </a:t>
            </a:r>
            <a:r>
              <a:rPr lang="ro-RO" noProof="1" smtClean="0">
                <a:solidFill>
                  <a:srgbClr val="002060"/>
                </a:solidFill>
              </a:rPr>
              <a:t>(poate fi o răzbunare mascată)</a:t>
            </a:r>
            <a:endParaRPr lang="ro-RO" noProof="1">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68997" cy="2015376"/>
          </a:xfrm>
          <a:prstGeom prst="rect">
            <a:avLst/>
          </a:prstGeom>
        </p:spPr>
      </p:pic>
      <p:sp>
        <p:nvSpPr>
          <p:cNvPr id="11" name="Rectangle 8"/>
          <p:cNvSpPr>
            <a:spLocks noChangeArrowheads="1"/>
          </p:cNvSpPr>
          <p:nvPr/>
        </p:nvSpPr>
        <p:spPr bwMode="auto">
          <a:xfrm rot="16200000">
            <a:off x="-523136" y="3285693"/>
            <a:ext cx="4714361"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EXPRESII COMUNE</a:t>
            </a:r>
            <a:endParaRPr lang="ro-RO" altLang="en-US" sz="3601" dirty="0">
              <a:solidFill>
                <a:srgbClr val="00B0F0"/>
              </a:solidFill>
            </a:endParaRPr>
          </a:p>
        </p:txBody>
      </p:sp>
    </p:spTree>
    <p:extLst>
      <p:ext uri="{BB962C8B-B14F-4D97-AF65-F5344CB8AC3E}">
        <p14:creationId xmlns:p14="http://schemas.microsoft.com/office/powerpoint/2010/main" val="158523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12" name="TextBox 11"/>
          <p:cNvSpPr txBox="1"/>
          <p:nvPr/>
        </p:nvSpPr>
        <p:spPr>
          <a:xfrm>
            <a:off x="2438400" y="1295400"/>
            <a:ext cx="6553200" cy="4801314"/>
          </a:xfrm>
          <a:prstGeom prst="rect">
            <a:avLst/>
          </a:prstGeom>
          <a:noFill/>
        </p:spPr>
        <p:txBody>
          <a:bodyPr wrap="square" rtlCol="0">
            <a:spAutoFit/>
          </a:bodyPr>
          <a:lstStyle/>
          <a:p>
            <a:r>
              <a:rPr lang="ro-RO" noProof="1" smtClean="0">
                <a:solidFill>
                  <a:srgbClr val="002060"/>
                </a:solidFill>
              </a:rPr>
              <a:t>Înţelegerea conceptului de iertare se dezvoltă de-a lungul timpului. Sunt şase stiluri de iertare ce reflectă condiţia celui ce iartă.</a:t>
            </a:r>
          </a:p>
          <a:p>
            <a:endParaRPr lang="ro-RO" noProof="1" smtClean="0">
              <a:solidFill>
                <a:srgbClr val="002060"/>
              </a:solidFill>
            </a:endParaRPr>
          </a:p>
          <a:p>
            <a:r>
              <a:rPr lang="ro-RO" noProof="1" smtClean="0">
                <a:solidFill>
                  <a:srgbClr val="00B0F0"/>
                </a:solidFill>
              </a:rPr>
              <a:t>Stilul # 1- </a:t>
            </a:r>
            <a:r>
              <a:rPr lang="ro-RO" noProof="1" smtClean="0">
                <a:solidFill>
                  <a:srgbClr val="002060"/>
                </a:solidFill>
              </a:rPr>
              <a:t>Iertarea răzbunătoare (Revengeful forgiveness) </a:t>
            </a:r>
          </a:p>
          <a:p>
            <a:r>
              <a:rPr lang="ro-RO" noProof="1" smtClean="0">
                <a:solidFill>
                  <a:srgbClr val="002060"/>
                </a:solidFill>
              </a:rPr>
              <a:t>“Eu pot să iert pe cel care mi-a greşit dacă pot să îl pedepsesc într-o măsură similară durerii pe care mi-a produs-o”.</a:t>
            </a:r>
          </a:p>
          <a:p>
            <a:endParaRPr lang="ro-RO" noProof="1" smtClean="0">
              <a:solidFill>
                <a:srgbClr val="002060"/>
              </a:solidFill>
            </a:endParaRPr>
          </a:p>
          <a:p>
            <a:r>
              <a:rPr lang="ro-RO" noProof="1" smtClean="0">
                <a:solidFill>
                  <a:srgbClr val="00B0F0"/>
                </a:solidFill>
              </a:rPr>
              <a:t>Stilul # 2 – </a:t>
            </a:r>
            <a:r>
              <a:rPr lang="ro-RO" noProof="1" smtClean="0">
                <a:solidFill>
                  <a:srgbClr val="002060"/>
                </a:solidFill>
              </a:rPr>
              <a:t>Iertarea restitutivă sau compensatorie (Restitutional or compensational forgiveness)</a:t>
            </a:r>
          </a:p>
          <a:p>
            <a:r>
              <a:rPr lang="ro-RO" noProof="1" smtClean="0">
                <a:solidFill>
                  <a:srgbClr val="002060"/>
                </a:solidFill>
              </a:rPr>
              <a:t>“Dacă mi se dă înapoi ce mi-a fost luat, pot să iert” sau „ Dacă mă simt vinovat că nu pot să te iert, atunci voi putea să te iert pentru a mă elibera de vinovăţie”.</a:t>
            </a:r>
          </a:p>
          <a:p>
            <a:endParaRPr lang="ro-RO" noProof="1" smtClean="0">
              <a:solidFill>
                <a:srgbClr val="002060"/>
              </a:solidFill>
            </a:endParaRPr>
          </a:p>
          <a:p>
            <a:r>
              <a:rPr lang="ro-RO" noProof="1" smtClean="0">
                <a:solidFill>
                  <a:srgbClr val="00B0F0"/>
                </a:solidFill>
              </a:rPr>
              <a:t>Stilul # 3 –</a:t>
            </a:r>
            <a:r>
              <a:rPr lang="ro-RO" noProof="1" smtClean="0">
                <a:solidFill>
                  <a:srgbClr val="002060"/>
                </a:solidFill>
              </a:rPr>
              <a:t> Iertarea aşteptată (Expectational forgiveness)</a:t>
            </a:r>
          </a:p>
          <a:p>
            <a:r>
              <a:rPr lang="ro-RO" noProof="1" smtClean="0">
                <a:solidFill>
                  <a:srgbClr val="002060"/>
                </a:solidFill>
              </a:rPr>
              <a:t>“Pot să iert când alţii îmi impun să iert. Este mai uşor să iert când alte persoane aşteaptă aceasta de la tine”.</a:t>
            </a:r>
            <a:endParaRPr lang="ro-RO" noProof="1">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 y="3204830"/>
            <a:ext cx="2068997" cy="2027570"/>
          </a:xfrm>
          <a:prstGeom prst="rect">
            <a:avLst/>
          </a:prstGeom>
        </p:spPr>
      </p:pic>
      <p:sp>
        <p:nvSpPr>
          <p:cNvPr id="11" name="Rectangle 8"/>
          <p:cNvSpPr>
            <a:spLocks noChangeArrowheads="1"/>
          </p:cNvSpPr>
          <p:nvPr/>
        </p:nvSpPr>
        <p:spPr bwMode="auto">
          <a:xfrm rot="16200000">
            <a:off x="-876268" y="2932560"/>
            <a:ext cx="5420626"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STILURI DE IERTARE</a:t>
            </a:r>
            <a:endParaRPr lang="ro-RO" altLang="en-US" sz="3601" dirty="0">
              <a:solidFill>
                <a:srgbClr val="00B0F0"/>
              </a:solidFill>
            </a:endParaRPr>
          </a:p>
        </p:txBody>
      </p:sp>
    </p:spTree>
    <p:extLst>
      <p:ext uri="{BB962C8B-B14F-4D97-AF65-F5344CB8AC3E}">
        <p14:creationId xmlns:p14="http://schemas.microsoft.com/office/powerpoint/2010/main" val="3495482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12" name="TextBox 11"/>
          <p:cNvSpPr txBox="1"/>
          <p:nvPr/>
        </p:nvSpPr>
        <p:spPr>
          <a:xfrm>
            <a:off x="2438400" y="2070080"/>
            <a:ext cx="6553200" cy="3416320"/>
          </a:xfrm>
          <a:prstGeom prst="rect">
            <a:avLst/>
          </a:prstGeom>
          <a:noFill/>
        </p:spPr>
        <p:txBody>
          <a:bodyPr wrap="square" rtlCol="0">
            <a:spAutoFit/>
          </a:bodyPr>
          <a:lstStyle/>
          <a:p>
            <a:r>
              <a:rPr lang="ro-RO" noProof="1" smtClean="0">
                <a:solidFill>
                  <a:srgbClr val="00B0F0"/>
                </a:solidFill>
              </a:rPr>
              <a:t>Stilul # 4 – </a:t>
            </a:r>
            <a:r>
              <a:rPr lang="ro-RO" noProof="1" smtClean="0">
                <a:solidFill>
                  <a:srgbClr val="002060"/>
                </a:solidFill>
              </a:rPr>
              <a:t>Iertarea cerută de lege (Lawful expectational forgiveness)</a:t>
            </a:r>
          </a:p>
          <a:p>
            <a:r>
              <a:rPr lang="ro-RO" noProof="1" smtClean="0">
                <a:solidFill>
                  <a:srgbClr val="002060"/>
                </a:solidFill>
              </a:rPr>
              <a:t>“Iert când religia me îmi cere”. Acesta nu este stilul # 2 în care iertarea are scopul să elibereze pe cineva de vinovăţia determinată de reţinerea iertării.</a:t>
            </a:r>
          </a:p>
          <a:p>
            <a:endParaRPr lang="ro-RO" noProof="1" smtClean="0">
              <a:solidFill>
                <a:srgbClr val="002060"/>
              </a:solidFill>
            </a:endParaRPr>
          </a:p>
          <a:p>
            <a:r>
              <a:rPr lang="ro-RO" noProof="1" smtClean="0">
                <a:solidFill>
                  <a:srgbClr val="00B0F0"/>
                </a:solidFill>
              </a:rPr>
              <a:t>Stilul # 5 –</a:t>
            </a:r>
            <a:r>
              <a:rPr lang="ro-RO" noProof="1" smtClean="0">
                <a:solidFill>
                  <a:srgbClr val="002060"/>
                </a:solidFill>
              </a:rPr>
              <a:t> Iertarea ca promotor al armoniei sociale (Forgiveness as social harmony)</a:t>
            </a:r>
          </a:p>
          <a:p>
            <a:r>
              <a:rPr lang="ro-RO" noProof="1" smtClean="0">
                <a:solidFill>
                  <a:srgbClr val="002060"/>
                </a:solidFill>
              </a:rPr>
              <a:t>“Iert când aceasta restaurează armonia şi bunele relaţii în societate. Iertarea diminuă neînţelegerile şi conflictele sociale. Aceasta arată că iertarea este o cale prin care putem controla societatea şi o cale de a menţine relaţii paşnice</a:t>
            </a:r>
            <a:endParaRPr lang="ro-RO" noProof="1">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4830"/>
            <a:ext cx="2068997" cy="2015376"/>
          </a:xfrm>
          <a:prstGeom prst="rect">
            <a:avLst/>
          </a:prstGeom>
        </p:spPr>
      </p:pic>
      <p:sp>
        <p:nvSpPr>
          <p:cNvPr id="11" name="Rectangle 8"/>
          <p:cNvSpPr>
            <a:spLocks noChangeArrowheads="1"/>
          </p:cNvSpPr>
          <p:nvPr/>
        </p:nvSpPr>
        <p:spPr bwMode="auto">
          <a:xfrm rot="16200000">
            <a:off x="-634119" y="3174709"/>
            <a:ext cx="4936328"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STILURI DE IERTARE</a:t>
            </a:r>
            <a:endParaRPr lang="ro-RO" altLang="en-US" sz="3601" dirty="0">
              <a:solidFill>
                <a:srgbClr val="00B0F0"/>
              </a:solidFill>
            </a:endParaRPr>
          </a:p>
        </p:txBody>
      </p:sp>
    </p:spTree>
    <p:extLst>
      <p:ext uri="{BB962C8B-B14F-4D97-AF65-F5344CB8AC3E}">
        <p14:creationId xmlns:p14="http://schemas.microsoft.com/office/powerpoint/2010/main" val="1650676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sp>
        <p:nvSpPr>
          <p:cNvPr id="12" name="TextBox 11"/>
          <p:cNvSpPr txBox="1"/>
          <p:nvPr/>
        </p:nvSpPr>
        <p:spPr>
          <a:xfrm>
            <a:off x="2438400" y="2443877"/>
            <a:ext cx="6553200" cy="2862322"/>
          </a:xfrm>
          <a:prstGeom prst="rect">
            <a:avLst/>
          </a:prstGeom>
          <a:noFill/>
        </p:spPr>
        <p:txBody>
          <a:bodyPr wrap="square" rtlCol="0">
            <a:spAutoFit/>
          </a:bodyPr>
          <a:lstStyle/>
          <a:p>
            <a:r>
              <a:rPr lang="ro-RO" noProof="1" smtClean="0">
                <a:solidFill>
                  <a:srgbClr val="00B0F0"/>
                </a:solidFill>
              </a:rPr>
              <a:t>Stilul # 6 – </a:t>
            </a:r>
            <a:r>
              <a:rPr lang="ro-RO" noProof="1" smtClean="0">
                <a:solidFill>
                  <a:srgbClr val="002060"/>
                </a:solidFill>
              </a:rPr>
              <a:t>Iertarea ca promotor al iubirii (Forgiveness as love)</a:t>
            </a:r>
          </a:p>
          <a:p>
            <a:r>
              <a:rPr lang="ro-RO" noProof="1" smtClean="0">
                <a:solidFill>
                  <a:srgbClr val="002060"/>
                </a:solidFill>
              </a:rPr>
              <a:t>“Iert necondiţionat deoarece aceasta promovează un adevărat sens al iubirii. Deoarece eu trebuie ca într-adevăr să am grijă de orice persoană, un act ofensator din partea acesteia nu îmi va afecta acest sens al iubirii”. </a:t>
            </a:r>
            <a:endParaRPr lang="en-US" noProof="1" smtClean="0">
              <a:solidFill>
                <a:srgbClr val="002060"/>
              </a:solidFill>
            </a:endParaRPr>
          </a:p>
          <a:p>
            <a:endParaRPr lang="ro-RO" noProof="1" smtClean="0">
              <a:solidFill>
                <a:srgbClr val="002060"/>
              </a:solidFill>
            </a:endParaRPr>
          </a:p>
          <a:p>
            <a:r>
              <a:rPr lang="ro-RO" noProof="1" smtClean="0">
                <a:solidFill>
                  <a:srgbClr val="002060"/>
                </a:solidFill>
              </a:rPr>
              <a:t>Acest fel de relaţie păstrează deschisă posibilitatea reconcilierii şi închide uşa răzbunării. Iertarea nu mai este dependent de contextul social, ca în stilul cinci. Cel care iartă nu îl controlează pe ofensator prin iertare, ci îl eliberează.</a:t>
            </a:r>
            <a:endParaRPr lang="ro-RO" noProof="1">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14347"/>
            <a:ext cx="2010906" cy="2005860"/>
          </a:xfrm>
          <a:prstGeom prst="rect">
            <a:avLst/>
          </a:prstGeom>
        </p:spPr>
      </p:pic>
      <p:sp>
        <p:nvSpPr>
          <p:cNvPr id="11" name="Rectangle 8"/>
          <p:cNvSpPr>
            <a:spLocks noChangeArrowheads="1"/>
          </p:cNvSpPr>
          <p:nvPr/>
        </p:nvSpPr>
        <p:spPr bwMode="auto">
          <a:xfrm rot="16200000">
            <a:off x="-723868" y="3084960"/>
            <a:ext cx="5115826"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STILURI DE IERTARE</a:t>
            </a:r>
            <a:endParaRPr lang="ro-RO" altLang="en-US" sz="3601" dirty="0">
              <a:solidFill>
                <a:srgbClr val="00B0F0"/>
              </a:solidFill>
            </a:endParaRPr>
          </a:p>
        </p:txBody>
      </p:sp>
    </p:spTree>
    <p:extLst>
      <p:ext uri="{BB962C8B-B14F-4D97-AF65-F5344CB8AC3E}">
        <p14:creationId xmlns:p14="http://schemas.microsoft.com/office/powerpoint/2010/main" val="440251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922740"/>
            <a:ext cx="6553200" cy="3693319"/>
          </a:xfrm>
          <a:prstGeom prst="rect">
            <a:avLst/>
          </a:prstGeom>
          <a:noFill/>
        </p:spPr>
        <p:txBody>
          <a:bodyPr wrap="square" rtlCol="0">
            <a:spAutoFit/>
          </a:bodyPr>
          <a:lstStyle/>
          <a:p>
            <a:r>
              <a:rPr lang="ro-RO" noProof="1" smtClean="0">
                <a:solidFill>
                  <a:srgbClr val="002060"/>
                </a:solidFill>
              </a:rPr>
              <a:t>Terapia prin iertare este o modalitate prin care clientul şi terapeutul examinează situaţiile în care clientul a fost sau este nedreptăţit. </a:t>
            </a:r>
          </a:p>
          <a:p>
            <a:r>
              <a:rPr lang="ro-RO" noProof="1" smtClean="0">
                <a:solidFill>
                  <a:srgbClr val="002060"/>
                </a:solidFill>
              </a:rPr>
              <a:t>Scopul terapei este de a ajuta persoana să-l înţeleagă pe ofensator, să înveţe să se elibereze treptat de mânia pe care o are faţă de acesta, şi în timp să poată dezvolta un răspuns moral de facere de bine către ofensator.</a:t>
            </a:r>
          </a:p>
          <a:p>
            <a:endParaRPr lang="ro-RO" noProof="1" smtClean="0">
              <a:solidFill>
                <a:srgbClr val="002060"/>
              </a:solidFill>
            </a:endParaRPr>
          </a:p>
          <a:p>
            <a:r>
              <a:rPr lang="ro-RO" noProof="1" smtClean="0">
                <a:solidFill>
                  <a:srgbClr val="002060"/>
                </a:solidFill>
              </a:rPr>
              <a:t>Terapia prin iertare este o cale practică prin care clientul învaţă să îşi proceseze mânia fără a răni pe alţii sau pe sine. </a:t>
            </a:r>
          </a:p>
          <a:p>
            <a:r>
              <a:rPr lang="ro-RO" noProof="1" smtClean="0">
                <a:solidFill>
                  <a:srgbClr val="002060"/>
                </a:solidFill>
              </a:rPr>
              <a:t>Lucrând în sensul iertării şi înţelegerii cu compasiune a ofensatorului, clientul este eliberat de efectele negative sau toxice ale mâniei sale justificate.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14347"/>
            <a:ext cx="2068997" cy="1999682"/>
          </a:xfrm>
          <a:prstGeom prst="rect">
            <a:avLst/>
          </a:prstGeom>
        </p:spPr>
      </p:pic>
      <p:sp>
        <p:nvSpPr>
          <p:cNvPr id="13" name="Rectangle 8"/>
          <p:cNvSpPr>
            <a:spLocks noChangeArrowheads="1"/>
          </p:cNvSpPr>
          <p:nvPr/>
        </p:nvSpPr>
        <p:spPr bwMode="auto">
          <a:xfrm rot="16200000">
            <a:off x="-942235" y="3303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TERAPIA PRIN IERTARE</a:t>
            </a:r>
            <a:endParaRPr lang="ro-RO" altLang="en-US" sz="3601" dirty="0">
              <a:solidFill>
                <a:srgbClr val="00B0F0"/>
              </a:solidFill>
            </a:endParaRPr>
          </a:p>
        </p:txBody>
      </p:sp>
    </p:spTree>
    <p:extLst>
      <p:ext uri="{BB962C8B-B14F-4D97-AF65-F5344CB8AC3E}">
        <p14:creationId xmlns:p14="http://schemas.microsoft.com/office/powerpoint/2010/main" val="2642014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956733"/>
            <a:ext cx="6553200" cy="3416320"/>
          </a:xfrm>
          <a:prstGeom prst="rect">
            <a:avLst/>
          </a:prstGeom>
          <a:noFill/>
        </p:spPr>
        <p:txBody>
          <a:bodyPr wrap="square" rtlCol="0">
            <a:spAutoFit/>
          </a:bodyPr>
          <a:lstStyle/>
          <a:p>
            <a:r>
              <a:rPr lang="ro-RO" noProof="1" smtClean="0">
                <a:solidFill>
                  <a:srgbClr val="002060"/>
                </a:solidFill>
              </a:rPr>
              <a:t>Persoana este ajutată să-şi recunoască mânia în mod cinstit şi să se elibereze de ea într-o manieră echilibrată şi eficientă. </a:t>
            </a:r>
          </a:p>
          <a:p>
            <a:endParaRPr lang="ro-RO" noProof="1" smtClean="0">
              <a:solidFill>
                <a:srgbClr val="002060"/>
              </a:solidFill>
            </a:endParaRPr>
          </a:p>
          <a:p>
            <a:r>
              <a:rPr lang="ro-RO" noProof="1" smtClean="0">
                <a:solidFill>
                  <a:srgbClr val="002060"/>
                </a:solidFill>
              </a:rPr>
              <a:t>Elementul esenţial al terapiei prin iertare este înţelegerea, confruntarea şi reducerea până la eliminare a mâniei.</a:t>
            </a:r>
          </a:p>
          <a:p>
            <a:endParaRPr lang="ro-RO" noProof="1" smtClean="0">
              <a:solidFill>
                <a:srgbClr val="002060"/>
              </a:solidFill>
            </a:endParaRPr>
          </a:p>
          <a:p>
            <a:r>
              <a:rPr lang="ro-RO" noProof="1" smtClean="0">
                <a:solidFill>
                  <a:srgbClr val="002060"/>
                </a:solidFill>
              </a:rPr>
              <a:t>Mânia este o stare interioară care include emoţii şi gânduri şi o stare exterioară exprimată prin cuvinte sau comportament.</a:t>
            </a:r>
          </a:p>
          <a:p>
            <a:endParaRPr lang="ro-RO" noProof="1" smtClean="0">
              <a:solidFill>
                <a:srgbClr val="002060"/>
              </a:solidFill>
            </a:endParaRPr>
          </a:p>
          <a:p>
            <a:r>
              <a:rPr lang="ro-RO" noProof="1" smtClean="0">
                <a:solidFill>
                  <a:srgbClr val="002060"/>
                </a:solidFill>
              </a:rPr>
              <a:t>In starea de mânie, persoana experimentează excitaţie fiziologică şi durere emoţională associate frustrării derivate din nedreptatea ce i s-a comis.</a:t>
            </a: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22033"/>
            <a:ext cx="2068997" cy="1991996"/>
          </a:xfrm>
          <a:prstGeom prst="rect">
            <a:avLst/>
          </a:prstGeom>
        </p:spPr>
      </p:pic>
      <p:sp>
        <p:nvSpPr>
          <p:cNvPr id="9" name="Rectangle 8"/>
          <p:cNvSpPr>
            <a:spLocks noChangeArrowheads="1"/>
          </p:cNvSpPr>
          <p:nvPr/>
        </p:nvSpPr>
        <p:spPr bwMode="auto">
          <a:xfrm rot="16200000">
            <a:off x="-942235" y="3303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TERAPIA PRIN IERTARE</a:t>
            </a:r>
            <a:endParaRPr lang="ro-RO" altLang="en-US" sz="3601" dirty="0">
              <a:solidFill>
                <a:srgbClr val="00B0F0"/>
              </a:solidFill>
            </a:endParaRPr>
          </a:p>
        </p:txBody>
      </p:sp>
    </p:spTree>
    <p:extLst>
      <p:ext uri="{BB962C8B-B14F-4D97-AF65-F5344CB8AC3E}">
        <p14:creationId xmlns:p14="http://schemas.microsoft.com/office/powerpoint/2010/main" val="1803042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769275"/>
            <a:ext cx="6553200" cy="2031325"/>
          </a:xfrm>
          <a:prstGeom prst="rect">
            <a:avLst/>
          </a:prstGeom>
          <a:noFill/>
        </p:spPr>
        <p:txBody>
          <a:bodyPr wrap="square" rtlCol="0">
            <a:spAutoFit/>
          </a:bodyPr>
          <a:lstStyle/>
          <a:p>
            <a:r>
              <a:rPr lang="ro-RO" noProof="1" smtClean="0">
                <a:solidFill>
                  <a:srgbClr val="002060"/>
                </a:solidFill>
              </a:rPr>
              <a:t>Gândurile includ conştientizarea nedreptăţii şi frustrării (asociată cu emoţii de tristeţe) şi un plan de a răspunde (asociat cu un sens de plăcere)</a:t>
            </a:r>
          </a:p>
          <a:p>
            <a:endParaRPr lang="ro-RO" noProof="1" smtClean="0">
              <a:solidFill>
                <a:srgbClr val="002060"/>
              </a:solidFill>
            </a:endParaRPr>
          </a:p>
          <a:p>
            <a:r>
              <a:rPr lang="ro-RO" noProof="1" smtClean="0">
                <a:solidFill>
                  <a:srgbClr val="002060"/>
                </a:solidFill>
              </a:rPr>
              <a:t>O persoană poate fi mânioasă fără să fie conştientă de aceasta, dar conştientizarea problemei ce cauzează mânia este esenţială pentru vindecare.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22033"/>
            <a:ext cx="2019160" cy="1991996"/>
          </a:xfrm>
          <a:prstGeom prst="rect">
            <a:avLst/>
          </a:prstGeom>
        </p:spPr>
      </p:pic>
      <p:sp>
        <p:nvSpPr>
          <p:cNvPr id="11" name="Rectangle 8"/>
          <p:cNvSpPr>
            <a:spLocks noChangeArrowheads="1"/>
          </p:cNvSpPr>
          <p:nvPr/>
        </p:nvSpPr>
        <p:spPr bwMode="auto">
          <a:xfrm rot="16200000">
            <a:off x="-942235" y="3303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TERAPIA PRIN IERTARE</a:t>
            </a:r>
            <a:endParaRPr lang="ro-RO" altLang="en-US" sz="3601" dirty="0">
              <a:solidFill>
                <a:srgbClr val="00B0F0"/>
              </a:solidFill>
            </a:endParaRPr>
          </a:p>
        </p:txBody>
      </p:sp>
    </p:spTree>
    <p:extLst>
      <p:ext uri="{BB962C8B-B14F-4D97-AF65-F5344CB8AC3E}">
        <p14:creationId xmlns:p14="http://schemas.microsoft.com/office/powerpoint/2010/main" val="4237932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676400"/>
            <a:ext cx="6553200" cy="4247317"/>
          </a:xfrm>
          <a:prstGeom prst="rect">
            <a:avLst/>
          </a:prstGeom>
          <a:noFill/>
        </p:spPr>
        <p:txBody>
          <a:bodyPr wrap="square" rtlCol="0">
            <a:spAutoFit/>
          </a:bodyPr>
          <a:lstStyle/>
          <a:p>
            <a:r>
              <a:rPr lang="ro-RO" noProof="1" smtClean="0">
                <a:solidFill>
                  <a:srgbClr val="002060"/>
                </a:solidFill>
              </a:rPr>
              <a:t>Sunt 7 puncte care caracterizează mânia ce este vizată în terapia prin iertare:</a:t>
            </a:r>
          </a:p>
          <a:p>
            <a:endParaRPr lang="ro-RO" noProof="1" smtClean="0">
              <a:solidFill>
                <a:srgbClr val="002060"/>
              </a:solidFill>
            </a:endParaRPr>
          </a:p>
          <a:p>
            <a:pPr lvl="0"/>
            <a:r>
              <a:rPr lang="ro-RO" noProof="1" smtClean="0">
                <a:solidFill>
                  <a:srgbClr val="002060"/>
                </a:solidFill>
              </a:rPr>
              <a:t>- Mânia este centrată asupra unei sau mai multor persoane.</a:t>
            </a:r>
          </a:p>
          <a:p>
            <a:pPr lvl="0"/>
            <a:r>
              <a:rPr lang="ro-RO" noProof="1" smtClean="0">
                <a:solidFill>
                  <a:srgbClr val="002060"/>
                </a:solidFill>
              </a:rPr>
              <a:t>- Mânia este intensă, cel puţin de scurt timp.</a:t>
            </a:r>
          </a:p>
          <a:p>
            <a:pPr lvl="0"/>
            <a:r>
              <a:rPr lang="ro-RO" noProof="1" smtClean="0">
                <a:solidFill>
                  <a:srgbClr val="002060"/>
                </a:solidFill>
              </a:rPr>
              <a:t>- Uneori mânia conduce la un comporatment învăţat exprimat prin plictiseală, iritare, asprime faţă de alţii care s-ar putea să nu fie sursa mâniei.</a:t>
            </a:r>
          </a:p>
          <a:p>
            <a:pPr lvl="0"/>
            <a:r>
              <a:rPr lang="ro-RO" noProof="1" smtClean="0">
                <a:solidFill>
                  <a:srgbClr val="002060"/>
                </a:solidFill>
              </a:rPr>
              <a:t>- Mânia poate fi extremă, fie prin pasivitatea ei sau prin ostilitatea deschisă.</a:t>
            </a:r>
          </a:p>
          <a:p>
            <a:pPr lvl="0"/>
            <a:r>
              <a:rPr lang="ro-RO" noProof="1" smtClean="0">
                <a:solidFill>
                  <a:srgbClr val="002060"/>
                </a:solidFill>
              </a:rPr>
              <a:t>- Mânia este uneori regresivă, mai ales pentru vârstele mai tinere.</a:t>
            </a:r>
          </a:p>
          <a:p>
            <a:pPr lvl="0"/>
            <a:r>
              <a:rPr lang="ro-RO" noProof="1" smtClean="0">
                <a:solidFill>
                  <a:srgbClr val="002060"/>
                </a:solidFill>
              </a:rPr>
              <a:t>- Mânia persistă.</a:t>
            </a:r>
          </a:p>
          <a:p>
            <a:pPr lvl="0"/>
            <a:r>
              <a:rPr lang="ro-RO" noProof="1" smtClean="0">
                <a:solidFill>
                  <a:srgbClr val="002060"/>
                </a:solidFill>
              </a:rPr>
              <a:t>- Mânia derivă dintr-o reală nedreptate şi rănire, iar nu dintr-o percepţie iraţională.</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3" y="3222033"/>
            <a:ext cx="2068997" cy="2006412"/>
          </a:xfrm>
          <a:prstGeom prst="rect">
            <a:avLst/>
          </a:prstGeom>
        </p:spPr>
      </p:pic>
      <p:sp>
        <p:nvSpPr>
          <p:cNvPr id="9" name="Rectangle 8"/>
          <p:cNvSpPr>
            <a:spLocks noChangeArrowheads="1"/>
          </p:cNvSpPr>
          <p:nvPr/>
        </p:nvSpPr>
        <p:spPr bwMode="auto">
          <a:xfrm rot="16200000">
            <a:off x="-942235" y="3303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TERAPIA PRIN IERTARE</a:t>
            </a:r>
            <a:endParaRPr lang="ro-RO" altLang="en-US" sz="3601" dirty="0">
              <a:solidFill>
                <a:srgbClr val="00B0F0"/>
              </a:solidFill>
            </a:endParaRPr>
          </a:p>
        </p:txBody>
      </p:sp>
    </p:spTree>
    <p:extLst>
      <p:ext uri="{BB962C8B-B14F-4D97-AF65-F5344CB8AC3E}">
        <p14:creationId xmlns:p14="http://schemas.microsoft.com/office/powerpoint/2010/main" val="3885940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347079"/>
            <a:ext cx="6477000" cy="3139321"/>
          </a:xfrm>
          <a:prstGeom prst="rect">
            <a:avLst/>
          </a:prstGeom>
          <a:noFill/>
        </p:spPr>
        <p:txBody>
          <a:bodyPr wrap="square" rtlCol="0">
            <a:spAutoFit/>
          </a:bodyPr>
          <a:lstStyle/>
          <a:p>
            <a:r>
              <a:rPr lang="ro-RO" noProof="1" smtClean="0">
                <a:solidFill>
                  <a:srgbClr val="002060"/>
                </a:solidFill>
              </a:rPr>
              <a:t>Cercetările ştiinţifice şi observaţiile clinice arată că iertarea are legătură cu controlul emoţiilor.</a:t>
            </a:r>
          </a:p>
          <a:p>
            <a:endParaRPr lang="ro-RO" noProof="1" smtClean="0">
              <a:solidFill>
                <a:srgbClr val="002060"/>
              </a:solidFill>
            </a:endParaRPr>
          </a:p>
          <a:p>
            <a:r>
              <a:rPr lang="ro-RO" noProof="1" smtClean="0">
                <a:solidFill>
                  <a:srgbClr val="002060"/>
                </a:solidFill>
              </a:rPr>
              <a:t>Iertarea este asociată pozitiv cu starea de sănătate, în sensul că diminuă simptomele depresiei, anxietăţii, creşte stima de sine şi speranţa, în timp ce scade preocuparea în legătură cu cel care ne-a ofensat. </a:t>
            </a:r>
          </a:p>
          <a:p>
            <a:endParaRPr lang="ro-RO" noProof="1" smtClean="0">
              <a:solidFill>
                <a:srgbClr val="002060"/>
              </a:solidFill>
            </a:endParaRPr>
          </a:p>
          <a:p>
            <a:r>
              <a:rPr lang="ro-RO" noProof="1" smtClean="0">
                <a:solidFill>
                  <a:srgbClr val="002060"/>
                </a:solidFill>
              </a:rPr>
              <a:t>Alte beneficii ale iertării includ stabilizarea stării emoţionale, impulsivitate scăzută şi capacitate crescută de a controla mânia.</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2033832" cy="2019806"/>
          </a:xfrm>
          <a:prstGeom prst="rect">
            <a:avLst/>
          </a:prstGeom>
        </p:spPr>
      </p:pic>
      <p:sp>
        <p:nvSpPr>
          <p:cNvPr id="10" name="Rectangle 8"/>
          <p:cNvSpPr>
            <a:spLocks noChangeArrowheads="1"/>
          </p:cNvSpPr>
          <p:nvPr/>
        </p:nvSpPr>
        <p:spPr bwMode="auto">
          <a:xfrm rot="16200000">
            <a:off x="-1175859" y="3384549"/>
            <a:ext cx="60198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3601" dirty="0" smtClean="0">
                <a:solidFill>
                  <a:srgbClr val="00B0F0"/>
                </a:solidFill>
              </a:rPr>
              <a:t>ROLUL VITAL AL IERT</a:t>
            </a:r>
            <a:r>
              <a:rPr lang="ro-RO" altLang="en-US" sz="3601" dirty="0" smtClean="0">
                <a:solidFill>
                  <a:srgbClr val="00B0F0"/>
                </a:solidFill>
              </a:rPr>
              <a:t>ĂRII</a:t>
            </a:r>
            <a:endParaRPr lang="ro-RO" altLang="en-US" sz="3601" dirty="0">
              <a:solidFill>
                <a:srgbClr val="00B0F0"/>
              </a:solidFill>
            </a:endParaRPr>
          </a:p>
        </p:txBody>
      </p:sp>
    </p:spTree>
    <p:extLst>
      <p:ext uri="{BB962C8B-B14F-4D97-AF65-F5344CB8AC3E}">
        <p14:creationId xmlns:p14="http://schemas.microsoft.com/office/powerpoint/2010/main" val="1978837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639497"/>
            <a:ext cx="6553200" cy="2585323"/>
          </a:xfrm>
          <a:prstGeom prst="rect">
            <a:avLst/>
          </a:prstGeom>
          <a:noFill/>
        </p:spPr>
        <p:txBody>
          <a:bodyPr wrap="square" rtlCol="0">
            <a:spAutoFit/>
          </a:bodyPr>
          <a:lstStyle/>
          <a:p>
            <a:r>
              <a:rPr lang="ro-RO" noProof="1" smtClean="0">
                <a:solidFill>
                  <a:srgbClr val="002060"/>
                </a:solidFill>
              </a:rPr>
              <a:t>De obicei, oamenii au mecanisme de apărare puternice împotriva mâniei lor (negarea este cel mai comun), iar dezvăluirea resentimentelor poate fi dificilă şi îndelungată.</a:t>
            </a:r>
          </a:p>
          <a:p>
            <a:endParaRPr lang="ro-RO" noProof="1" smtClean="0">
              <a:solidFill>
                <a:srgbClr val="002060"/>
              </a:solidFill>
            </a:endParaRPr>
          </a:p>
          <a:p>
            <a:r>
              <a:rPr lang="ro-RO" noProof="1" smtClean="0">
                <a:solidFill>
                  <a:srgbClr val="002060"/>
                </a:solidFill>
              </a:rPr>
              <a:t>De îndată ce persoana şi-a rezolvat mânia, ea experimentează eliberare, uşurare.</a:t>
            </a:r>
          </a:p>
          <a:p>
            <a:endParaRPr lang="ro-RO" noProof="1" smtClean="0">
              <a:solidFill>
                <a:srgbClr val="002060"/>
              </a:solidFill>
            </a:endParaRPr>
          </a:p>
          <a:p>
            <a:r>
              <a:rPr lang="ro-RO" noProof="1" smtClean="0">
                <a:solidFill>
                  <a:srgbClr val="002060"/>
                </a:solidFill>
              </a:rPr>
              <a:t>Durata terapiei prin iertare este dependent de nivelul durerii şi de prezenţa mâniei.</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30172"/>
            <a:ext cx="2057400" cy="1984956"/>
          </a:xfrm>
          <a:prstGeom prst="rect">
            <a:avLst/>
          </a:prstGeom>
        </p:spPr>
      </p:pic>
      <p:sp>
        <p:nvSpPr>
          <p:cNvPr id="11" name="Rectangle 8"/>
          <p:cNvSpPr>
            <a:spLocks noChangeArrowheads="1"/>
          </p:cNvSpPr>
          <p:nvPr/>
        </p:nvSpPr>
        <p:spPr bwMode="auto">
          <a:xfrm rot="16200000">
            <a:off x="-942235" y="3303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TERAPIA PRIN IERTARE</a:t>
            </a:r>
            <a:endParaRPr lang="ro-RO" altLang="en-US" sz="3601" dirty="0">
              <a:solidFill>
                <a:srgbClr val="00B0F0"/>
              </a:solidFill>
            </a:endParaRPr>
          </a:p>
        </p:txBody>
      </p:sp>
    </p:spTree>
    <p:extLst>
      <p:ext uri="{BB962C8B-B14F-4D97-AF65-F5344CB8AC3E}">
        <p14:creationId xmlns:p14="http://schemas.microsoft.com/office/powerpoint/2010/main" val="194427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295400"/>
            <a:ext cx="6553200" cy="4801314"/>
          </a:xfrm>
          <a:prstGeom prst="rect">
            <a:avLst/>
          </a:prstGeom>
          <a:noFill/>
        </p:spPr>
        <p:txBody>
          <a:bodyPr wrap="square" rtlCol="0">
            <a:spAutoFit/>
          </a:bodyPr>
          <a:lstStyle/>
          <a:p>
            <a:r>
              <a:rPr lang="ro-RO" noProof="1" smtClean="0">
                <a:solidFill>
                  <a:srgbClr val="00B0F0"/>
                </a:solidFill>
              </a:rPr>
              <a:t>Modelul fazic al iertării</a:t>
            </a:r>
          </a:p>
          <a:p>
            <a:r>
              <a:rPr lang="ro-RO" noProof="1" smtClean="0">
                <a:solidFill>
                  <a:srgbClr val="002060"/>
                </a:solidFill>
              </a:rPr>
              <a:t>Conform acestui model sunt patru faze ce formează o succesiune în dezvoltare. Pentru fiecare fază există un scop. În fiecare fază sunt implicate anumite probleme. </a:t>
            </a:r>
          </a:p>
          <a:p>
            <a:endParaRPr lang="ro-RO" noProof="1" smtClean="0">
              <a:solidFill>
                <a:srgbClr val="002060"/>
              </a:solidFill>
            </a:endParaRPr>
          </a:p>
          <a:p>
            <a:r>
              <a:rPr lang="ro-RO" noProof="1" smtClean="0">
                <a:solidFill>
                  <a:srgbClr val="00B0F0"/>
                </a:solidFill>
              </a:rPr>
              <a:t>Faza descoperirii</a:t>
            </a:r>
          </a:p>
          <a:p>
            <a:r>
              <a:rPr lang="ro-RO" noProof="1" smtClean="0">
                <a:solidFill>
                  <a:srgbClr val="002060"/>
                </a:solidFill>
              </a:rPr>
              <a:t>Persoana înţelege că nedreptatea şi rănile ce au însoţit-o i-au afectat negativ viaţa. Această fază poate fi o perioadă de durere emoţională. </a:t>
            </a:r>
          </a:p>
          <a:p>
            <a:r>
              <a:rPr lang="ro-RO" noProof="1" smtClean="0">
                <a:solidFill>
                  <a:srgbClr val="002060"/>
                </a:solidFill>
              </a:rPr>
              <a:t>Dacă persoana realizează că a suferit emoţional din pricina nedreptăţii altuia, aceasta poate constitui o motivaţie pentru schimbare. Durerea emoţională este un element ce motivează persoana să gândească la posibilitatea iertării şi să încerce să ierte.</a:t>
            </a:r>
          </a:p>
          <a:p>
            <a:endParaRPr lang="ro-RO" noProof="1" smtClean="0">
              <a:solidFill>
                <a:srgbClr val="002060"/>
              </a:solidFill>
            </a:endParaRPr>
          </a:p>
          <a:p>
            <a:r>
              <a:rPr lang="ro-RO" i="1" noProof="1" smtClean="0">
                <a:solidFill>
                  <a:srgbClr val="00B0F0"/>
                </a:solidFill>
              </a:rPr>
              <a:t>Scop</a:t>
            </a:r>
            <a:r>
              <a:rPr lang="ro-RO" noProof="1" smtClean="0">
                <a:solidFill>
                  <a:srgbClr val="00B0F0"/>
                </a:solidFill>
              </a:rPr>
              <a:t>:</a:t>
            </a:r>
            <a:r>
              <a:rPr lang="ro-RO" noProof="1" smtClean="0">
                <a:solidFill>
                  <a:srgbClr val="002060"/>
                </a:solidFill>
              </a:rPr>
              <a:t> Persoana să înţeleagă dacă şi în ce fel nedreptatea şi rănile ce au însoţit-o i-au afectat viaţa.</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30171"/>
            <a:ext cx="2063655" cy="1984957"/>
          </a:xfrm>
          <a:prstGeom prst="rect">
            <a:avLst/>
          </a:prstGeom>
        </p:spPr>
      </p:pic>
      <p:sp>
        <p:nvSpPr>
          <p:cNvPr id="9" name="Rectangle 8"/>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3886306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945481"/>
            <a:ext cx="6553200" cy="3693319"/>
          </a:xfrm>
          <a:prstGeom prst="rect">
            <a:avLst/>
          </a:prstGeom>
          <a:noFill/>
        </p:spPr>
        <p:txBody>
          <a:bodyPr wrap="square" rtlCol="0">
            <a:spAutoFit/>
          </a:bodyPr>
          <a:lstStyle/>
          <a:p>
            <a:r>
              <a:rPr lang="ro-RO" noProof="1" smtClean="0">
                <a:solidFill>
                  <a:srgbClr val="00B0F0"/>
                </a:solidFill>
              </a:rPr>
              <a:t>Probleme implicate:</a:t>
            </a:r>
          </a:p>
          <a:p>
            <a:pPr lvl="0"/>
            <a:r>
              <a:rPr lang="ro-RO" noProof="1" smtClean="0">
                <a:solidFill>
                  <a:srgbClr val="002060"/>
                </a:solidFill>
              </a:rPr>
              <a:t>- Examinarea mecanismelor de apărare psihologică şi a consecinţelor lor</a:t>
            </a:r>
          </a:p>
          <a:p>
            <a:pPr lvl="0"/>
            <a:r>
              <a:rPr lang="ro-RO" noProof="1" smtClean="0">
                <a:solidFill>
                  <a:srgbClr val="002060"/>
                </a:solidFill>
              </a:rPr>
              <a:t>- Confruntarea mâniei: esenţial este ca mânia să fie eliberată, nu ascunsă</a:t>
            </a:r>
          </a:p>
          <a:p>
            <a:pPr lvl="0"/>
            <a:r>
              <a:rPr lang="ro-RO" noProof="1" smtClean="0">
                <a:solidFill>
                  <a:srgbClr val="002060"/>
                </a:solidFill>
              </a:rPr>
              <a:t>- Admiterea ruşinii când este potrivit</a:t>
            </a:r>
          </a:p>
          <a:p>
            <a:pPr lvl="0"/>
            <a:r>
              <a:rPr lang="ro-RO" noProof="1" smtClean="0">
                <a:solidFill>
                  <a:srgbClr val="002060"/>
                </a:solidFill>
              </a:rPr>
              <a:t>- Conştientizarea scăderii energiei emoţionale</a:t>
            </a:r>
          </a:p>
          <a:p>
            <a:pPr lvl="0"/>
            <a:r>
              <a:rPr lang="ro-RO" noProof="1" smtClean="0">
                <a:solidFill>
                  <a:srgbClr val="002060"/>
                </a:solidFill>
              </a:rPr>
              <a:t>- Conştientizarea ofensei ca o obsesie ce tulbură procesul gândirii (cognitive rehearsal)</a:t>
            </a:r>
          </a:p>
          <a:p>
            <a:pPr lvl="0"/>
            <a:r>
              <a:rPr lang="ro-RO" noProof="1" smtClean="0">
                <a:solidFill>
                  <a:srgbClr val="002060"/>
                </a:solidFill>
              </a:rPr>
              <a:t>- Realizarea că partea ofensată se compară cu ofensatorul</a:t>
            </a:r>
          </a:p>
          <a:p>
            <a:pPr lvl="0"/>
            <a:r>
              <a:rPr lang="ro-RO" noProof="1" smtClean="0">
                <a:solidFill>
                  <a:srgbClr val="002060"/>
                </a:solidFill>
              </a:rPr>
              <a:t>- Realizarea că persoana poate fi schimbată negativ şi permanent prin rana suferită</a:t>
            </a:r>
          </a:p>
          <a:p>
            <a:pPr lvl="0"/>
            <a:r>
              <a:rPr lang="ro-RO" noProof="1" smtClean="0">
                <a:solidFill>
                  <a:srgbClr val="002060"/>
                </a:solidFill>
              </a:rPr>
              <a:t>- Conştientizarea faptului că o “lume dreaptă” este o utopie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 y="3249439"/>
            <a:ext cx="2068997" cy="1967748"/>
          </a:xfrm>
          <a:prstGeom prst="rect">
            <a:avLst/>
          </a:prstGeom>
        </p:spPr>
      </p:pic>
      <p:sp>
        <p:nvSpPr>
          <p:cNvPr id="10" name="Rectangle 9"/>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3657509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042160"/>
            <a:ext cx="6553200" cy="4247317"/>
          </a:xfrm>
          <a:prstGeom prst="rect">
            <a:avLst/>
          </a:prstGeom>
          <a:noFill/>
        </p:spPr>
        <p:txBody>
          <a:bodyPr wrap="square" rtlCol="0">
            <a:spAutoFit/>
          </a:bodyPr>
          <a:lstStyle/>
          <a:p>
            <a:r>
              <a:rPr lang="ro-RO" noProof="1" smtClean="0">
                <a:solidFill>
                  <a:srgbClr val="00B0F0"/>
                </a:solidFill>
              </a:rPr>
              <a:t>Faza deciziei</a:t>
            </a:r>
          </a:p>
          <a:p>
            <a:endParaRPr lang="ro-RO" noProof="1" smtClean="0">
              <a:solidFill>
                <a:srgbClr val="002060"/>
              </a:solidFill>
            </a:endParaRPr>
          </a:p>
          <a:p>
            <a:r>
              <a:rPr lang="ro-RO" noProof="1" smtClean="0">
                <a:solidFill>
                  <a:srgbClr val="002060"/>
                </a:solidFill>
              </a:rPr>
              <a:t>Persoana înţelege ce este şi ce nu este iertarea. Decizia de a ierta este un proces cognitiv. Persoana trebuie să distingă ce înseamnă angajamentul de a ierta şi tot ce este inclus în acest process.  Angajamentul de a ierta este doar începutul.</a:t>
            </a:r>
          </a:p>
          <a:p>
            <a:endParaRPr lang="ro-RO" noProof="1" smtClean="0">
              <a:solidFill>
                <a:srgbClr val="002060"/>
              </a:solidFill>
            </a:endParaRPr>
          </a:p>
          <a:p>
            <a:r>
              <a:rPr lang="ro-RO" noProof="1" smtClean="0">
                <a:solidFill>
                  <a:srgbClr val="00B0F0"/>
                </a:solidFill>
              </a:rPr>
              <a:t>Scop:</a:t>
            </a:r>
            <a:r>
              <a:rPr lang="ro-RO" noProof="1" smtClean="0">
                <a:solidFill>
                  <a:srgbClr val="002060"/>
                </a:solidFill>
              </a:rPr>
              <a:t> Persoana să înţeleagă corect sensul iertării şi să ia decizia de a ierta pe baza acestei înţelegeri</a:t>
            </a:r>
          </a:p>
          <a:p>
            <a:endParaRPr lang="ro-RO" noProof="1" smtClean="0">
              <a:solidFill>
                <a:srgbClr val="002060"/>
              </a:solidFill>
            </a:endParaRPr>
          </a:p>
          <a:p>
            <a:r>
              <a:rPr lang="ro-RO" noProof="1" smtClean="0">
                <a:solidFill>
                  <a:srgbClr val="00B0F0"/>
                </a:solidFill>
              </a:rPr>
              <a:t>Probleme implicate:</a:t>
            </a:r>
          </a:p>
          <a:p>
            <a:pPr lvl="0"/>
            <a:r>
              <a:rPr lang="ro-RO" noProof="1" smtClean="0">
                <a:solidFill>
                  <a:srgbClr val="002060"/>
                </a:solidFill>
              </a:rPr>
              <a:t>O schimbare a inimii/convertire/o nouă înţelegere a faptului că vechile strategii de rezolvarea problemei nu funcţionează</a:t>
            </a:r>
          </a:p>
          <a:p>
            <a:pPr lvl="0"/>
            <a:r>
              <a:rPr lang="ro-RO" noProof="1" smtClean="0">
                <a:solidFill>
                  <a:srgbClr val="002060"/>
                </a:solidFill>
              </a:rPr>
              <a:t>Voinţa de a considera iertarea ca o opţiune</a:t>
            </a:r>
          </a:p>
          <a:p>
            <a:pPr lvl="0"/>
            <a:r>
              <a:rPr lang="ro-RO" noProof="1" smtClean="0">
                <a:solidFill>
                  <a:srgbClr val="002060"/>
                </a:solidFill>
              </a:rPr>
              <a:t>Decizia de a-l ierta pe ofensator</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47756"/>
            <a:ext cx="2000867" cy="1967372"/>
          </a:xfrm>
          <a:prstGeom prst="rect">
            <a:avLst/>
          </a:prstGeom>
        </p:spPr>
      </p:pic>
      <p:sp>
        <p:nvSpPr>
          <p:cNvPr id="10" name="Rectangle 9"/>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318580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371600"/>
            <a:ext cx="6553200" cy="4801314"/>
          </a:xfrm>
          <a:prstGeom prst="rect">
            <a:avLst/>
          </a:prstGeom>
          <a:noFill/>
        </p:spPr>
        <p:txBody>
          <a:bodyPr wrap="square" rtlCol="0">
            <a:spAutoFit/>
          </a:bodyPr>
          <a:lstStyle/>
          <a:p>
            <a:r>
              <a:rPr lang="ro-RO" noProof="1" smtClean="0">
                <a:solidFill>
                  <a:srgbClr val="00B0F0"/>
                </a:solidFill>
              </a:rPr>
              <a:t>Faza de lucru</a:t>
            </a:r>
          </a:p>
          <a:p>
            <a:endParaRPr lang="ro-RO" noProof="1" smtClean="0">
              <a:solidFill>
                <a:srgbClr val="00B0F0"/>
              </a:solidFill>
            </a:endParaRPr>
          </a:p>
          <a:p>
            <a:r>
              <a:rPr lang="ro-RO" noProof="1" smtClean="0">
                <a:solidFill>
                  <a:srgbClr val="002060"/>
                </a:solidFill>
              </a:rPr>
              <a:t>Persoana începe să înţeleagă că ofensatorul este mai mult decât fapta pe care a comis-o. Cel care iartă este posibil să înceapă să experimenteze compasiune pentru ofensator. El îşi schimbă obiectivul de la sine către ofensator. În acest moment persoana se gândeşte să-l ierte pe ofensator deşi poate că nu simte că l-ar ierta. </a:t>
            </a:r>
          </a:p>
          <a:p>
            <a:r>
              <a:rPr lang="ro-RO" noProof="1" smtClean="0">
                <a:solidFill>
                  <a:srgbClr val="002060"/>
                </a:solidFill>
              </a:rPr>
              <a:t>După luarea deciziei (aspect cognitive) este posibil să urmeze transformarea emotiilor direcţionate către ofensator. Gândind diferit şi apoi simţind diferit faţă de ofensator sunt părţi ale unei secvenţe de dezvoltare. </a:t>
            </a:r>
          </a:p>
          <a:p>
            <a:r>
              <a:rPr lang="ro-RO" noProof="1" smtClean="0">
                <a:solidFill>
                  <a:srgbClr val="002060"/>
                </a:solidFill>
              </a:rPr>
              <a:t>Pe măsură ce nivelul mâniei diminuă, persoana poate avea mai multă înţelegere şi compasiune faţă de ofensator şi să simtă în mod real că îl pot ierta. Este esenţial ca persoana să îl vadă pe ofensator într-un fel nou şi să fie gata să răspundă în modalităţi noi.</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213030"/>
            <a:ext cx="2032130" cy="2002098"/>
          </a:xfrm>
          <a:prstGeom prst="rect">
            <a:avLst/>
          </a:prstGeom>
        </p:spPr>
      </p:pic>
      <p:sp>
        <p:nvSpPr>
          <p:cNvPr id="11" name="Rectangle 10"/>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2147847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377916"/>
            <a:ext cx="6553200" cy="2862322"/>
          </a:xfrm>
          <a:prstGeom prst="rect">
            <a:avLst/>
          </a:prstGeom>
          <a:noFill/>
        </p:spPr>
        <p:txBody>
          <a:bodyPr wrap="square" rtlCol="0">
            <a:spAutoFit/>
          </a:bodyPr>
          <a:lstStyle/>
          <a:p>
            <a:r>
              <a:rPr lang="ro-RO" noProof="1" smtClean="0">
                <a:solidFill>
                  <a:srgbClr val="00B0F0"/>
                </a:solidFill>
              </a:rPr>
              <a:t>Scop:</a:t>
            </a:r>
            <a:r>
              <a:rPr lang="ro-RO" noProof="1" smtClean="0">
                <a:solidFill>
                  <a:srgbClr val="002060"/>
                </a:solidFill>
              </a:rPr>
              <a:t> Persoana să poată să îl înţeleagă pe ofensator şi să înceapă să-l vadă într-o nouă lumină, fapt ce va duce la o schimbare pozitivă emoţională cu privire la ofensator, la sine şi la relaţie</a:t>
            </a:r>
          </a:p>
          <a:p>
            <a:endParaRPr lang="ro-RO" noProof="1" smtClean="0">
              <a:solidFill>
                <a:srgbClr val="002060"/>
              </a:solidFill>
            </a:endParaRPr>
          </a:p>
          <a:p>
            <a:r>
              <a:rPr lang="ro-RO" noProof="1" smtClean="0">
                <a:solidFill>
                  <a:srgbClr val="00B0F0"/>
                </a:solidFill>
              </a:rPr>
              <a:t>Probleme implicate:</a:t>
            </a:r>
          </a:p>
          <a:p>
            <a:pPr lvl="0"/>
            <a:r>
              <a:rPr lang="ro-RO" noProof="1" smtClean="0">
                <a:solidFill>
                  <a:srgbClr val="002060"/>
                </a:solidFill>
              </a:rPr>
              <a:t>Restructurarea situaţiei, ofensatorul văzut în contextul său</a:t>
            </a:r>
          </a:p>
          <a:p>
            <a:pPr lvl="0"/>
            <a:r>
              <a:rPr lang="ro-RO" noProof="1" smtClean="0">
                <a:solidFill>
                  <a:srgbClr val="002060"/>
                </a:solidFill>
              </a:rPr>
              <a:t>Empatie şi compasiune pentru ofensator</a:t>
            </a:r>
          </a:p>
          <a:p>
            <a:pPr lvl="0"/>
            <a:r>
              <a:rPr lang="ro-RO" noProof="1" smtClean="0">
                <a:solidFill>
                  <a:srgbClr val="002060"/>
                </a:solidFill>
              </a:rPr>
              <a:t>Purtând/acceptând durerea</a:t>
            </a:r>
          </a:p>
          <a:p>
            <a:pPr lvl="0"/>
            <a:r>
              <a:rPr lang="ro-RO" noProof="1" smtClean="0">
                <a:solidFill>
                  <a:srgbClr val="002060"/>
                </a:solidFill>
              </a:rPr>
              <a:t>Oferirea unui dar/cadou moral ofensatorului</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07246"/>
            <a:ext cx="1924490" cy="2032992"/>
          </a:xfrm>
          <a:prstGeom prst="rect">
            <a:avLst/>
          </a:prstGeom>
        </p:spPr>
      </p:pic>
      <p:sp>
        <p:nvSpPr>
          <p:cNvPr id="11" name="Rectangle 10"/>
          <p:cNvSpPr>
            <a:spLocks noChangeArrowheads="1"/>
          </p:cNvSpPr>
          <p:nvPr/>
        </p:nvSpPr>
        <p:spPr bwMode="auto">
          <a:xfrm rot="16200000">
            <a:off x="-942235" y="26175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487719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384107"/>
            <a:ext cx="6553200" cy="2862322"/>
          </a:xfrm>
          <a:prstGeom prst="rect">
            <a:avLst/>
          </a:prstGeom>
          <a:noFill/>
        </p:spPr>
        <p:txBody>
          <a:bodyPr wrap="square" rtlCol="0">
            <a:spAutoFit/>
          </a:bodyPr>
          <a:lstStyle/>
          <a:p>
            <a:r>
              <a:rPr lang="ro-RO" noProof="1" smtClean="0">
                <a:solidFill>
                  <a:srgbClr val="00B0F0"/>
                </a:solidFill>
              </a:rPr>
              <a:t>Faza de aprofundare</a:t>
            </a:r>
          </a:p>
          <a:p>
            <a:endParaRPr lang="ro-RO" noProof="1" smtClean="0">
              <a:solidFill>
                <a:srgbClr val="002060"/>
              </a:solidFill>
            </a:endParaRPr>
          </a:p>
          <a:p>
            <a:r>
              <a:rPr lang="ro-RO" noProof="1" smtClean="0">
                <a:solidFill>
                  <a:srgbClr val="002060"/>
                </a:solidFill>
              </a:rPr>
              <a:t>Oferind înţelegere ofensatorului adesea stimulează alte gânduri. Există oare un sens în toată durerea produsă de el?</a:t>
            </a:r>
          </a:p>
          <a:p>
            <a:r>
              <a:rPr lang="ro-RO" noProof="1" smtClean="0">
                <a:solidFill>
                  <a:srgbClr val="002060"/>
                </a:solidFill>
              </a:rPr>
              <a:t>Iertarea este o ţintă mişcătoare. </a:t>
            </a:r>
          </a:p>
          <a:p>
            <a:r>
              <a:rPr lang="ro-RO" noProof="1" smtClean="0">
                <a:solidFill>
                  <a:srgbClr val="002060"/>
                </a:solidFill>
              </a:rPr>
              <a:t>Pe măsură ce persoana învaţă să ierte, poate să aleagă să aplice ceea ce a învăţat pentru a aprofunda iertarea.</a:t>
            </a:r>
          </a:p>
          <a:p>
            <a:r>
              <a:rPr lang="ro-RO" noProof="1" smtClean="0">
                <a:solidFill>
                  <a:srgbClr val="002060"/>
                </a:solidFill>
              </a:rPr>
              <a:t> </a:t>
            </a:r>
          </a:p>
          <a:p>
            <a:r>
              <a:rPr lang="ro-RO" noProof="1" smtClean="0">
                <a:solidFill>
                  <a:srgbClr val="002060"/>
                </a:solidFill>
              </a:rPr>
              <a:t>Mai târziu, persoana poate începe să generalizeze ceea ce a învăţat la noi situaţii şi persoane.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30171"/>
            <a:ext cx="2136857" cy="1987426"/>
          </a:xfrm>
          <a:prstGeom prst="rect">
            <a:avLst/>
          </a:prstGeom>
        </p:spPr>
      </p:pic>
      <p:sp>
        <p:nvSpPr>
          <p:cNvPr id="11" name="Rectangle 10"/>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3984458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295400"/>
            <a:ext cx="6553200" cy="4801314"/>
          </a:xfrm>
          <a:prstGeom prst="rect">
            <a:avLst/>
          </a:prstGeom>
          <a:noFill/>
        </p:spPr>
        <p:txBody>
          <a:bodyPr wrap="square" rtlCol="0">
            <a:spAutoFit/>
          </a:bodyPr>
          <a:lstStyle/>
          <a:p>
            <a:r>
              <a:rPr lang="ro-RO" noProof="1" smtClean="0">
                <a:solidFill>
                  <a:srgbClr val="00B0F0"/>
                </a:solidFill>
              </a:rPr>
              <a:t>Scop:</a:t>
            </a:r>
            <a:r>
              <a:rPr lang="ro-RO" noProof="1" smtClean="0">
                <a:solidFill>
                  <a:srgbClr val="002060"/>
                </a:solidFill>
              </a:rPr>
              <a:t> </a:t>
            </a:r>
          </a:p>
          <a:p>
            <a:r>
              <a:rPr lang="ro-RO" noProof="1" smtClean="0">
                <a:solidFill>
                  <a:srgbClr val="002060"/>
                </a:solidFill>
              </a:rPr>
              <a:t>Persoana să găsească sensuri noi în suferinţă, să se simtă mai conectată de alte persoane, să experimenteze scăderea emoţiilor negative şi, în timp, să dezvolte scopuri noi pentru viaţa sa.</a:t>
            </a:r>
          </a:p>
          <a:p>
            <a:r>
              <a:rPr lang="ro-RO" noProof="1" smtClean="0">
                <a:solidFill>
                  <a:srgbClr val="00B0F0"/>
                </a:solidFill>
              </a:rPr>
              <a:t>Probleme implicate:</a:t>
            </a:r>
          </a:p>
          <a:p>
            <a:pPr lvl="0"/>
            <a:r>
              <a:rPr lang="ro-RO" noProof="1" smtClean="0">
                <a:solidFill>
                  <a:srgbClr val="002060"/>
                </a:solidFill>
              </a:rPr>
              <a:t>Descoperirea sensului de sine şi al altora în suferinţă şi în procesul iertării</a:t>
            </a:r>
          </a:p>
          <a:p>
            <a:pPr lvl="0"/>
            <a:r>
              <a:rPr lang="ro-RO" noProof="1" smtClean="0">
                <a:solidFill>
                  <a:srgbClr val="002060"/>
                </a:solidFill>
              </a:rPr>
              <a:t>Realizarea faptului că persoana a avut nevoie de iertare din partea altora în trecut</a:t>
            </a:r>
          </a:p>
          <a:p>
            <a:pPr lvl="0"/>
            <a:r>
              <a:rPr lang="ro-RO" noProof="1" smtClean="0">
                <a:solidFill>
                  <a:srgbClr val="002060"/>
                </a:solidFill>
              </a:rPr>
              <a:t>Realizarea că nu este singură (universalitatea durerii, susţinere)</a:t>
            </a:r>
          </a:p>
          <a:p>
            <a:pPr lvl="0"/>
            <a:r>
              <a:rPr lang="ro-RO" noProof="1" smtClean="0">
                <a:solidFill>
                  <a:srgbClr val="002060"/>
                </a:solidFill>
              </a:rPr>
              <a:t>Realizarea că persoana însăşi are un nou scop în viaţă rezultat din suferinţa îndurată</a:t>
            </a:r>
          </a:p>
          <a:p>
            <a:pPr lvl="0"/>
            <a:r>
              <a:rPr lang="ro-RO" noProof="1" smtClean="0">
                <a:solidFill>
                  <a:srgbClr val="002060"/>
                </a:solidFill>
              </a:rPr>
              <a:t>Conştientizarea scăderii emoţiilor negative şi poate creşterea emoţiilor positive către ofensator, conştientizarea unei eliberări emoţionale interioare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13" y="3230171"/>
            <a:ext cx="2010487" cy="1987720"/>
          </a:xfrm>
          <a:prstGeom prst="rect">
            <a:avLst/>
          </a:prstGeom>
        </p:spPr>
      </p:pic>
      <p:sp>
        <p:nvSpPr>
          <p:cNvPr id="10" name="Rectangle 9"/>
          <p:cNvSpPr>
            <a:spLocks noChangeArrowheads="1"/>
          </p:cNvSpPr>
          <p:nvPr/>
        </p:nvSpPr>
        <p:spPr bwMode="auto">
          <a:xfrm rot="16200000">
            <a:off x="-942235" y="2922329"/>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MODELUL FAZIC</a:t>
            </a:r>
            <a:endParaRPr lang="ro-RO" altLang="en-US" sz="3601" dirty="0">
              <a:solidFill>
                <a:srgbClr val="00B0F0"/>
              </a:solidFill>
            </a:endParaRPr>
          </a:p>
        </p:txBody>
      </p:sp>
    </p:spTree>
    <p:extLst>
      <p:ext uri="{BB962C8B-B14F-4D97-AF65-F5344CB8AC3E}">
        <p14:creationId xmlns:p14="http://schemas.microsoft.com/office/powerpoint/2010/main" val="2115781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3600271"/>
            <a:ext cx="6553200" cy="1200329"/>
          </a:xfrm>
          <a:prstGeom prst="rect">
            <a:avLst/>
          </a:prstGeom>
          <a:noFill/>
        </p:spPr>
        <p:txBody>
          <a:bodyPr wrap="square" rtlCol="0">
            <a:spAutoFit/>
          </a:bodyPr>
          <a:lstStyle/>
          <a:p>
            <a:r>
              <a:rPr lang="ro-RO" noProof="1" smtClean="0">
                <a:solidFill>
                  <a:srgbClr val="00B0F0"/>
                </a:solidFill>
              </a:rPr>
              <a:t>FACTORUL TIMP ÎN PROCESUL IERTĂRII</a:t>
            </a:r>
          </a:p>
          <a:p>
            <a:endParaRPr lang="ro-RO" noProof="1" smtClean="0">
              <a:solidFill>
                <a:srgbClr val="002060"/>
              </a:solidFill>
            </a:endParaRPr>
          </a:p>
          <a:p>
            <a:r>
              <a:rPr lang="ro-RO" noProof="1" smtClean="0">
                <a:solidFill>
                  <a:srgbClr val="002060"/>
                </a:solidFill>
              </a:rPr>
              <a:t>Nimeni nu poate stabili limite de timp cu privire la procesul iertării... </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30170"/>
            <a:ext cx="2068997" cy="1984957"/>
          </a:xfrm>
          <a:prstGeom prst="rect">
            <a:avLst/>
          </a:prstGeom>
        </p:spPr>
      </p:pic>
      <p:sp>
        <p:nvSpPr>
          <p:cNvPr id="10" name="Rectangle 9"/>
          <p:cNvSpPr>
            <a:spLocks noChangeArrowheads="1"/>
          </p:cNvSpPr>
          <p:nvPr/>
        </p:nvSpPr>
        <p:spPr bwMode="auto">
          <a:xfrm rot="16200000">
            <a:off x="-942235" y="2541330"/>
            <a:ext cx="5552560"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FACTORUL TIMP</a:t>
            </a:r>
            <a:endParaRPr lang="ro-RO" altLang="en-US" sz="3601" dirty="0">
              <a:solidFill>
                <a:srgbClr val="00B0F0"/>
              </a:solidFill>
            </a:endParaRPr>
          </a:p>
        </p:txBody>
      </p:sp>
    </p:spTree>
    <p:extLst>
      <p:ext uri="{BB962C8B-B14F-4D97-AF65-F5344CB8AC3E}">
        <p14:creationId xmlns:p14="http://schemas.microsoft.com/office/powerpoint/2010/main" val="562198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042279"/>
            <a:ext cx="6553200" cy="3970318"/>
          </a:xfrm>
          <a:prstGeom prst="rect">
            <a:avLst/>
          </a:prstGeom>
          <a:noFill/>
        </p:spPr>
        <p:txBody>
          <a:bodyPr wrap="square" rtlCol="0">
            <a:spAutoFit/>
          </a:bodyPr>
          <a:lstStyle/>
          <a:p>
            <a:r>
              <a:rPr lang="ro-RO" dirty="0">
                <a:solidFill>
                  <a:srgbClr val="002060"/>
                </a:solidFill>
              </a:rPr>
              <a:t>„Orice amărăciune, orice iuţime, orice mânie, orice strigare, orice clevetire şi orice fel de răutate să piară din mijlocul vostru. Dimpotrivă, fiţi buni unii cu alţii, miloşi şi </a:t>
            </a:r>
            <a:r>
              <a:rPr lang="ro-RO" dirty="0">
                <a:solidFill>
                  <a:srgbClr val="00B0F0"/>
                </a:solidFill>
              </a:rPr>
              <a:t>iertaţi-vă unul pe altul, cum v-a iertat şi Dumnezeu pe voi în Hristos</a:t>
            </a:r>
            <a:r>
              <a:rPr lang="ro-RO" dirty="0" smtClean="0">
                <a:solidFill>
                  <a:srgbClr val="002060"/>
                </a:solidFill>
              </a:rPr>
              <a:t>.”</a:t>
            </a:r>
            <a:endParaRPr lang="en-US" dirty="0" smtClean="0">
              <a:solidFill>
                <a:srgbClr val="002060"/>
              </a:solidFill>
            </a:endParaRPr>
          </a:p>
          <a:p>
            <a:r>
              <a:rPr lang="ro-RO" dirty="0" smtClean="0">
                <a:solidFill>
                  <a:srgbClr val="002060"/>
                </a:solidFill>
              </a:rPr>
              <a:t> </a:t>
            </a:r>
          </a:p>
          <a:p>
            <a:r>
              <a:rPr lang="ro-RO" noProof="1">
                <a:solidFill>
                  <a:srgbClr val="002060"/>
                </a:solidFill>
              </a:rPr>
              <a:t>	</a:t>
            </a:r>
            <a:r>
              <a:rPr lang="ro-RO" noProof="1" smtClean="0">
                <a:solidFill>
                  <a:srgbClr val="002060"/>
                </a:solidFill>
              </a:rPr>
              <a:t>			Efeseni 4: 31.32</a:t>
            </a:r>
          </a:p>
          <a:p>
            <a:endParaRPr lang="ro-RO" noProof="1" smtClean="0">
              <a:solidFill>
                <a:srgbClr val="002060"/>
              </a:solidFill>
            </a:endParaRPr>
          </a:p>
          <a:p>
            <a:endParaRPr lang="ro-RO" noProof="1">
              <a:solidFill>
                <a:srgbClr val="002060"/>
              </a:solidFill>
            </a:endParaRPr>
          </a:p>
          <a:p>
            <a:r>
              <a:rPr lang="ro-RO" noProof="1" smtClean="0">
                <a:solidFill>
                  <a:srgbClr val="002060"/>
                </a:solidFill>
              </a:rPr>
              <a:t>„</a:t>
            </a:r>
            <a:r>
              <a:rPr lang="ro-RO" noProof="1" smtClean="0">
                <a:solidFill>
                  <a:srgbClr val="00B0F0"/>
                </a:solidFill>
              </a:rPr>
              <a:t>Noi nu suntem iertați pentru că iertăm, ci așa cum iertăm</a:t>
            </a:r>
            <a:r>
              <a:rPr lang="ro-RO" noProof="1" smtClean="0">
                <a:solidFill>
                  <a:srgbClr val="002060"/>
                </a:solidFill>
              </a:rPr>
              <a:t>.</a:t>
            </a:r>
          </a:p>
          <a:p>
            <a:r>
              <a:rPr lang="ro-RO" noProof="1" smtClean="0">
                <a:solidFill>
                  <a:srgbClr val="002060"/>
                </a:solidFill>
              </a:rPr>
              <a:t>Fundamentul orcărei iertări se află în dragostea nemeritată a lui Dumnezeu. Prin atitudinea noastră față de alții, noi arătăm dacă ne-am însușit această dragoste. ...”</a:t>
            </a:r>
            <a:endParaRPr lang="en-US" noProof="1" smtClean="0">
              <a:solidFill>
                <a:srgbClr val="002060"/>
              </a:solidFill>
            </a:endParaRPr>
          </a:p>
          <a:p>
            <a:endParaRPr lang="ro-RO" noProof="1" smtClean="0">
              <a:solidFill>
                <a:srgbClr val="002060"/>
              </a:solidFill>
            </a:endParaRPr>
          </a:p>
          <a:p>
            <a:r>
              <a:rPr lang="ro-RO" noProof="1" smtClean="0">
                <a:solidFill>
                  <a:srgbClr val="002060"/>
                </a:solidFill>
              </a:rPr>
              <a:t>				EGW COL 251</a:t>
            </a:r>
            <a:endParaRPr lang="ro-RO" noProof="1">
              <a:solidFill>
                <a:srgbClr val="002060"/>
              </a:solidFill>
            </a:endParaRPr>
          </a:p>
        </p:txBody>
      </p:sp>
      <p:cxnSp>
        <p:nvCxnSpPr>
          <p:cNvPr id="3" name="Straight Connector 2"/>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207246"/>
            <a:ext cx="2032130" cy="2007881"/>
          </a:xfrm>
          <a:prstGeom prst="rect">
            <a:avLst/>
          </a:prstGeom>
        </p:spPr>
      </p:pic>
    </p:spTree>
    <p:extLst>
      <p:ext uri="{BB962C8B-B14F-4D97-AF65-F5344CB8AC3E}">
        <p14:creationId xmlns:p14="http://schemas.microsoft.com/office/powerpoint/2010/main" val="2996302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057400"/>
            <a:ext cx="6477000" cy="3693319"/>
          </a:xfrm>
          <a:prstGeom prst="rect">
            <a:avLst/>
          </a:prstGeom>
          <a:noFill/>
        </p:spPr>
        <p:txBody>
          <a:bodyPr wrap="square" rtlCol="0">
            <a:spAutoFit/>
          </a:bodyPr>
          <a:lstStyle/>
          <a:p>
            <a:r>
              <a:rPr lang="ro-RO" noProof="1" smtClean="0">
                <a:solidFill>
                  <a:srgbClr val="002060"/>
                </a:solidFill>
              </a:rPr>
              <a:t>Iertarea se desfăşoară lent uneori: oamenii au nevoie de timp pentru a dezvălui mânia pe care au dezvoltat-o timp de ani faţă de ofensator.</a:t>
            </a:r>
          </a:p>
          <a:p>
            <a:endParaRPr lang="ro-RO" noProof="1" smtClean="0">
              <a:solidFill>
                <a:srgbClr val="002060"/>
              </a:solidFill>
            </a:endParaRPr>
          </a:p>
          <a:p>
            <a:r>
              <a:rPr lang="ro-RO" noProof="1" smtClean="0">
                <a:solidFill>
                  <a:srgbClr val="002060"/>
                </a:solidFill>
              </a:rPr>
              <a:t>Chiar decizia de a ierta necesită timp, pentru că persoana trebuie mai întâi să înţeleagă exact ce înseamnă iertarea şi în mod voluntar să aleagă să ierte.</a:t>
            </a:r>
          </a:p>
          <a:p>
            <a:endParaRPr lang="ro-RO" noProof="1" smtClean="0">
              <a:solidFill>
                <a:srgbClr val="002060"/>
              </a:solidFill>
            </a:endParaRPr>
          </a:p>
          <a:p>
            <a:r>
              <a:rPr lang="ro-RO" noProof="1" smtClean="0">
                <a:solidFill>
                  <a:srgbClr val="002060"/>
                </a:solidFill>
              </a:rPr>
              <a:t>Acţiunea de a ierta implică să îl vezi pe ofensator într-un mod diferit şi să permiţi empatiei să se dezvolte.</a:t>
            </a:r>
          </a:p>
          <a:p>
            <a:endParaRPr lang="ro-RO" noProof="1" smtClean="0">
              <a:solidFill>
                <a:srgbClr val="002060"/>
              </a:solidFill>
            </a:endParaRPr>
          </a:p>
          <a:p>
            <a:r>
              <a:rPr lang="ro-RO" noProof="1" smtClean="0">
                <a:solidFill>
                  <a:srgbClr val="002060"/>
                </a:solidFill>
              </a:rPr>
              <a:t>Iertarea presupune transformarea omului mai mult decât o poate face o anumită tehnică terapeutică.</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8" y="3200400"/>
            <a:ext cx="2077722" cy="2019806"/>
          </a:xfrm>
          <a:prstGeom prst="rect">
            <a:avLst/>
          </a:prstGeom>
        </p:spPr>
      </p:pic>
      <p:sp>
        <p:nvSpPr>
          <p:cNvPr id="11" name="Rectangle 8"/>
          <p:cNvSpPr>
            <a:spLocks noChangeArrowheads="1"/>
          </p:cNvSpPr>
          <p:nvPr/>
        </p:nvSpPr>
        <p:spPr bwMode="auto">
          <a:xfrm rot="16200000">
            <a:off x="-1442558" y="3117849"/>
            <a:ext cx="65532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IERTAREA ESTE UN PROCES</a:t>
            </a:r>
            <a:endParaRPr lang="ro-RO" altLang="en-US" sz="3601" dirty="0">
              <a:solidFill>
                <a:srgbClr val="00B0F0"/>
              </a:solidFill>
            </a:endParaRPr>
          </a:p>
        </p:txBody>
      </p:sp>
    </p:spTree>
    <p:extLst>
      <p:ext uri="{BB962C8B-B14F-4D97-AF65-F5344CB8AC3E}">
        <p14:creationId xmlns:p14="http://schemas.microsoft.com/office/powerpoint/2010/main" val="4152374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819400"/>
            <a:ext cx="6553200" cy="1754326"/>
          </a:xfrm>
          <a:prstGeom prst="rect">
            <a:avLst/>
          </a:prstGeom>
          <a:noFill/>
        </p:spPr>
        <p:txBody>
          <a:bodyPr wrap="square" rtlCol="0">
            <a:spAutoFit/>
          </a:bodyPr>
          <a:lstStyle/>
          <a:p>
            <a:r>
              <a:rPr lang="ro-RO" noProof="1" smtClean="0">
                <a:solidFill>
                  <a:srgbClr val="002060"/>
                </a:solidFill>
              </a:rPr>
              <a:t>Referințe:</a:t>
            </a:r>
          </a:p>
          <a:p>
            <a:endParaRPr lang="ro-RO" noProof="1" smtClean="0">
              <a:solidFill>
                <a:srgbClr val="002060"/>
              </a:solidFill>
            </a:endParaRPr>
          </a:p>
          <a:p>
            <a:r>
              <a:rPr lang="ro-RO" noProof="1" smtClean="0">
                <a:solidFill>
                  <a:srgbClr val="002060"/>
                </a:solidFill>
              </a:rPr>
              <a:t>Enright, R.D &amp; Fitzgibbons, R.P., (2000), </a:t>
            </a:r>
          </a:p>
          <a:p>
            <a:r>
              <a:rPr lang="ro-RO" noProof="1" smtClean="0">
                <a:solidFill>
                  <a:srgbClr val="002060"/>
                </a:solidFill>
              </a:rPr>
              <a:t>Helping clients forgive: An empirical guide for resolving anger and restoring hope, </a:t>
            </a:r>
          </a:p>
          <a:p>
            <a:r>
              <a:rPr lang="ro-RO" noProof="1" smtClean="0">
                <a:solidFill>
                  <a:srgbClr val="002060"/>
                </a:solidFill>
              </a:rPr>
              <a:t>Published by American Psychological Association</a:t>
            </a:r>
            <a:endParaRPr lang="ro-RO" noProof="1">
              <a:solidFill>
                <a:srgbClr val="002060"/>
              </a:solidFill>
            </a:endParaRPr>
          </a:p>
        </p:txBody>
      </p:sp>
    </p:spTree>
    <p:extLst>
      <p:ext uri="{BB962C8B-B14F-4D97-AF65-F5344CB8AC3E}">
        <p14:creationId xmlns:p14="http://schemas.microsoft.com/office/powerpoint/2010/main" val="36833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524000"/>
            <a:ext cx="6477000" cy="4801314"/>
          </a:xfrm>
          <a:prstGeom prst="rect">
            <a:avLst/>
          </a:prstGeom>
          <a:noFill/>
        </p:spPr>
        <p:txBody>
          <a:bodyPr wrap="square" rtlCol="0">
            <a:spAutoFit/>
          </a:bodyPr>
          <a:lstStyle/>
          <a:p>
            <a:r>
              <a:rPr lang="ro-RO" noProof="1" smtClean="0">
                <a:solidFill>
                  <a:srgbClr val="00B0F0"/>
                </a:solidFill>
              </a:rPr>
              <a:t>Moralitate</a:t>
            </a:r>
          </a:p>
          <a:p>
            <a:endParaRPr lang="ro-RO" noProof="1" smtClean="0">
              <a:solidFill>
                <a:srgbClr val="00B0F0"/>
              </a:solidFill>
            </a:endParaRPr>
          </a:p>
          <a:p>
            <a:r>
              <a:rPr lang="ro-RO" noProof="1" smtClean="0">
                <a:solidFill>
                  <a:srgbClr val="002060"/>
                </a:solidFill>
              </a:rPr>
              <a:t>Iertarea este centrată în moralitate. Când oamenii caută binele, ei fac aceasta în relaţiile cu alţii. A fi moral implică să fii concentrat asupra relaţiilor şi a altor oameni, având bune intenţii faţă de ei. Două aspecte ale facerii de bine sunt conectate cu iertarea: </a:t>
            </a:r>
            <a:r>
              <a:rPr lang="ro-RO" noProof="1" smtClean="0">
                <a:solidFill>
                  <a:srgbClr val="00B0F0"/>
                </a:solidFill>
              </a:rPr>
              <a:t>dreptatea şi mila</a:t>
            </a:r>
            <a:r>
              <a:rPr lang="ro-RO" noProof="1" smtClean="0">
                <a:solidFill>
                  <a:srgbClr val="002060"/>
                </a:solidFill>
              </a:rPr>
              <a:t>, valori morale care uneori par a fi în conflict una cu cealaltă.</a:t>
            </a:r>
          </a:p>
          <a:p>
            <a:endParaRPr lang="ro-RO" noProof="1" smtClean="0">
              <a:solidFill>
                <a:srgbClr val="002060"/>
              </a:solidFill>
            </a:endParaRPr>
          </a:p>
          <a:p>
            <a:r>
              <a:rPr lang="ro-RO" noProof="1" smtClean="0">
                <a:solidFill>
                  <a:srgbClr val="002060"/>
                </a:solidFill>
              </a:rPr>
              <a:t>Dreptatea precede mila când cineva iartă. O persoană care iartă a fost tratată nedrept de o altă persoană sau grup de persoane. Iertarea este un răspuns al milei în acest caz de nedreptate. Când o persoană oferă milă, ea dă ceva bun unei persoane care nu merită aceasta, în timp ce reţine pedeapsa care s-ar cuveni.</a:t>
            </a:r>
          </a:p>
          <a:p>
            <a:endParaRPr lang="ro-RO" noProof="1" smtClean="0">
              <a:solidFill>
                <a:srgbClr val="002060"/>
              </a:solidFill>
            </a:endParaRPr>
          </a:p>
          <a:p>
            <a:r>
              <a:rPr lang="ro-RO" noProof="1" smtClean="0">
                <a:solidFill>
                  <a:srgbClr val="00B050"/>
                </a:solidFill>
              </a:rPr>
              <a:t>Dreptatea nu doar precede ci co-există cu iertarea.</a:t>
            </a:r>
            <a:endParaRPr lang="ro-RO" noProof="1">
              <a:solidFill>
                <a:srgbClr val="00B05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0" y="3200400"/>
            <a:ext cx="2091770" cy="2019806"/>
          </a:xfrm>
          <a:prstGeom prst="rect">
            <a:avLst/>
          </a:prstGeom>
        </p:spPr>
      </p:pic>
      <p:sp>
        <p:nvSpPr>
          <p:cNvPr id="11" name="Rectangle 8"/>
          <p:cNvSpPr>
            <a:spLocks noChangeArrowheads="1"/>
          </p:cNvSpPr>
          <p:nvPr/>
        </p:nvSpPr>
        <p:spPr bwMode="auto">
          <a:xfrm rot="16200000">
            <a:off x="-299557" y="3346450"/>
            <a:ext cx="42672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SENSUL IERTĂRII</a:t>
            </a:r>
            <a:endParaRPr lang="ro-RO" altLang="en-US" sz="3601" dirty="0">
              <a:solidFill>
                <a:srgbClr val="00B0F0"/>
              </a:solidFill>
            </a:endParaRPr>
          </a:p>
        </p:txBody>
      </p:sp>
    </p:spTree>
    <p:extLst>
      <p:ext uri="{BB962C8B-B14F-4D97-AF65-F5344CB8AC3E}">
        <p14:creationId xmlns:p14="http://schemas.microsoft.com/office/powerpoint/2010/main" val="1273185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524000"/>
            <a:ext cx="6553200" cy="4247317"/>
          </a:xfrm>
          <a:prstGeom prst="rect">
            <a:avLst/>
          </a:prstGeom>
          <a:noFill/>
        </p:spPr>
        <p:txBody>
          <a:bodyPr wrap="square" rtlCol="0">
            <a:spAutoFit/>
          </a:bodyPr>
          <a:lstStyle/>
          <a:p>
            <a:r>
              <a:rPr lang="ro-RO" noProof="1" smtClean="0">
                <a:solidFill>
                  <a:srgbClr val="00B0F0"/>
                </a:solidFill>
              </a:rPr>
              <a:t>Transformare</a:t>
            </a:r>
          </a:p>
          <a:p>
            <a:endParaRPr lang="ro-RO" noProof="1" smtClean="0">
              <a:solidFill>
                <a:srgbClr val="002060"/>
              </a:solidFill>
            </a:endParaRPr>
          </a:p>
          <a:p>
            <a:r>
              <a:rPr lang="ro-RO" noProof="1" smtClean="0">
                <a:solidFill>
                  <a:srgbClr val="002060"/>
                </a:solidFill>
              </a:rPr>
              <a:t>Iertarea implică transformare, ceea ce înseamnă schimbare calitativă în mai multe domenii: </a:t>
            </a:r>
          </a:p>
          <a:p>
            <a:pPr marL="342900" indent="-342900">
              <a:buAutoNum type="alphaLcParenR"/>
            </a:pPr>
            <a:r>
              <a:rPr lang="ro-RO" noProof="1" smtClean="0">
                <a:solidFill>
                  <a:srgbClr val="002060"/>
                </a:solidFill>
              </a:rPr>
              <a:t>cel care iartă îşi schimbă modul de răspuns faţă de ofensator, </a:t>
            </a:r>
          </a:p>
          <a:p>
            <a:pPr marL="342900" indent="-342900">
              <a:buAutoNum type="alphaLcParenR"/>
            </a:pPr>
            <a:r>
              <a:rPr lang="ro-RO" noProof="1" smtClean="0">
                <a:solidFill>
                  <a:srgbClr val="002060"/>
                </a:solidFill>
              </a:rPr>
              <a:t>starea emoţională a celui ce iartă se îmbunătăţeşte, </a:t>
            </a:r>
          </a:p>
          <a:p>
            <a:pPr marL="342900" indent="-342900">
              <a:buAutoNum type="alphaLcParenR"/>
            </a:pPr>
            <a:r>
              <a:rPr lang="ro-RO" noProof="1" smtClean="0">
                <a:solidFill>
                  <a:srgbClr val="002060"/>
                </a:solidFill>
              </a:rPr>
              <a:t>relaţia s-ar putea schimba spre bine.</a:t>
            </a:r>
          </a:p>
          <a:p>
            <a:endParaRPr lang="ro-RO" noProof="1" smtClean="0">
              <a:solidFill>
                <a:srgbClr val="002060"/>
              </a:solidFill>
            </a:endParaRPr>
          </a:p>
          <a:p>
            <a:r>
              <a:rPr lang="ro-RO" noProof="1" smtClean="0">
                <a:solidFill>
                  <a:srgbClr val="002060"/>
                </a:solidFill>
              </a:rPr>
              <a:t>Iertarea schimbă perspectivele, emoţiile, atitudinile, comportamentul şi interacţiunile.</a:t>
            </a:r>
          </a:p>
          <a:p>
            <a:endParaRPr lang="ro-RO" noProof="1" smtClean="0">
              <a:solidFill>
                <a:srgbClr val="002060"/>
              </a:solidFill>
            </a:endParaRPr>
          </a:p>
          <a:p>
            <a:r>
              <a:rPr lang="ro-RO" noProof="1" smtClean="0">
                <a:solidFill>
                  <a:srgbClr val="002060"/>
                </a:solidFill>
              </a:rPr>
              <a:t>Cel ce iartă începe să meargă într-o nouă direcţie: de la a judeca spre a înţelege, de la resentimente spre iubire, de la nelinişte spre relaxare, de la conflict spre cooperare.</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2057400" cy="2019806"/>
          </a:xfrm>
          <a:prstGeom prst="rect">
            <a:avLst/>
          </a:prstGeom>
        </p:spPr>
      </p:pic>
      <p:sp>
        <p:nvSpPr>
          <p:cNvPr id="10" name="Rectangle 8"/>
          <p:cNvSpPr>
            <a:spLocks noChangeArrowheads="1"/>
          </p:cNvSpPr>
          <p:nvPr/>
        </p:nvSpPr>
        <p:spPr bwMode="auto">
          <a:xfrm rot="16200000">
            <a:off x="-299557" y="3346450"/>
            <a:ext cx="42672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SENSUL IERTĂRII</a:t>
            </a:r>
            <a:endParaRPr lang="ro-RO" altLang="en-US" sz="3601" dirty="0">
              <a:solidFill>
                <a:srgbClr val="00B0F0"/>
              </a:solidFill>
            </a:endParaRPr>
          </a:p>
        </p:txBody>
      </p:sp>
    </p:spTree>
    <p:extLst>
      <p:ext uri="{BB962C8B-B14F-4D97-AF65-F5344CB8AC3E}">
        <p14:creationId xmlns:p14="http://schemas.microsoft.com/office/powerpoint/2010/main" val="2472582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2057400"/>
            <a:ext cx="6553200" cy="3416320"/>
          </a:xfrm>
          <a:prstGeom prst="rect">
            <a:avLst/>
          </a:prstGeom>
          <a:noFill/>
        </p:spPr>
        <p:txBody>
          <a:bodyPr wrap="square" rtlCol="0">
            <a:spAutoFit/>
          </a:bodyPr>
          <a:lstStyle/>
          <a:p>
            <a:r>
              <a:rPr lang="ro-RO" noProof="1" smtClean="0">
                <a:solidFill>
                  <a:srgbClr val="00B0F0"/>
                </a:solidFill>
              </a:rPr>
              <a:t>Definiţia iertării</a:t>
            </a:r>
          </a:p>
          <a:p>
            <a:endParaRPr lang="ro-RO" noProof="1" smtClean="0">
              <a:solidFill>
                <a:srgbClr val="002060"/>
              </a:solidFill>
            </a:endParaRPr>
          </a:p>
          <a:p>
            <a:r>
              <a:rPr lang="ro-RO" noProof="1" smtClean="0">
                <a:solidFill>
                  <a:srgbClr val="002060"/>
                </a:solidFill>
              </a:rPr>
              <a:t>După ce consideră în mod raţional că au fost trataţi nedrept, oamenii iartă </a:t>
            </a:r>
          </a:p>
          <a:p>
            <a:r>
              <a:rPr lang="ro-RO" noProof="1" smtClean="0">
                <a:solidFill>
                  <a:srgbClr val="002060"/>
                </a:solidFill>
              </a:rPr>
              <a:t>când abandonează intenţionat resentimentele şi răspunsurile legate de acestea (pe care au dreptul să le aibă) </a:t>
            </a:r>
          </a:p>
          <a:p>
            <a:r>
              <a:rPr lang="ro-RO" noProof="1" smtClean="0">
                <a:solidFill>
                  <a:srgbClr val="002060"/>
                </a:solidFill>
              </a:rPr>
              <a:t>şi se străduiesc să răspundă rău-făcătorului bazaţi pe principiul moral al binelui, </a:t>
            </a:r>
          </a:p>
          <a:p>
            <a:r>
              <a:rPr lang="ro-RO" noProof="1" smtClean="0">
                <a:solidFill>
                  <a:srgbClr val="002060"/>
                </a:solidFill>
              </a:rPr>
              <a:t>care include compasiune, </a:t>
            </a:r>
          </a:p>
          <a:p>
            <a:r>
              <a:rPr lang="ro-RO" noProof="1" smtClean="0">
                <a:solidFill>
                  <a:srgbClr val="002060"/>
                </a:solidFill>
              </a:rPr>
              <a:t>merit necondiţionat, </a:t>
            </a:r>
          </a:p>
          <a:p>
            <a:r>
              <a:rPr lang="ro-RO" noProof="1" smtClean="0">
                <a:solidFill>
                  <a:srgbClr val="002060"/>
                </a:solidFill>
              </a:rPr>
              <a:t>generozitate </a:t>
            </a:r>
          </a:p>
          <a:p>
            <a:r>
              <a:rPr lang="ro-RO" noProof="1" smtClean="0">
                <a:solidFill>
                  <a:srgbClr val="002060"/>
                </a:solidFill>
              </a:rPr>
              <a:t>şi dragoste morală (la care rău-făcătorul nu are nici un drept).</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1996155" cy="2019806"/>
          </a:xfrm>
          <a:prstGeom prst="rect">
            <a:avLst/>
          </a:prstGeom>
        </p:spPr>
      </p:pic>
      <p:sp>
        <p:nvSpPr>
          <p:cNvPr id="10" name="Rectangle 8"/>
          <p:cNvSpPr>
            <a:spLocks noChangeArrowheads="1"/>
          </p:cNvSpPr>
          <p:nvPr/>
        </p:nvSpPr>
        <p:spPr bwMode="auto">
          <a:xfrm rot="16200000">
            <a:off x="-299557" y="3346450"/>
            <a:ext cx="4267202"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SENSUL IERTĂRII</a:t>
            </a:r>
            <a:endParaRPr lang="ro-RO" altLang="en-US" sz="3601" dirty="0">
              <a:solidFill>
                <a:srgbClr val="00B0F0"/>
              </a:solidFill>
            </a:endParaRPr>
          </a:p>
        </p:txBody>
      </p:sp>
    </p:spTree>
    <p:extLst>
      <p:ext uri="{BB962C8B-B14F-4D97-AF65-F5344CB8AC3E}">
        <p14:creationId xmlns:p14="http://schemas.microsoft.com/office/powerpoint/2010/main" val="79219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828800"/>
            <a:ext cx="6553200" cy="3693319"/>
          </a:xfrm>
          <a:prstGeom prst="rect">
            <a:avLst/>
          </a:prstGeom>
          <a:noFill/>
        </p:spPr>
        <p:txBody>
          <a:bodyPr wrap="square" rtlCol="0">
            <a:spAutoFit/>
          </a:bodyPr>
          <a:lstStyle/>
          <a:p>
            <a:r>
              <a:rPr lang="ro-RO" noProof="1" smtClean="0">
                <a:solidFill>
                  <a:srgbClr val="002060"/>
                </a:solidFill>
              </a:rPr>
              <a:t>După ce </a:t>
            </a:r>
            <a:r>
              <a:rPr lang="ro-RO" noProof="1" smtClean="0">
                <a:solidFill>
                  <a:srgbClr val="00B0F0"/>
                </a:solidFill>
              </a:rPr>
              <a:t>consideră în mod raţional </a:t>
            </a:r>
            <a:r>
              <a:rPr lang="ro-RO" noProof="1" smtClean="0">
                <a:solidFill>
                  <a:srgbClr val="002060"/>
                </a:solidFill>
              </a:rPr>
              <a:t>că au fost trataţi nedrept, oamenii iartă când </a:t>
            </a:r>
            <a:r>
              <a:rPr lang="ro-RO" noProof="1" smtClean="0">
                <a:solidFill>
                  <a:srgbClr val="00B0F0"/>
                </a:solidFill>
              </a:rPr>
              <a:t>abandonează intenţionat </a:t>
            </a:r>
            <a:r>
              <a:rPr lang="ro-RO" noProof="1" smtClean="0">
                <a:solidFill>
                  <a:srgbClr val="002060"/>
                </a:solidFill>
              </a:rPr>
              <a:t>resentimentele şi </a:t>
            </a:r>
            <a:r>
              <a:rPr lang="ro-RO" noProof="1" smtClean="0">
                <a:solidFill>
                  <a:srgbClr val="00B0F0"/>
                </a:solidFill>
              </a:rPr>
              <a:t>răspunsuril</a:t>
            </a:r>
            <a:r>
              <a:rPr lang="ro-RO" noProof="1" smtClean="0">
                <a:solidFill>
                  <a:srgbClr val="002060"/>
                </a:solidFill>
              </a:rPr>
              <a:t>e legate de acestea (pe care au dreptul să le aibă) şi se străduiesc să răspundă rău-făcătorului bazaţi pe </a:t>
            </a:r>
            <a:r>
              <a:rPr lang="ro-RO" noProof="1" smtClean="0">
                <a:solidFill>
                  <a:srgbClr val="00B0F0"/>
                </a:solidFill>
              </a:rPr>
              <a:t>principiul moral al binelui</a:t>
            </a:r>
            <a:r>
              <a:rPr lang="ro-RO" noProof="1" smtClean="0">
                <a:solidFill>
                  <a:srgbClr val="002060"/>
                </a:solidFill>
              </a:rPr>
              <a:t>, care include </a:t>
            </a:r>
            <a:r>
              <a:rPr lang="ro-RO" noProof="1" smtClean="0">
                <a:solidFill>
                  <a:srgbClr val="00B0F0"/>
                </a:solidFill>
              </a:rPr>
              <a:t>compasiune, merit necondiţionat, generozitate şi dragoste morală </a:t>
            </a:r>
            <a:r>
              <a:rPr lang="ro-RO" noProof="1" smtClean="0">
                <a:solidFill>
                  <a:srgbClr val="002060"/>
                </a:solidFill>
              </a:rPr>
              <a:t>(la care rău-făcătorul nu are nici un drept).</a:t>
            </a:r>
          </a:p>
          <a:p>
            <a:endParaRPr lang="ro-RO" noProof="1" smtClean="0">
              <a:solidFill>
                <a:srgbClr val="002060"/>
              </a:solidFill>
            </a:endParaRPr>
          </a:p>
          <a:p>
            <a:endParaRPr lang="ro-RO" noProof="1" smtClean="0">
              <a:solidFill>
                <a:srgbClr val="002060"/>
              </a:solidFill>
            </a:endParaRPr>
          </a:p>
          <a:p>
            <a:r>
              <a:rPr lang="ro-RO" noProof="1" smtClean="0">
                <a:solidFill>
                  <a:srgbClr val="00B0F0"/>
                </a:solidFill>
              </a:rPr>
              <a:t>A considera în mod raţional </a:t>
            </a:r>
            <a:r>
              <a:rPr lang="ro-RO" noProof="1" smtClean="0">
                <a:solidFill>
                  <a:srgbClr val="002060"/>
                </a:solidFill>
              </a:rPr>
              <a:t>(Rationally determining) înseamnă că persoana nu se grăbeşte să pronunţe o judecată asupra ofensatorului, nu are o tulburare mintală (nu distorsionează realitatea) şi realizează că i s-a făcut un rău.</a:t>
            </a:r>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2044146" cy="2001411"/>
          </a:xfrm>
          <a:prstGeom prst="rect">
            <a:avLst/>
          </a:prstGeom>
        </p:spPr>
      </p:pic>
      <p:sp>
        <p:nvSpPr>
          <p:cNvPr id="13"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DEFINIȚIA IERTĂRII -clarificări</a:t>
            </a:r>
            <a:endParaRPr lang="ro-RO" altLang="en-US" sz="3601" dirty="0">
              <a:solidFill>
                <a:srgbClr val="00B0F0"/>
              </a:solidFill>
            </a:endParaRPr>
          </a:p>
        </p:txBody>
      </p:sp>
    </p:spTree>
    <p:extLst>
      <p:ext uri="{BB962C8B-B14F-4D97-AF65-F5344CB8AC3E}">
        <p14:creationId xmlns:p14="http://schemas.microsoft.com/office/powerpoint/2010/main" val="285527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190133" y="2228537"/>
            <a:ext cx="0" cy="314406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1828800"/>
            <a:ext cx="6553200" cy="4247317"/>
          </a:xfrm>
          <a:prstGeom prst="rect">
            <a:avLst/>
          </a:prstGeom>
          <a:noFill/>
        </p:spPr>
        <p:txBody>
          <a:bodyPr wrap="square" rtlCol="0">
            <a:spAutoFit/>
          </a:bodyPr>
          <a:lstStyle/>
          <a:p>
            <a:r>
              <a:rPr lang="ro-RO" noProof="1" smtClean="0">
                <a:solidFill>
                  <a:srgbClr val="002060"/>
                </a:solidFill>
              </a:rPr>
              <a:t> </a:t>
            </a:r>
            <a:r>
              <a:rPr lang="ro-RO" noProof="1" smtClean="0">
                <a:solidFill>
                  <a:srgbClr val="00B0F0"/>
                </a:solidFill>
              </a:rPr>
              <a:t>A abandona intenţionat </a:t>
            </a:r>
            <a:r>
              <a:rPr lang="ro-RO" noProof="1" smtClean="0">
                <a:solidFill>
                  <a:srgbClr val="002060"/>
                </a:solidFill>
              </a:rPr>
              <a:t>(Willfully abandon) înseamnă că persoana în mod activ abordează răspunsul legat de resentimente. Iertarea nu este o acţiune pasivă, ci una caracterizată de eforturi grele şi ambivalenţă. Sunt lupte interioare care pot dura luni sau chiar ani.</a:t>
            </a:r>
          </a:p>
          <a:p>
            <a:endParaRPr lang="ro-RO" noProof="1">
              <a:solidFill>
                <a:srgbClr val="002060"/>
              </a:solidFill>
            </a:endParaRPr>
          </a:p>
          <a:p>
            <a:r>
              <a:rPr lang="ro-RO" dirty="0">
                <a:solidFill>
                  <a:srgbClr val="00B0F0"/>
                </a:solidFill>
              </a:rPr>
              <a:t>Răspunsuri şi răspund </a:t>
            </a:r>
            <a:r>
              <a:rPr lang="ro-RO" dirty="0">
                <a:solidFill>
                  <a:srgbClr val="002060"/>
                </a:solidFill>
              </a:rPr>
              <a:t>înseamnă emoţii, gânduri şi comportament care însoţeşte resentimentele (pe de-o parte) şi principiul moral al binelui (pe de altă parte).</a:t>
            </a:r>
            <a:endParaRPr lang="en-US" dirty="0">
              <a:solidFill>
                <a:srgbClr val="002060"/>
              </a:solidFill>
            </a:endParaRPr>
          </a:p>
          <a:p>
            <a:r>
              <a:rPr lang="ro-RO" dirty="0">
                <a:solidFill>
                  <a:srgbClr val="002060"/>
                </a:solidFill>
              </a:rPr>
              <a:t>Când abandonează </a:t>
            </a:r>
            <a:r>
              <a:rPr lang="ro-RO" dirty="0" smtClean="0">
                <a:solidFill>
                  <a:srgbClr val="002060"/>
                </a:solidFill>
              </a:rPr>
              <a:t>resentimentele, </a:t>
            </a:r>
            <a:r>
              <a:rPr lang="ro-RO" dirty="0">
                <a:solidFill>
                  <a:srgbClr val="002060"/>
                </a:solidFill>
              </a:rPr>
              <a:t>persoana va avea mai puţine emoţii negative, gânduri negative şi comportamente negative.</a:t>
            </a:r>
            <a:endParaRPr lang="en-US" dirty="0">
              <a:solidFill>
                <a:srgbClr val="002060"/>
              </a:solidFill>
            </a:endParaRPr>
          </a:p>
          <a:p>
            <a:r>
              <a:rPr lang="ro-RO" dirty="0">
                <a:solidFill>
                  <a:srgbClr val="002060"/>
                </a:solidFill>
              </a:rPr>
              <a:t> Când exersează facerea de bine persoana va avea mai multe emoţii positive, gânduri positive şi comportamente positive.</a:t>
            </a:r>
            <a:r>
              <a:rPr lang="ro-RO" i="1" dirty="0">
                <a:solidFill>
                  <a:srgbClr val="002060"/>
                </a:solidFill>
              </a:rPr>
              <a:t> </a:t>
            </a:r>
            <a:endParaRPr lang="en-US" dirty="0">
              <a:solidFill>
                <a:srgbClr val="002060"/>
              </a:solidFill>
            </a:endParaRPr>
          </a:p>
          <a:p>
            <a:endParaRPr lang="ro-RO" noProof="1">
              <a:solidFill>
                <a:srgbClr val="002060"/>
              </a:solidFill>
            </a:endParaRPr>
          </a:p>
        </p:txBody>
      </p:sp>
      <p:pic>
        <p:nvPicPr>
          <p:cNvPr id="1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239746" y="1017698"/>
            <a:ext cx="2057936" cy="229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050">
                <a:solidFill>
                  <a:srgbClr val="0070C0"/>
                </a:solidFill>
              </a:rPr>
              <a:t>www.reinviesperanta.ro</a:t>
            </a:r>
          </a:p>
        </p:txBody>
      </p:sp>
      <p:sp>
        <p:nvSpPr>
          <p:cNvPr id="17" name="Rectangle 8"/>
          <p:cNvSpPr>
            <a:spLocks noChangeArrowheads="1"/>
          </p:cNvSpPr>
          <p:nvPr/>
        </p:nvSpPr>
        <p:spPr bwMode="auto">
          <a:xfrm>
            <a:off x="6494983" y="695069"/>
            <a:ext cx="1820146"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a:r>
              <a:rPr lang="ro-RO" sz="2400" dirty="0" smtClean="0">
                <a:solidFill>
                  <a:srgbClr val="0070C0"/>
                </a:solidFill>
                <a:effectLst>
                  <a:reflection blurRad="6350" stA="53000" endA="300" endPos="35500" dir="5400000" sy="-90000" algn="bl"/>
                </a:effectLst>
              </a:rPr>
              <a:t>iertarea</a:t>
            </a:r>
            <a:endParaRPr lang="ro-RO" altLang="en-US" sz="2400" noProof="1">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45102"/>
            <a:ext cx="2057400" cy="1975104"/>
          </a:xfrm>
          <a:prstGeom prst="rect">
            <a:avLst/>
          </a:prstGeom>
        </p:spPr>
      </p:pic>
      <p:sp>
        <p:nvSpPr>
          <p:cNvPr id="10" name="Rectangle 8"/>
          <p:cNvSpPr>
            <a:spLocks noChangeArrowheads="1"/>
          </p:cNvSpPr>
          <p:nvPr/>
        </p:nvSpPr>
        <p:spPr bwMode="auto">
          <a:xfrm rot="16200000">
            <a:off x="-1562068" y="3084961"/>
            <a:ext cx="6792225" cy="622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1" dirty="0" smtClean="0">
                <a:solidFill>
                  <a:srgbClr val="00B0F0"/>
                </a:solidFill>
              </a:rPr>
              <a:t>DEFINIȚIA IERTĂRII -clarificări</a:t>
            </a:r>
            <a:endParaRPr lang="ro-RO" altLang="en-US" sz="3601" dirty="0">
              <a:solidFill>
                <a:srgbClr val="00B0F0"/>
              </a:solidFill>
            </a:endParaRPr>
          </a:p>
        </p:txBody>
      </p:sp>
    </p:spTree>
    <p:extLst>
      <p:ext uri="{BB962C8B-B14F-4D97-AF65-F5344CB8AC3E}">
        <p14:creationId xmlns:p14="http://schemas.microsoft.com/office/powerpoint/2010/main" val="725088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82979A"/>
      </a:dk1>
      <a:lt1>
        <a:srgbClr val="FFFFFF"/>
      </a:lt1>
      <a:dk2>
        <a:srgbClr val="FF5BAD"/>
      </a:dk2>
      <a:lt2>
        <a:srgbClr val="808080"/>
      </a:lt2>
      <a:accent1>
        <a:srgbClr val="3399FF"/>
      </a:accent1>
      <a:accent2>
        <a:srgbClr val="99FFCC"/>
      </a:accent2>
      <a:accent3>
        <a:srgbClr val="FFFFFF"/>
      </a:accent3>
      <a:accent4>
        <a:srgbClr val="6E8083"/>
      </a:accent4>
      <a:accent5>
        <a:srgbClr val="ADCAFF"/>
      </a:accent5>
      <a:accent6>
        <a:srgbClr val="8AE7B9"/>
      </a:accent6>
      <a:hlink>
        <a:srgbClr val="CC00CC"/>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82979A"/>
        </a:dk1>
        <a:lt1>
          <a:srgbClr val="FFFFFF"/>
        </a:lt1>
        <a:dk2>
          <a:srgbClr val="FF5BAD"/>
        </a:dk2>
        <a:lt2>
          <a:srgbClr val="808080"/>
        </a:lt2>
        <a:accent1>
          <a:srgbClr val="3399FF"/>
        </a:accent1>
        <a:accent2>
          <a:srgbClr val="99FFCC"/>
        </a:accent2>
        <a:accent3>
          <a:srgbClr val="FFFFFF"/>
        </a:accent3>
        <a:accent4>
          <a:srgbClr val="6E8083"/>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F9BA96-AD61-47DA-AE7E-33380B132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Botanical extract design slides</Template>
  <TotalTime>935</TotalTime>
  <Words>3772</Words>
  <Application>Microsoft Office PowerPoint</Application>
  <PresentationFormat>On-screen Show (4:3)</PresentationFormat>
  <Paragraphs>390</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 Unicode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MargiAnne Isaia</dc:creator>
  <cp:keywords/>
  <cp:lastModifiedBy>MargiAnne Isaia</cp:lastModifiedBy>
  <cp:revision>38</cp:revision>
  <cp:lastPrinted>1601-01-01T00:00:00Z</cp:lastPrinted>
  <dcterms:created xsi:type="dcterms:W3CDTF">2014-06-24T13:22:21Z</dcterms:created>
  <dcterms:modified xsi:type="dcterms:W3CDTF">2014-06-27T02:08:49Z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TC010900201033</vt:lpwstr>
  </property>
</Properties>
</file>