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2"/>
  </p:sldMasterIdLst>
  <p:notesMasterIdLst>
    <p:notesMasterId r:id="rId25"/>
  </p:notesMasterIdLst>
  <p:handoutMasterIdLst>
    <p:handoutMasterId r:id="rId26"/>
  </p:handoutMasterIdLst>
  <p:sldIdLst>
    <p:sldId id="322" r:id="rId3"/>
    <p:sldId id="323" r:id="rId4"/>
    <p:sldId id="395" r:id="rId5"/>
    <p:sldId id="397" r:id="rId6"/>
    <p:sldId id="396" r:id="rId7"/>
    <p:sldId id="361" r:id="rId8"/>
    <p:sldId id="402" r:id="rId9"/>
    <p:sldId id="401" r:id="rId10"/>
    <p:sldId id="400" r:id="rId11"/>
    <p:sldId id="399" r:id="rId12"/>
    <p:sldId id="398" r:id="rId13"/>
    <p:sldId id="366" r:id="rId14"/>
    <p:sldId id="404" r:id="rId15"/>
    <p:sldId id="403" r:id="rId16"/>
    <p:sldId id="368" r:id="rId17"/>
    <p:sldId id="406" r:id="rId18"/>
    <p:sldId id="405" r:id="rId19"/>
    <p:sldId id="371" r:id="rId20"/>
    <p:sldId id="408" r:id="rId21"/>
    <p:sldId id="407" r:id="rId22"/>
    <p:sldId id="340" r:id="rId23"/>
    <p:sldId id="394" r:id="rId24"/>
  </p:sldIdLst>
  <p:sldSz cx="12188825" cy="6858000"/>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4030">
          <p15:clr>
            <a:srgbClr val="A4A3A4"/>
          </p15:clr>
        </p15:guide>
        <p15:guide id="3" orient="horz" pos="1200">
          <p15:clr>
            <a:srgbClr val="A4A3A4"/>
          </p15:clr>
        </p15:guide>
        <p15:guide id="4" orient="horz" pos="1008">
          <p15:clr>
            <a:srgbClr val="A4A3A4"/>
          </p15:clr>
        </p15:guide>
        <p15:guide id="5" orient="horz" pos="3792">
          <p15:clr>
            <a:srgbClr val="A4A3A4"/>
          </p15:clr>
        </p15:guide>
        <p15:guide id="6" orient="horz">
          <p15:clr>
            <a:srgbClr val="A4A3A4"/>
          </p15:clr>
        </p15:guide>
        <p15:guide id="7" orient="horz" pos="3360">
          <p15:clr>
            <a:srgbClr val="A4A3A4"/>
          </p15:clr>
        </p15:guide>
        <p15:guide id="8" orient="horz" pos="3312">
          <p15:clr>
            <a:srgbClr val="A4A3A4"/>
          </p15:clr>
        </p15:guide>
        <p15:guide id="9" orient="horz" pos="240">
          <p15:clr>
            <a:srgbClr val="A4A3A4"/>
          </p15:clr>
        </p15:guide>
        <p15:guide id="10" orient="horz" pos="432">
          <p15:clr>
            <a:srgbClr val="A4A3A4"/>
          </p15:clr>
        </p15:guide>
        <p15:guide id="11" orient="horz" pos="2784">
          <p15:clr>
            <a:srgbClr val="A4A3A4"/>
          </p15:clr>
        </p15:guide>
        <p15:guide id="12" pos="3839">
          <p15:clr>
            <a:srgbClr val="A4A3A4"/>
          </p15:clr>
        </p15:guide>
        <p15:guide id="13" pos="959">
          <p15:clr>
            <a:srgbClr val="A4A3A4"/>
          </p15:clr>
        </p15:guide>
        <p15:guide id="14" pos="6143">
          <p15:clr>
            <a:srgbClr val="A4A3A4"/>
          </p15:clr>
        </p15:guide>
        <p15:guide id="15" pos="1247">
          <p15:clr>
            <a:srgbClr val="A4A3A4"/>
          </p15:clr>
        </p15:guide>
        <p15:guide id="16" pos="7007">
          <p15:clr>
            <a:srgbClr val="A4A3A4"/>
          </p15:clr>
        </p15:guide>
        <p15:guide id="17" pos="5855">
          <p15:clr>
            <a:srgbClr val="A4A3A4"/>
          </p15:clr>
        </p15:guide>
        <p15:guide id="18" pos="671">
          <p15:clr>
            <a:srgbClr val="A4A3A4"/>
          </p15:clr>
        </p15:guide>
        <p15:guide id="19" pos="7151">
          <p15:clr>
            <a:srgbClr val="A4A3A4"/>
          </p15:clr>
        </p15:guide>
        <p15:guide id="20" pos="311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581" autoAdjust="0"/>
  </p:normalViewPr>
  <p:slideViewPr>
    <p:cSldViewPr showGuides="1">
      <p:cViewPr varScale="1">
        <p:scale>
          <a:sx n="116" d="100"/>
          <a:sy n="116" d="100"/>
        </p:scale>
        <p:origin x="336" y="108"/>
      </p:cViewPr>
      <p:guideLst>
        <p:guide orient="horz" pos="2160"/>
        <p:guide orient="horz" pos="4030"/>
        <p:guide orient="horz" pos="1200"/>
        <p:guide orient="horz" pos="1008"/>
        <p:guide orient="horz" pos="3792"/>
        <p:guide orient="horz"/>
        <p:guide orient="horz" pos="3360"/>
        <p:guide orient="horz" pos="3312"/>
        <p:guide orient="horz" pos="240"/>
        <p:guide orient="horz" pos="432"/>
        <p:guide orient="horz" pos="2784"/>
        <p:guide pos="3839"/>
        <p:guide pos="959"/>
        <p:guide pos="6143"/>
        <p:guide pos="1247"/>
        <p:guide pos="7007"/>
        <p:guide pos="5855"/>
        <p:guide pos="671"/>
        <p:guide pos="7151"/>
        <p:guide pos="3119"/>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79" d="100"/>
          <a:sy n="79" d="100"/>
        </p:scale>
        <p:origin x="2496"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gs" Target="tags/tag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88EAF-6ECA-4616-85EF-35AA19C641F3}" type="datetimeFigureOut">
              <a:rPr lang="en-US"/>
              <a:t>6/4/2014</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F912AB-2776-42F2-A957-313FC7EFEDB9}" type="slidenum">
              <a:rPr/>
              <a:t>‹#›</a:t>
            </a:fld>
            <a:endParaRPr/>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t>6/4/2014</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t>‹#›</a:t>
            </a:fld>
            <a:endParaRPr/>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t>1</a:t>
            </a:fld>
            <a:endParaRPr lang="en-US"/>
          </a:p>
        </p:txBody>
      </p:sp>
    </p:spTree>
    <p:extLst>
      <p:ext uri="{BB962C8B-B14F-4D97-AF65-F5344CB8AC3E}">
        <p14:creationId xmlns:p14="http://schemas.microsoft.com/office/powerpoint/2010/main" val="36229553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B99D27F-AA17-4719-8440-A9363128CCBC}" type="slidenum">
              <a:rPr lang="ro-RO" altLang="en-US"/>
              <a:pPr/>
              <a:t>20</a:t>
            </a:fld>
            <a:endParaRPr lang="ro-RO" altLang="en-US"/>
          </a:p>
        </p:txBody>
      </p:sp>
      <p:sp>
        <p:nvSpPr>
          <p:cNvPr id="31745" name="Rectangle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746"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1196165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98E56A55-6E6D-4235-A359-98A7F4DF0287}" type="slidenum">
              <a:rPr lang="ro-RO" altLang="en-US"/>
              <a:pPr/>
              <a:t>21</a:t>
            </a:fld>
            <a:endParaRPr lang="ro-RO" altLang="en-US"/>
          </a:p>
        </p:txBody>
      </p:sp>
      <p:sp>
        <p:nvSpPr>
          <p:cNvPr id="38913" name="Rectangle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4"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1925283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D0067B9F-97FF-4097-B692-C91E55989880}" type="slidenum">
              <a:rPr lang="ro-RO" altLang="en-US"/>
              <a:pPr/>
              <a:t>22</a:t>
            </a:fld>
            <a:endParaRPr lang="ro-RO" altLang="en-US"/>
          </a:p>
        </p:txBody>
      </p:sp>
      <p:sp>
        <p:nvSpPr>
          <p:cNvPr id="47105" name="Rectangle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7106"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533491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B99D27F-AA17-4719-8440-A9363128CCBC}" type="slidenum">
              <a:rPr lang="ro-RO" altLang="en-US"/>
              <a:pPr/>
              <a:t>12</a:t>
            </a:fld>
            <a:endParaRPr lang="ro-RO" altLang="en-US"/>
          </a:p>
        </p:txBody>
      </p:sp>
      <p:sp>
        <p:nvSpPr>
          <p:cNvPr id="31745" name="Rectangle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746"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504472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B99D27F-AA17-4719-8440-A9363128CCBC}" type="slidenum">
              <a:rPr lang="ro-RO" altLang="en-US"/>
              <a:pPr/>
              <a:t>13</a:t>
            </a:fld>
            <a:endParaRPr lang="ro-RO" altLang="en-US"/>
          </a:p>
        </p:txBody>
      </p:sp>
      <p:sp>
        <p:nvSpPr>
          <p:cNvPr id="31745" name="Rectangle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746"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342423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B99D27F-AA17-4719-8440-A9363128CCBC}" type="slidenum">
              <a:rPr lang="ro-RO" altLang="en-US"/>
              <a:pPr/>
              <a:t>14</a:t>
            </a:fld>
            <a:endParaRPr lang="ro-RO" altLang="en-US"/>
          </a:p>
        </p:txBody>
      </p:sp>
      <p:sp>
        <p:nvSpPr>
          <p:cNvPr id="31745" name="Rectangle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746"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274544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B99D27F-AA17-4719-8440-A9363128CCBC}" type="slidenum">
              <a:rPr lang="ro-RO" altLang="en-US"/>
              <a:pPr/>
              <a:t>15</a:t>
            </a:fld>
            <a:endParaRPr lang="ro-RO" altLang="en-US"/>
          </a:p>
        </p:txBody>
      </p:sp>
      <p:sp>
        <p:nvSpPr>
          <p:cNvPr id="31745" name="Rectangle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746"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735892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B99D27F-AA17-4719-8440-A9363128CCBC}" type="slidenum">
              <a:rPr lang="ro-RO" altLang="en-US"/>
              <a:pPr/>
              <a:t>16</a:t>
            </a:fld>
            <a:endParaRPr lang="ro-RO" altLang="en-US"/>
          </a:p>
        </p:txBody>
      </p:sp>
      <p:sp>
        <p:nvSpPr>
          <p:cNvPr id="31745" name="Rectangle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746"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3780883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B99D27F-AA17-4719-8440-A9363128CCBC}" type="slidenum">
              <a:rPr lang="ro-RO" altLang="en-US"/>
              <a:pPr/>
              <a:t>17</a:t>
            </a:fld>
            <a:endParaRPr lang="ro-RO" altLang="en-US"/>
          </a:p>
        </p:txBody>
      </p:sp>
      <p:sp>
        <p:nvSpPr>
          <p:cNvPr id="31745" name="Rectangle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746"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587007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B99D27F-AA17-4719-8440-A9363128CCBC}" type="slidenum">
              <a:rPr lang="ro-RO" altLang="en-US"/>
              <a:pPr/>
              <a:t>18</a:t>
            </a:fld>
            <a:endParaRPr lang="ro-RO" altLang="en-US"/>
          </a:p>
        </p:txBody>
      </p:sp>
      <p:sp>
        <p:nvSpPr>
          <p:cNvPr id="31745" name="Rectangle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746"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3310147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B99D27F-AA17-4719-8440-A9363128CCBC}" type="slidenum">
              <a:rPr lang="ro-RO" altLang="en-US"/>
              <a:pPr/>
              <a:t>19</a:t>
            </a:fld>
            <a:endParaRPr lang="ro-RO" altLang="en-US"/>
          </a:p>
        </p:txBody>
      </p:sp>
      <p:sp>
        <p:nvSpPr>
          <p:cNvPr id="31745" name="Rectangle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746"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1162962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65213" y="4800600"/>
            <a:ext cx="8229600" cy="1219200"/>
          </a:xfrm>
        </p:spPr>
        <p:txBody>
          <a:bodyPr>
            <a:normAutofit/>
          </a:bodyPr>
          <a:lstStyle>
            <a:lvl1pPr marL="0" indent="0" algn="l">
              <a:spcBef>
                <a:spcPts val="0"/>
              </a:spcBef>
              <a:buNone/>
              <a:defRPr sz="2000" b="1"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2" name="Title 1"/>
          <p:cNvSpPr>
            <a:spLocks noGrp="1"/>
          </p:cNvSpPr>
          <p:nvPr>
            <p:ph type="ctrTitle"/>
          </p:nvPr>
        </p:nvSpPr>
        <p:spPr>
          <a:xfrm>
            <a:off x="1065214" y="1828800"/>
            <a:ext cx="8229600" cy="2895600"/>
          </a:xfrm>
        </p:spPr>
        <p:txBody>
          <a:bodyPr anchor="b">
            <a:normAutofit/>
          </a:bodyPr>
          <a:lstStyle>
            <a:lvl1pPr>
              <a:lnSpc>
                <a:spcPct val="80000"/>
              </a:lnSpc>
              <a:defRPr sz="6600" b="1" cap="none" spc="0">
                <a:ln w="9525">
                  <a:noFill/>
                  <a:prstDash val="solid"/>
                </a:ln>
                <a:solidFill>
                  <a:schemeClr val="tx1"/>
                </a:solidFill>
                <a:effectLst/>
              </a:defRPr>
            </a:lvl1pPr>
          </a:lstStyle>
          <a:p>
            <a:r>
              <a:rPr lang="en-US" smtClean="0"/>
              <a:t>Click to edit Master title style</a:t>
            </a:r>
            <a:endParaRPr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a:p>
        </p:txBody>
      </p:sp>
    </p:spTree>
    <p:extLst>
      <p:ext uri="{BB962C8B-B14F-4D97-AF65-F5344CB8AC3E}">
        <p14:creationId xmlns:p14="http://schemas.microsoft.com/office/powerpoint/2010/main" val="1467807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Title 1"/>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3413959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a:p>
        </p:txBody>
      </p:sp>
      <p:sp>
        <p:nvSpPr>
          <p:cNvPr id="3" name="Vertical Text Placeholder 2"/>
          <p:cNvSpPr>
            <a:spLocks noGrp="1"/>
          </p:cNvSpPr>
          <p:nvPr>
            <p:ph type="body" orient="vert" idx="1"/>
          </p:nvPr>
        </p:nvSpPr>
        <p:spPr>
          <a:xfrm>
            <a:off x="1522412" y="381001"/>
            <a:ext cx="7391399"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Vertical Title 1"/>
          <p:cNvSpPr>
            <a:spLocks noGrp="1"/>
          </p:cNvSpPr>
          <p:nvPr>
            <p:ph type="title" orient="vert"/>
          </p:nvPr>
        </p:nvSpPr>
        <p:spPr>
          <a:xfrm>
            <a:off x="9142412" y="381001"/>
            <a:ext cx="1524001" cy="5638800"/>
          </a:xfrm>
        </p:spPr>
        <p:txBody>
          <a:bodyPr vert="eaVert"/>
          <a:lstStyle/>
          <a:p>
            <a:r>
              <a:rPr lang="en-US" smtClean="0"/>
              <a:t>Click to edit Master title style</a:t>
            </a:r>
            <a:endParaRPr dirty="0"/>
          </a:p>
        </p:txBody>
      </p:sp>
    </p:spTree>
    <p:extLst>
      <p:ext uri="{BB962C8B-B14F-4D97-AF65-F5344CB8AC3E}">
        <p14:creationId xmlns:p14="http://schemas.microsoft.com/office/powerpoint/2010/main" val="689305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914162" y="1736725"/>
            <a:ext cx="10358386" cy="1919288"/>
          </a:xfrm>
        </p:spPr>
        <p:txBody>
          <a:bodyPr/>
          <a:lstStyle/>
          <a:p>
            <a:r>
              <a:rPr lang="en-US" smtClean="0"/>
              <a:t>Click to edit Master title style</a:t>
            </a:r>
            <a:endParaRPr lang="en-US"/>
          </a:p>
        </p:txBody>
      </p:sp>
      <p:sp>
        <p:nvSpPr>
          <p:cNvPr id="3" name="Slide Number Placeholder 2"/>
          <p:cNvSpPr>
            <a:spLocks noGrp="1"/>
          </p:cNvSpPr>
          <p:nvPr>
            <p:ph type="sldNum" idx="10"/>
          </p:nvPr>
        </p:nvSpPr>
        <p:spPr>
          <a:xfrm>
            <a:off x="8735325" y="6254751"/>
            <a:ext cx="2841944" cy="474663"/>
          </a:xfrm>
        </p:spPr>
        <p:txBody>
          <a:bodyPr/>
          <a:lstStyle>
            <a:lvl1pPr>
              <a:defRPr/>
            </a:lvl1pPr>
          </a:lstStyle>
          <a:p>
            <a:fld id="{796C4BB3-226D-4B16-B8B2-18164D910D4C}" type="slidenum">
              <a:rPr lang="ro-RO" altLang="en-US"/>
              <a:pPr/>
              <a:t>‹#›</a:t>
            </a:fld>
            <a:endParaRPr lang="ro-RO" altLang="en-US"/>
          </a:p>
        </p:txBody>
      </p:sp>
    </p:spTree>
    <p:extLst>
      <p:ext uri="{BB962C8B-B14F-4D97-AF65-F5344CB8AC3E}">
        <p14:creationId xmlns:p14="http://schemas.microsoft.com/office/powerpoint/2010/main" val="4265198484"/>
      </p:ext>
    </p:extLst>
  </p:cSld>
  <p:clrMapOvr>
    <a:masterClrMapping/>
  </p:clrMapOvr>
  <mc:AlternateContent xmlns:mc="http://schemas.openxmlformats.org/markup-compatibility/2006" xmlns:p14="http://schemas.microsoft.com/office/powerpoint/2010/main">
    <mc:Choice Requires="p14">
      <p:transition spd="slow" p14:dur="1200">
        <p14:prism/>
        <p:sndAc>
          <p:endSnd/>
        </p:sndAc>
      </p:transition>
    </mc:Choice>
    <mc:Fallback xmlns="">
      <p:transition spd="slow">
        <p:fade/>
        <p:sndAc>
          <p:end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a:p>
        </p:txBody>
      </p:sp>
      <p:sp>
        <p:nvSpPr>
          <p:cNvPr id="3" name="Content Placeholder 2"/>
          <p:cNvSpPr>
            <a:spLocks noGrp="1"/>
          </p:cNvSpPr>
          <p:nvPr>
            <p:ph idx="1"/>
          </p:nvPr>
        </p:nvSpPr>
        <p:spPr/>
        <p:txBody>
          <a:bodyPr/>
          <a:lstStyle>
            <a:lvl5pPr>
              <a:defRPr/>
            </a:lvl5pPr>
            <a:lvl6pPr>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Title 1"/>
          <p:cNvSpPr>
            <a:spLocks noGrp="1"/>
          </p:cNvSpPr>
          <p:nvPr>
            <p:ph type="title"/>
          </p:nvPr>
        </p:nvSpPr>
        <p:spPr/>
        <p:txBody>
          <a:bodyPr/>
          <a:lstStyle/>
          <a:p>
            <a:r>
              <a:rPr lang="en-US" smtClean="0"/>
              <a:t>Click to edit Master title style</a:t>
            </a:r>
            <a:endParaRPr/>
          </a:p>
        </p:txBody>
      </p:sp>
    </p:spTree>
    <p:extLst>
      <p:ext uri="{BB962C8B-B14F-4D97-AF65-F5344CB8AC3E}">
        <p14:creationId xmlns:p14="http://schemas.microsoft.com/office/powerpoint/2010/main" val="293880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a:p>
        </p:txBody>
      </p:sp>
      <p:sp>
        <p:nvSpPr>
          <p:cNvPr id="3" name="Text Placeholder 2"/>
          <p:cNvSpPr>
            <a:spLocks noGrp="1"/>
          </p:cNvSpPr>
          <p:nvPr>
            <p:ph type="body" idx="1"/>
          </p:nvPr>
        </p:nvSpPr>
        <p:spPr>
          <a:xfrm>
            <a:off x="1065213" y="5410200"/>
            <a:ext cx="8687333"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2" name="Title 1"/>
          <p:cNvSpPr>
            <a:spLocks noGrp="1"/>
          </p:cNvSpPr>
          <p:nvPr>
            <p:ph type="title"/>
          </p:nvPr>
        </p:nvSpPr>
        <p:spPr>
          <a:xfrm>
            <a:off x="1059614" y="2514600"/>
            <a:ext cx="8692399" cy="2819400"/>
          </a:xfrm>
        </p:spPr>
        <p:txBody>
          <a:bodyPr anchor="b">
            <a:normAutofit/>
          </a:bodyPr>
          <a:lstStyle>
            <a:lvl1pPr algn="l">
              <a:lnSpc>
                <a:spcPct val="80000"/>
              </a:lnSpc>
              <a:defRPr sz="4800" b="0" cap="none" baseline="0">
                <a:effectLst/>
              </a:defRPr>
            </a:lvl1pPr>
          </a:lstStyle>
          <a:p>
            <a:r>
              <a:rPr lang="en-US" smtClean="0"/>
              <a:t>Click to edit Master title style</a:t>
            </a:r>
            <a:endParaRPr dirty="0"/>
          </a:p>
        </p:txBody>
      </p:sp>
    </p:spTree>
    <p:extLst>
      <p:ext uri="{BB962C8B-B14F-4D97-AF65-F5344CB8AC3E}">
        <p14:creationId xmlns:p14="http://schemas.microsoft.com/office/powerpoint/2010/main" val="1699672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013F82-EE5E-44EE-A61D-E31C6657F26F}" type="slidenum">
              <a:rPr lang="en-US" smtClean="0"/>
              <a:t>‹#›</a:t>
            </a:fld>
            <a:endParaRPr lang="en-US"/>
          </a:p>
        </p:txBody>
      </p:sp>
      <p:sp>
        <p:nvSpPr>
          <p:cNvPr id="4" name="Content Placeholder 3"/>
          <p:cNvSpPr>
            <a:spLocks noGrp="1"/>
          </p:cNvSpPr>
          <p:nvPr>
            <p:ph sz="half" idx="2"/>
          </p:nvPr>
        </p:nvSpPr>
        <p:spPr>
          <a:xfrm>
            <a:off x="6229183" y="1905001"/>
            <a:ext cx="4419600"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3" name="Content Placeholder 2"/>
          <p:cNvSpPr>
            <a:spLocks noGrp="1"/>
          </p:cNvSpPr>
          <p:nvPr>
            <p:ph sz="half" idx="1"/>
          </p:nvPr>
        </p:nvSpPr>
        <p:spPr>
          <a:xfrm>
            <a:off x="1504781" y="1905001"/>
            <a:ext cx="4419599"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Title 1"/>
          <p:cNvSpPr>
            <a:spLocks noGrp="1"/>
          </p:cNvSpPr>
          <p:nvPr>
            <p:ph type="title"/>
          </p:nvPr>
        </p:nvSpPr>
        <p:spPr>
          <a:xfrm>
            <a:off x="1522412" y="381000"/>
            <a:ext cx="9144002" cy="1371600"/>
          </a:xfrm>
        </p:spPr>
        <p:txBody>
          <a:bodyPr/>
          <a:lstStyle/>
          <a:p>
            <a:r>
              <a:rPr lang="en-US" smtClean="0"/>
              <a:t>Click to edit Master title style</a:t>
            </a:r>
            <a:endParaRPr/>
          </a:p>
        </p:txBody>
      </p:sp>
    </p:spTree>
    <p:extLst>
      <p:ext uri="{BB962C8B-B14F-4D97-AF65-F5344CB8AC3E}">
        <p14:creationId xmlns:p14="http://schemas.microsoft.com/office/powerpoint/2010/main" val="3461894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013F82-EE5E-44EE-A61D-E31C6657F26F}" type="slidenum">
              <a:rPr lang="en-US" smtClean="0"/>
              <a:t>‹#›</a:t>
            </a:fld>
            <a:endParaRPr lang="en-US"/>
          </a:p>
        </p:txBody>
      </p:sp>
      <p:sp>
        <p:nvSpPr>
          <p:cNvPr id="6" name="Content Placeholder 5"/>
          <p:cNvSpPr>
            <a:spLocks noGrp="1"/>
          </p:cNvSpPr>
          <p:nvPr>
            <p:ph sz="quarter" idx="4"/>
          </p:nvPr>
        </p:nvSpPr>
        <p:spPr>
          <a:xfrm>
            <a:off x="624986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4986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241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3" name="Text Placeholder 2"/>
          <p:cNvSpPr>
            <a:spLocks noGrp="1"/>
          </p:cNvSpPr>
          <p:nvPr>
            <p:ph type="body" idx="1"/>
          </p:nvPr>
        </p:nvSpPr>
        <p:spPr>
          <a:xfrm>
            <a:off x="152241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 name="Title 1"/>
          <p:cNvSpPr>
            <a:spLocks noGrp="1"/>
          </p:cNvSpPr>
          <p:nvPr>
            <p:ph type="title"/>
          </p:nvPr>
        </p:nvSpPr>
        <p:spPr>
          <a:xfrm>
            <a:off x="1522412" y="381000"/>
            <a:ext cx="9144002" cy="1371600"/>
          </a:xfrm>
        </p:spPr>
        <p:txBody>
          <a:bodyPr/>
          <a:lstStyle>
            <a:lvl1pPr>
              <a:defRPr/>
            </a:lvl1pPr>
          </a:lstStyle>
          <a:p>
            <a:r>
              <a:rPr lang="en-US" smtClean="0"/>
              <a:t>Click to edit Master title style</a:t>
            </a:r>
            <a:endParaRPr/>
          </a:p>
        </p:txBody>
      </p:sp>
    </p:spTree>
    <p:extLst>
      <p:ext uri="{BB962C8B-B14F-4D97-AF65-F5344CB8AC3E}">
        <p14:creationId xmlns:p14="http://schemas.microsoft.com/office/powerpoint/2010/main" val="1811993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013F82-EE5E-44EE-A61D-E31C6657F26F}" type="slidenum">
              <a:rPr lang="en-US" smtClean="0"/>
              <a:t>‹#›</a:t>
            </a:fld>
            <a:endParaRPr lang="en-US"/>
          </a:p>
        </p:txBody>
      </p:sp>
      <p:sp>
        <p:nvSpPr>
          <p:cNvPr id="2" name="Title 1"/>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105458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013F82-EE5E-44EE-A61D-E31C6657F26F}" type="slidenum">
              <a:rPr lang="en-US" smtClean="0"/>
              <a:t>‹#›</a:t>
            </a:fld>
            <a:endParaRPr lang="en-US"/>
          </a:p>
        </p:txBody>
      </p:sp>
    </p:spTree>
    <p:extLst>
      <p:ext uri="{BB962C8B-B14F-4D97-AF65-F5344CB8AC3E}">
        <p14:creationId xmlns:p14="http://schemas.microsoft.com/office/powerpoint/2010/main" val="30849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013F82-EE5E-44EE-A61D-E31C6657F26F}" type="slidenum">
              <a:rPr lang="en-US" smtClean="0"/>
              <a:t>‹#›</a:t>
            </a:fld>
            <a:endParaRPr lang="en-US"/>
          </a:p>
        </p:txBody>
      </p:sp>
      <p:sp>
        <p:nvSpPr>
          <p:cNvPr id="3" name="Content Placeholder 2"/>
          <p:cNvSpPr>
            <a:spLocks noGrp="1"/>
          </p:cNvSpPr>
          <p:nvPr>
            <p:ph idx="1"/>
          </p:nvPr>
        </p:nvSpPr>
        <p:spPr>
          <a:xfrm>
            <a:off x="4951414" y="685800"/>
            <a:ext cx="6400800"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1055604" y="1905000"/>
            <a:ext cx="3596607" cy="2667000"/>
          </a:xfrm>
        </p:spPr>
        <p:txBody>
          <a:bodyPr anchor="b">
            <a:noAutofit/>
          </a:bodyPr>
          <a:lstStyle>
            <a:lvl1pPr algn="l">
              <a:lnSpc>
                <a:spcPct val="90000"/>
              </a:lnSpc>
              <a:defRPr sz="3600" b="0" baseline="0">
                <a:solidFill>
                  <a:schemeClr val="tx1"/>
                </a:solidFill>
              </a:defRPr>
            </a:lvl1pPr>
          </a:lstStyle>
          <a:p>
            <a:r>
              <a:rPr lang="en-US" smtClean="0"/>
              <a:t>Click to edit Master title style</a:t>
            </a:r>
            <a:endParaRPr/>
          </a:p>
        </p:txBody>
      </p:sp>
    </p:spTree>
    <p:extLst>
      <p:ext uri="{BB962C8B-B14F-4D97-AF65-F5344CB8AC3E}">
        <p14:creationId xmlns:p14="http://schemas.microsoft.com/office/powerpoint/2010/main" val="465569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013F82-EE5E-44EE-A61D-E31C6657F26F}" type="slidenum">
              <a:rPr lang="en-US" smtClean="0"/>
              <a:pPr/>
              <a:t>‹#›</a:t>
            </a:fld>
            <a:endParaRPr lang="en-US"/>
          </a:p>
        </p:txBody>
      </p:sp>
      <p:sp>
        <p:nvSpPr>
          <p:cNvPr id="3" name="Picture Placeholder 2"/>
          <p:cNvSpPr>
            <a:spLocks noGrp="1"/>
          </p:cNvSpPr>
          <p:nvPr>
            <p:ph type="pic" idx="1"/>
          </p:nvPr>
        </p:nvSpPr>
        <p:spPr>
          <a:xfrm>
            <a:off x="4951414" y="685800"/>
            <a:ext cx="6400799"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1055604" y="1905000"/>
            <a:ext cx="3596607" cy="2667000"/>
          </a:xfrm>
        </p:spPr>
        <p:txBody>
          <a:bodyPr anchor="b">
            <a:normAutofit/>
          </a:bodyPr>
          <a:lstStyle>
            <a:lvl1pPr algn="l">
              <a:lnSpc>
                <a:spcPct val="90000"/>
              </a:lnSpc>
              <a:defRPr sz="3600" b="0" i="0" baseline="0">
                <a:solidFill>
                  <a:schemeClr val="tx1"/>
                </a:solidFill>
              </a:defRPr>
            </a:lvl1pPr>
          </a:lstStyle>
          <a:p>
            <a:r>
              <a:rPr lang="en-US" smtClean="0"/>
              <a:t>Click to edit Master title style</a:t>
            </a:r>
            <a:endParaRPr/>
          </a:p>
        </p:txBody>
      </p:sp>
    </p:spTree>
    <p:extLst>
      <p:ext uri="{BB962C8B-B14F-4D97-AF65-F5344CB8AC3E}">
        <p14:creationId xmlns:p14="http://schemas.microsoft.com/office/powerpoint/2010/main" val="85115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blipFill dpi="0" rotWithShape="1">
          <a:blip r:embed="rId14">
            <a:lum/>
          </a:blip>
          <a:srcRect/>
          <a:stretch>
            <a:fillRect t="-17000" b="-17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a:defRPr sz="1000">
                <a:solidFill>
                  <a:schemeClr val="tx1">
                    <a:tint val="75000"/>
                  </a:schemeClr>
                </a:solidFill>
              </a:defRPr>
            </a:lvl1pPr>
          </a:lstStyle>
          <a:p>
            <a:fld id="{2A013F82-EE5E-44EE-A61D-E31C6657F26F}" type="slidenum">
              <a:rPr lang="en-US" smtClean="0"/>
              <a:pPr/>
              <a:t>‹#›</a:t>
            </a:fld>
            <a:endParaRPr lang="en-US"/>
          </a:p>
        </p:txBody>
      </p:sp>
      <p:sp>
        <p:nvSpPr>
          <p:cNvPr id="3" name="Text Placeholder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Placeholder 1"/>
          <p:cNvSpPr>
            <a:spLocks noGrp="1"/>
          </p:cNvSpPr>
          <p:nvPr>
            <p:ph type="title"/>
          </p:nvPr>
        </p:nvSpPr>
        <p:spPr>
          <a:xfrm>
            <a:off x="1522413" y="381000"/>
            <a:ext cx="9144001" cy="1371600"/>
          </a:xfrm>
          <a:prstGeom prst="rect">
            <a:avLst/>
          </a:prstGeom>
          <a:ln>
            <a:noFill/>
          </a:ln>
        </p:spPr>
        <p:txBody>
          <a:bodyPr vert="horz" lIns="91440" tIns="45720" rIns="91440" bIns="45720" rtlCol="0" anchor="b">
            <a:normAutofit/>
          </a:bodyPr>
          <a:lstStyle/>
          <a:p>
            <a:r>
              <a:rPr lang="en-US" smtClean="0"/>
              <a:t>Click to edit Master title style</a:t>
            </a:r>
            <a:endParaRPr dirty="0"/>
          </a:p>
        </p:txBody>
      </p:sp>
    </p:spTree>
    <p:extLst>
      <p:ext uri="{BB962C8B-B14F-4D97-AF65-F5344CB8AC3E}">
        <p14:creationId xmlns:p14="http://schemas.microsoft.com/office/powerpoint/2010/main" val="2445344209"/>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3600" b="1" kern="1200" cap="none" spc="0" baseline="0">
          <a:ln w="9525">
            <a:noFill/>
            <a:prstDash val="solid"/>
          </a:ln>
          <a:solidFill>
            <a:schemeClr val="accent5"/>
          </a:solidFill>
          <a:effectLst/>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8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8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8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8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3.wmf"/></Relationships>
</file>

<file path=ppt/slides/_rels/slide2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8373767" y="4460875"/>
            <a:ext cx="3505200" cy="2601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9pPr>
          </a:lstStyle>
          <a:p>
            <a:pPr algn="r" hangingPunct="1">
              <a:lnSpc>
                <a:spcPct val="100000"/>
              </a:lnSpc>
            </a:pPr>
            <a:r>
              <a:rPr lang="ro-RO" altLang="en-US" sz="1100" dirty="0">
                <a:solidFill>
                  <a:srgbClr val="FFFF00"/>
                </a:solidFill>
              </a:rPr>
              <a:t> Dr MargiAnne Isaia, MD MPH </a:t>
            </a:r>
            <a:r>
              <a:rPr lang="ro-RO" altLang="en-US" sz="1100" dirty="0" smtClean="0">
                <a:solidFill>
                  <a:srgbClr val="FFFF00"/>
                </a:solidFill>
              </a:rPr>
              <a:t>PCC </a:t>
            </a:r>
            <a:r>
              <a:rPr lang="ro-RO" altLang="en-US" sz="1100" dirty="0">
                <a:solidFill>
                  <a:srgbClr val="FFFF00"/>
                </a:solidFill>
              </a:rPr>
              <a:t>(T)</a:t>
            </a:r>
          </a:p>
        </p:txBody>
      </p:sp>
      <p:sp>
        <p:nvSpPr>
          <p:cNvPr id="7" name="Rectangle 3"/>
          <p:cNvSpPr>
            <a:spLocks noChangeArrowheads="1"/>
          </p:cNvSpPr>
          <p:nvPr/>
        </p:nvSpPr>
        <p:spPr bwMode="auto">
          <a:xfrm>
            <a:off x="9135767" y="4613275"/>
            <a:ext cx="2743200" cy="25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algn="r" hangingPunct="1">
              <a:lnSpc>
                <a:spcPct val="100000"/>
              </a:lnSpc>
            </a:pPr>
            <a:r>
              <a:rPr lang="ro-RO" altLang="en-US" sz="1100">
                <a:solidFill>
                  <a:srgbClr val="FFFF00"/>
                </a:solidFill>
              </a:rPr>
              <a:t>www.reinviesperanta.ro</a:t>
            </a:r>
          </a:p>
        </p:txBody>
      </p:sp>
      <p:sp>
        <p:nvSpPr>
          <p:cNvPr id="9" name="Rectangle 5"/>
          <p:cNvSpPr>
            <a:spLocks noChangeArrowheads="1"/>
          </p:cNvSpPr>
          <p:nvPr/>
        </p:nvSpPr>
        <p:spPr bwMode="auto">
          <a:xfrm>
            <a:off x="5935367" y="5230813"/>
            <a:ext cx="5203825" cy="639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cs typeface="Arial Unicode MS" panose="020B0604020202020204" pitchFamily="34" charset="-128"/>
              </a:defRPr>
            </a:lvl9pPr>
          </a:lstStyle>
          <a:p>
            <a:pPr hangingPunct="1">
              <a:lnSpc>
                <a:spcPct val="100000"/>
              </a:lnSpc>
            </a:pPr>
            <a:r>
              <a:rPr lang="ro-RO" altLang="en-US" sz="3600">
                <a:solidFill>
                  <a:srgbClr val="002060"/>
                </a:solidFill>
              </a:rPr>
              <a:t>Creat pentru iubire</a:t>
            </a:r>
          </a:p>
        </p:txBody>
      </p:sp>
      <p:sp>
        <p:nvSpPr>
          <p:cNvPr id="10" name="Rectangle 6"/>
          <p:cNvSpPr>
            <a:spLocks noChangeArrowheads="1"/>
          </p:cNvSpPr>
          <p:nvPr/>
        </p:nvSpPr>
        <p:spPr bwMode="auto">
          <a:xfrm>
            <a:off x="10227967" y="5337175"/>
            <a:ext cx="14605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723900" algn="l"/>
                <a:tab pos="14478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cs typeface="Arial Unicode MS" panose="020B0604020202020204" pitchFamily="34" charset="-128"/>
              </a:defRPr>
            </a:lvl9pPr>
          </a:lstStyle>
          <a:p>
            <a:pPr hangingPunct="1">
              <a:lnSpc>
                <a:spcPct val="100000"/>
              </a:lnSpc>
            </a:pPr>
            <a:r>
              <a:rPr lang="ro-RO" altLang="en-US">
                <a:solidFill>
                  <a:srgbClr val="FFFF00"/>
                </a:solidFill>
              </a:rPr>
              <a:t> PARTEA</a:t>
            </a:r>
          </a:p>
        </p:txBody>
      </p:sp>
      <p:sp>
        <p:nvSpPr>
          <p:cNvPr id="11" name="Rectangle 7"/>
          <p:cNvSpPr>
            <a:spLocks noChangeArrowheads="1"/>
          </p:cNvSpPr>
          <p:nvPr/>
        </p:nvSpPr>
        <p:spPr bwMode="auto">
          <a:xfrm>
            <a:off x="11034417" y="5195888"/>
            <a:ext cx="920750" cy="8295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723900" algn="l"/>
              </a:tabLst>
              <a:defRPr>
                <a:solidFill>
                  <a:srgbClr val="000000"/>
                </a:solidFill>
                <a:latin typeface="Arial" panose="020B0604020202020204" pitchFamily="34" charset="0"/>
                <a:cs typeface="Arial Unicode MS" panose="020B0604020202020204" pitchFamily="34" charset="-128"/>
              </a:defRPr>
            </a:lvl1pPr>
            <a:lvl2pPr>
              <a:tabLst>
                <a:tab pos="723900" algn="l"/>
              </a:tabLst>
              <a:defRPr>
                <a:solidFill>
                  <a:srgbClr val="000000"/>
                </a:solidFill>
                <a:latin typeface="Arial" panose="020B0604020202020204" pitchFamily="34" charset="0"/>
                <a:cs typeface="Arial Unicode MS" panose="020B0604020202020204" pitchFamily="34" charset="-128"/>
              </a:defRPr>
            </a:lvl2pPr>
            <a:lvl3pPr>
              <a:tabLst>
                <a:tab pos="723900" algn="l"/>
              </a:tabLst>
              <a:defRPr>
                <a:solidFill>
                  <a:srgbClr val="000000"/>
                </a:solidFill>
                <a:latin typeface="Arial" panose="020B0604020202020204" pitchFamily="34" charset="0"/>
                <a:cs typeface="Arial Unicode MS" panose="020B0604020202020204" pitchFamily="34" charset="-128"/>
              </a:defRPr>
            </a:lvl3pPr>
            <a:lvl4pPr>
              <a:tabLst>
                <a:tab pos="723900" algn="l"/>
              </a:tabLst>
              <a:defRPr>
                <a:solidFill>
                  <a:srgbClr val="000000"/>
                </a:solidFill>
                <a:latin typeface="Arial" panose="020B0604020202020204" pitchFamily="34" charset="0"/>
                <a:cs typeface="Arial Unicode MS" panose="020B0604020202020204" pitchFamily="34" charset="-128"/>
              </a:defRPr>
            </a:lvl4pPr>
            <a:lvl5pPr>
              <a:tabLst>
                <a:tab pos="7239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cs typeface="Arial Unicode MS" panose="020B0604020202020204" pitchFamily="34" charset="-128"/>
              </a:defRPr>
            </a:lvl9pPr>
          </a:lstStyle>
          <a:p>
            <a:pPr hangingPunct="1">
              <a:lnSpc>
                <a:spcPct val="100000"/>
              </a:lnSpc>
            </a:pPr>
            <a:r>
              <a:rPr lang="ro-RO" altLang="en-US" sz="4800" dirty="0">
                <a:solidFill>
                  <a:srgbClr val="FFFF00"/>
                </a:solidFill>
              </a:rPr>
              <a:t> </a:t>
            </a:r>
            <a:r>
              <a:rPr lang="en-US" altLang="en-US" sz="4800" dirty="0" smtClean="0">
                <a:solidFill>
                  <a:srgbClr val="FFFF00"/>
                </a:solidFill>
              </a:rPr>
              <a:t>3</a:t>
            </a:r>
            <a:endParaRPr lang="ro-RO" altLang="en-US" sz="4800" dirty="0">
              <a:solidFill>
                <a:srgbClr val="FFFF00"/>
              </a:solidFill>
            </a:endParaRPr>
          </a:p>
        </p:txBody>
      </p:sp>
      <p:sp>
        <p:nvSpPr>
          <p:cNvPr id="12" name="Rectangle 8"/>
          <p:cNvSpPr>
            <a:spLocks noChangeArrowheads="1"/>
          </p:cNvSpPr>
          <p:nvPr/>
        </p:nvSpPr>
        <p:spPr bwMode="auto">
          <a:xfrm>
            <a:off x="5249567" y="5337175"/>
            <a:ext cx="14605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723900" algn="l"/>
                <a:tab pos="14478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cs typeface="Arial Unicode MS" panose="020B0604020202020204" pitchFamily="34" charset="-128"/>
              </a:defRPr>
            </a:lvl9pPr>
          </a:lstStyle>
          <a:p>
            <a:pPr hangingPunct="1">
              <a:lnSpc>
                <a:spcPct val="100000"/>
              </a:lnSpc>
            </a:pPr>
            <a:r>
              <a:rPr lang="ro-RO" altLang="en-US" dirty="0">
                <a:solidFill>
                  <a:srgbClr val="FFFF00"/>
                </a:solidFill>
              </a:rPr>
              <a:t> SET</a:t>
            </a:r>
          </a:p>
        </p:txBody>
      </p:sp>
      <p:sp>
        <p:nvSpPr>
          <p:cNvPr id="13" name="Rectangle 10"/>
          <p:cNvSpPr>
            <a:spLocks noChangeArrowheads="1"/>
          </p:cNvSpPr>
          <p:nvPr/>
        </p:nvSpPr>
        <p:spPr bwMode="auto">
          <a:xfrm>
            <a:off x="5544066" y="3276600"/>
            <a:ext cx="3971925" cy="639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723900" algn="l"/>
                <a:tab pos="1447800" algn="l"/>
                <a:tab pos="2171700" algn="l"/>
                <a:tab pos="2895600" algn="l"/>
                <a:tab pos="36195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 pos="2895600" algn="l"/>
                <a:tab pos="36195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 pos="2895600" algn="l"/>
                <a:tab pos="36195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 pos="2895600" algn="l"/>
                <a:tab pos="36195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 pos="2895600" algn="l"/>
                <a:tab pos="36195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Arial" panose="020B0604020202020204" pitchFamily="34" charset="0"/>
                <a:cs typeface="Arial Unicode MS" panose="020B0604020202020204" pitchFamily="34" charset="-128"/>
              </a:defRPr>
            </a:lvl9pPr>
          </a:lstStyle>
          <a:p>
            <a:pPr algn="r" hangingPunct="1">
              <a:lnSpc>
                <a:spcPct val="100000"/>
              </a:lnSpc>
            </a:pPr>
            <a:r>
              <a:rPr lang="ro-RO" altLang="en-US" sz="3600" dirty="0">
                <a:solidFill>
                  <a:srgbClr val="00B0F0"/>
                </a:solidFill>
              </a:rPr>
              <a:t>Reînvie Speranța</a:t>
            </a:r>
          </a:p>
        </p:txBody>
      </p:sp>
      <p:pic>
        <p:nvPicPr>
          <p:cNvPr id="14" name="Picture 1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12" y="1828800"/>
            <a:ext cx="2862263"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31199" y="2154237"/>
            <a:ext cx="2182287" cy="2244725"/>
          </a:xfrm>
          <a:prstGeom prst="rect">
            <a:avLst/>
          </a:prstGeom>
        </p:spPr>
      </p:pic>
    </p:spTree>
    <p:extLst>
      <p:ext uri="{BB962C8B-B14F-4D97-AF65-F5344CB8AC3E}">
        <p14:creationId xmlns:p14="http://schemas.microsoft.com/office/powerpoint/2010/main" val="42144898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76674" y="227012"/>
            <a:ext cx="2862263"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
          <p:cNvSpPr>
            <a:spLocks noChangeArrowheads="1"/>
          </p:cNvSpPr>
          <p:nvPr/>
        </p:nvSpPr>
        <p:spPr bwMode="auto">
          <a:xfrm>
            <a:off x="4826343" y="340583"/>
            <a:ext cx="3505200" cy="3063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9pPr>
          </a:lstStyle>
          <a:p>
            <a:pPr algn="r" hangingPunct="1">
              <a:lnSpc>
                <a:spcPct val="100000"/>
              </a:lnSpc>
            </a:pPr>
            <a:r>
              <a:rPr lang="ro-RO" altLang="en-US" sz="1400" dirty="0">
                <a:solidFill>
                  <a:srgbClr val="00B0F0"/>
                </a:solidFill>
              </a:rPr>
              <a:t> Dr MargiAnne Isaia, MD MPH </a:t>
            </a:r>
            <a:r>
              <a:rPr lang="ro-RO" altLang="en-US" sz="1400" dirty="0" smtClean="0">
                <a:solidFill>
                  <a:srgbClr val="00B0F0"/>
                </a:solidFill>
              </a:rPr>
              <a:t>PCC </a:t>
            </a:r>
            <a:r>
              <a:rPr lang="ro-RO" altLang="en-US" sz="1400" dirty="0">
                <a:solidFill>
                  <a:srgbClr val="00B0F0"/>
                </a:solidFill>
              </a:rPr>
              <a:t>(T)</a:t>
            </a:r>
          </a:p>
        </p:txBody>
      </p:sp>
      <p:sp>
        <p:nvSpPr>
          <p:cNvPr id="20" name="Rectangle 2"/>
          <p:cNvSpPr>
            <a:spLocks noChangeArrowheads="1"/>
          </p:cNvSpPr>
          <p:nvPr/>
        </p:nvSpPr>
        <p:spPr bwMode="auto">
          <a:xfrm>
            <a:off x="5588343" y="492983"/>
            <a:ext cx="2743200" cy="3063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algn="r" hangingPunct="1">
              <a:lnSpc>
                <a:spcPct val="100000"/>
              </a:lnSpc>
            </a:pPr>
            <a:r>
              <a:rPr lang="ro-RO" altLang="en-US" sz="1400">
                <a:solidFill>
                  <a:srgbClr val="00B0F0"/>
                </a:solidFill>
              </a:rPr>
              <a:t>www.reinviesperanta.ro</a:t>
            </a:r>
          </a:p>
        </p:txBody>
      </p:sp>
      <p:sp>
        <p:nvSpPr>
          <p:cNvPr id="21" name="Rectangle 8"/>
          <p:cNvSpPr>
            <a:spLocks noChangeArrowheads="1"/>
          </p:cNvSpPr>
          <p:nvPr/>
        </p:nvSpPr>
        <p:spPr bwMode="auto">
          <a:xfrm>
            <a:off x="9457874" y="875209"/>
            <a:ext cx="2656338" cy="4602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r>
              <a:rPr lang="ro-RO" sz="2400" dirty="0">
                <a:solidFill>
                  <a:srgbClr val="00B0F0"/>
                </a:solidFill>
                <a:effectLst>
                  <a:reflection blurRad="6350" stA="53000" endA="300" endPos="35500" dir="5400000" sy="-90000" algn="bl"/>
                </a:effectLst>
              </a:rPr>
              <a:t>Laboratorul </a:t>
            </a:r>
            <a:r>
              <a:rPr lang="ro-RO" sz="2400" dirty="0" smtClean="0">
                <a:solidFill>
                  <a:srgbClr val="00B0F0"/>
                </a:solidFill>
                <a:effectLst>
                  <a:reflection blurRad="6350" stA="53000" endA="300" endPos="35500" dir="5400000" sy="-90000" algn="bl"/>
                </a:effectLst>
              </a:rPr>
              <a:t>iubirii</a:t>
            </a:r>
            <a:endParaRPr lang="ro-RO" altLang="en-US" sz="2400" noProof="1">
              <a:solidFill>
                <a:srgbClr val="00B0F0"/>
              </a:solidFill>
            </a:endParaRPr>
          </a:p>
        </p:txBody>
      </p:sp>
      <p:cxnSp>
        <p:nvCxnSpPr>
          <p:cNvPr id="23" name="Straight Connector 22"/>
          <p:cNvCxnSpPr/>
          <p:nvPr/>
        </p:nvCxnSpPr>
        <p:spPr>
          <a:xfrm>
            <a:off x="2919416" y="1828800"/>
            <a:ext cx="0" cy="419100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10" name="Rectangle 3"/>
          <p:cNvSpPr>
            <a:spLocks noChangeArrowheads="1"/>
          </p:cNvSpPr>
          <p:nvPr/>
        </p:nvSpPr>
        <p:spPr bwMode="auto">
          <a:xfrm>
            <a:off x="3177066" y="2866131"/>
            <a:ext cx="8327545" cy="23068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cs typeface="Arial Unicode MS" panose="020B0604020202020204" pitchFamily="34" charset="-128"/>
              </a:defRPr>
            </a:lvl9pPr>
          </a:lstStyle>
          <a:p>
            <a:pPr hangingPunct="1">
              <a:lnSpc>
                <a:spcPct val="100000"/>
              </a:lnSpc>
            </a:pPr>
            <a:r>
              <a:rPr lang="ro-RO" altLang="en-US" dirty="0">
                <a:solidFill>
                  <a:srgbClr val="FFFF00"/>
                </a:solidFill>
              </a:rPr>
              <a:t>Este important să ţii pasul cu creşterea importanţei partenerului pentru tine, deoarece doar în procesul de confirmare a propriei intimităţi este posibil să creşti.</a:t>
            </a:r>
          </a:p>
          <a:p>
            <a:pPr hangingPunct="1">
              <a:lnSpc>
                <a:spcPct val="100000"/>
              </a:lnSpc>
            </a:pPr>
            <a:endParaRPr lang="ro-RO" altLang="en-US" dirty="0">
              <a:solidFill>
                <a:srgbClr val="FFFF00"/>
              </a:solidFill>
            </a:endParaRPr>
          </a:p>
          <a:p>
            <a:pPr hangingPunct="1">
              <a:lnSpc>
                <a:spcPct val="100000"/>
              </a:lnSpc>
            </a:pPr>
            <a:r>
              <a:rPr lang="ro-RO" altLang="en-US" dirty="0">
                <a:solidFill>
                  <a:srgbClr val="FFFF00"/>
                </a:solidFill>
              </a:rPr>
              <a:t>De fapt, în procesul de confirmare a propriei intimităţi se schimbă dinamica relaţiei tale: tu te bazezi pe tine însuţi, ai grijă de tine, te respecţi şi sfârşeşti prin a-ţi respecta partenerul. Pentru a trece prin acest proces ai nevoie de credinţă şi perseverenţă.</a:t>
            </a:r>
          </a:p>
        </p:txBody>
      </p:sp>
      <p:pic>
        <p:nvPicPr>
          <p:cNvPr id="13"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62" y="2927007"/>
            <a:ext cx="2165350" cy="22748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 name="Rectangle 8"/>
          <p:cNvSpPr>
            <a:spLocks noChangeArrowheads="1"/>
          </p:cNvSpPr>
          <p:nvPr/>
        </p:nvSpPr>
        <p:spPr bwMode="auto">
          <a:xfrm rot="16200000">
            <a:off x="-920315" y="1870138"/>
            <a:ext cx="2819400" cy="8295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hangingPunct="1">
              <a:lnSpc>
                <a:spcPct val="100000"/>
              </a:lnSpc>
            </a:pPr>
            <a:r>
              <a:rPr lang="ro-RO" altLang="en-US" sz="4800" cap="small" dirty="0" smtClean="0">
                <a:solidFill>
                  <a:srgbClr val="00B0F0"/>
                </a:solidFill>
                <a:effectLst>
                  <a:outerShdw blurRad="38100" dist="38100" dir="2700000" algn="tl">
                    <a:srgbClr val="000000">
                      <a:alpha val="43137"/>
                    </a:srgbClr>
                  </a:outerShdw>
                </a:effectLst>
              </a:rPr>
              <a:t>REACȚII</a:t>
            </a:r>
            <a:endParaRPr lang="ro-RO" altLang="en-US" sz="4800" cap="small" dirty="0">
              <a:solidFill>
                <a:srgbClr val="00B0F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8062354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76674" y="227012"/>
            <a:ext cx="2862263"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
          <p:cNvSpPr>
            <a:spLocks noChangeArrowheads="1"/>
          </p:cNvSpPr>
          <p:nvPr/>
        </p:nvSpPr>
        <p:spPr bwMode="auto">
          <a:xfrm>
            <a:off x="4826343" y="340583"/>
            <a:ext cx="3505200" cy="3063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9pPr>
          </a:lstStyle>
          <a:p>
            <a:pPr algn="r" hangingPunct="1">
              <a:lnSpc>
                <a:spcPct val="100000"/>
              </a:lnSpc>
            </a:pPr>
            <a:r>
              <a:rPr lang="ro-RO" altLang="en-US" sz="1400" dirty="0">
                <a:solidFill>
                  <a:srgbClr val="00B0F0"/>
                </a:solidFill>
              </a:rPr>
              <a:t> Dr MargiAnne Isaia, MD MPH </a:t>
            </a:r>
            <a:r>
              <a:rPr lang="ro-RO" altLang="en-US" sz="1400" dirty="0" smtClean="0">
                <a:solidFill>
                  <a:srgbClr val="00B0F0"/>
                </a:solidFill>
              </a:rPr>
              <a:t>PCC </a:t>
            </a:r>
            <a:r>
              <a:rPr lang="ro-RO" altLang="en-US" sz="1400" dirty="0">
                <a:solidFill>
                  <a:srgbClr val="00B0F0"/>
                </a:solidFill>
              </a:rPr>
              <a:t>(T)</a:t>
            </a:r>
          </a:p>
        </p:txBody>
      </p:sp>
      <p:sp>
        <p:nvSpPr>
          <p:cNvPr id="20" name="Rectangle 2"/>
          <p:cNvSpPr>
            <a:spLocks noChangeArrowheads="1"/>
          </p:cNvSpPr>
          <p:nvPr/>
        </p:nvSpPr>
        <p:spPr bwMode="auto">
          <a:xfrm>
            <a:off x="5588343" y="492983"/>
            <a:ext cx="2743200" cy="3063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algn="r" hangingPunct="1">
              <a:lnSpc>
                <a:spcPct val="100000"/>
              </a:lnSpc>
            </a:pPr>
            <a:r>
              <a:rPr lang="ro-RO" altLang="en-US" sz="1400">
                <a:solidFill>
                  <a:srgbClr val="00B0F0"/>
                </a:solidFill>
              </a:rPr>
              <a:t>www.reinviesperanta.ro</a:t>
            </a:r>
          </a:p>
        </p:txBody>
      </p:sp>
      <p:sp>
        <p:nvSpPr>
          <p:cNvPr id="21" name="Rectangle 8"/>
          <p:cNvSpPr>
            <a:spLocks noChangeArrowheads="1"/>
          </p:cNvSpPr>
          <p:nvPr/>
        </p:nvSpPr>
        <p:spPr bwMode="auto">
          <a:xfrm>
            <a:off x="9457874" y="875209"/>
            <a:ext cx="2656338" cy="4602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r>
              <a:rPr lang="ro-RO" sz="2400" dirty="0">
                <a:solidFill>
                  <a:srgbClr val="00B0F0"/>
                </a:solidFill>
                <a:effectLst>
                  <a:reflection blurRad="6350" stA="53000" endA="300" endPos="35500" dir="5400000" sy="-90000" algn="bl"/>
                </a:effectLst>
              </a:rPr>
              <a:t>Laboratorul </a:t>
            </a:r>
            <a:r>
              <a:rPr lang="ro-RO" sz="2400" dirty="0" smtClean="0">
                <a:solidFill>
                  <a:srgbClr val="00B0F0"/>
                </a:solidFill>
                <a:effectLst>
                  <a:reflection blurRad="6350" stA="53000" endA="300" endPos="35500" dir="5400000" sy="-90000" algn="bl"/>
                </a:effectLst>
              </a:rPr>
              <a:t>iubirii</a:t>
            </a:r>
            <a:endParaRPr lang="ro-RO" altLang="en-US" sz="2400" noProof="1">
              <a:solidFill>
                <a:srgbClr val="00B0F0"/>
              </a:solidFill>
            </a:endParaRPr>
          </a:p>
        </p:txBody>
      </p:sp>
      <p:cxnSp>
        <p:nvCxnSpPr>
          <p:cNvPr id="23" name="Straight Connector 22"/>
          <p:cNvCxnSpPr/>
          <p:nvPr/>
        </p:nvCxnSpPr>
        <p:spPr>
          <a:xfrm>
            <a:off x="2919416" y="1828800"/>
            <a:ext cx="0" cy="419100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10" name="Rectangle 4"/>
          <p:cNvSpPr>
            <a:spLocks noChangeArrowheads="1"/>
          </p:cNvSpPr>
          <p:nvPr/>
        </p:nvSpPr>
        <p:spPr bwMode="auto">
          <a:xfrm>
            <a:off x="3198812" y="2923832"/>
            <a:ext cx="8382000" cy="23068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cs typeface="Arial Unicode MS" panose="020B0604020202020204" pitchFamily="34" charset="-128"/>
              </a:defRPr>
            </a:lvl9pPr>
          </a:lstStyle>
          <a:p>
            <a:pPr hangingPunct="1">
              <a:lnSpc>
                <a:spcPct val="100000"/>
              </a:lnSpc>
            </a:pPr>
            <a:r>
              <a:rPr lang="ro-RO" altLang="en-US" dirty="0">
                <a:solidFill>
                  <a:srgbClr val="FFFF00"/>
                </a:solidFill>
              </a:rPr>
              <a:t>Acesta este motivul pentru care se spune că: “intimitatea nu este pentru cei slabi de inimă”.</a:t>
            </a:r>
          </a:p>
          <a:p>
            <a:pPr hangingPunct="1">
              <a:lnSpc>
                <a:spcPct val="100000"/>
              </a:lnSpc>
            </a:pPr>
            <a:endParaRPr lang="ro-RO" altLang="en-US" dirty="0">
              <a:solidFill>
                <a:srgbClr val="FFFF00"/>
              </a:solidFill>
            </a:endParaRPr>
          </a:p>
          <a:p>
            <a:pPr hangingPunct="1">
              <a:lnSpc>
                <a:spcPct val="100000"/>
              </a:lnSpc>
            </a:pPr>
            <a:r>
              <a:rPr lang="ro-RO" altLang="en-US" dirty="0">
                <a:solidFill>
                  <a:srgbClr val="FFFF00"/>
                </a:solidFill>
              </a:rPr>
              <a:t>Este nevoie de curaj pentru a fi tu însuţi, pentru a vedea nu doar dimensiunea emoţională, ci şi cea spirituală a relaţiei pentru a putea trăi.</a:t>
            </a:r>
          </a:p>
          <a:p>
            <a:pPr hangingPunct="1">
              <a:lnSpc>
                <a:spcPct val="100000"/>
              </a:lnSpc>
            </a:pPr>
            <a:endParaRPr lang="ro-RO" altLang="en-US" dirty="0">
              <a:solidFill>
                <a:srgbClr val="FFFF00"/>
              </a:solidFill>
            </a:endParaRPr>
          </a:p>
          <a:p>
            <a:pPr hangingPunct="1">
              <a:lnSpc>
                <a:spcPct val="100000"/>
              </a:lnSpc>
            </a:pPr>
            <a:r>
              <a:rPr lang="ro-RO" altLang="en-US" dirty="0">
                <a:solidFill>
                  <a:srgbClr val="FFFF00"/>
                </a:solidFill>
              </a:rPr>
              <a:t>În timp ce lucrezi pentru tine însuţi şi pentru calitatea relaţiei de cuplu se întâmplă minunea: şi alte relaţii în care eşti implicat sunt transformate.</a:t>
            </a:r>
          </a:p>
        </p:txBody>
      </p:sp>
      <p:pic>
        <p:nvPicPr>
          <p:cNvPr id="13"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412" y="2935854"/>
            <a:ext cx="2382838" cy="22828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 name="Rectangle 8"/>
          <p:cNvSpPr>
            <a:spLocks noChangeArrowheads="1"/>
          </p:cNvSpPr>
          <p:nvPr/>
        </p:nvSpPr>
        <p:spPr bwMode="auto">
          <a:xfrm rot="16200000">
            <a:off x="-920315" y="1870138"/>
            <a:ext cx="2819400" cy="8295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hangingPunct="1">
              <a:lnSpc>
                <a:spcPct val="100000"/>
              </a:lnSpc>
            </a:pPr>
            <a:r>
              <a:rPr lang="ro-RO" altLang="en-US" sz="4800" cap="small" dirty="0" smtClean="0">
                <a:solidFill>
                  <a:srgbClr val="00B0F0"/>
                </a:solidFill>
                <a:effectLst>
                  <a:outerShdw blurRad="38100" dist="38100" dir="2700000" algn="tl">
                    <a:srgbClr val="000000">
                      <a:alpha val="43137"/>
                    </a:srgbClr>
                  </a:outerShdw>
                </a:effectLst>
              </a:rPr>
              <a:t>REACȚII</a:t>
            </a:r>
            <a:endParaRPr lang="ro-RO" altLang="en-US" sz="4800" cap="small" dirty="0">
              <a:solidFill>
                <a:srgbClr val="00B0F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5127660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76674" y="227012"/>
            <a:ext cx="2862263"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1"/>
          <p:cNvSpPr>
            <a:spLocks noChangeArrowheads="1"/>
          </p:cNvSpPr>
          <p:nvPr/>
        </p:nvSpPr>
        <p:spPr bwMode="auto">
          <a:xfrm>
            <a:off x="4826343" y="340583"/>
            <a:ext cx="3505200" cy="3063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9pPr>
          </a:lstStyle>
          <a:p>
            <a:pPr algn="r" hangingPunct="1">
              <a:lnSpc>
                <a:spcPct val="100000"/>
              </a:lnSpc>
            </a:pPr>
            <a:r>
              <a:rPr lang="ro-RO" altLang="en-US" sz="1400" dirty="0">
                <a:solidFill>
                  <a:srgbClr val="00B0F0"/>
                </a:solidFill>
              </a:rPr>
              <a:t> Dr MargiAnne Isaia, MD MPH </a:t>
            </a:r>
            <a:r>
              <a:rPr lang="ro-RO" altLang="en-US" sz="1400" dirty="0" smtClean="0">
                <a:solidFill>
                  <a:srgbClr val="00B0F0"/>
                </a:solidFill>
              </a:rPr>
              <a:t>PCC </a:t>
            </a:r>
            <a:r>
              <a:rPr lang="ro-RO" altLang="en-US" sz="1400" dirty="0">
                <a:solidFill>
                  <a:srgbClr val="00B0F0"/>
                </a:solidFill>
              </a:rPr>
              <a:t>(T)</a:t>
            </a:r>
          </a:p>
        </p:txBody>
      </p:sp>
      <p:sp>
        <p:nvSpPr>
          <p:cNvPr id="22" name="Rectangle 2"/>
          <p:cNvSpPr>
            <a:spLocks noChangeArrowheads="1"/>
          </p:cNvSpPr>
          <p:nvPr/>
        </p:nvSpPr>
        <p:spPr bwMode="auto">
          <a:xfrm>
            <a:off x="5588343" y="492983"/>
            <a:ext cx="2743200" cy="3063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algn="r" hangingPunct="1">
              <a:lnSpc>
                <a:spcPct val="100000"/>
              </a:lnSpc>
            </a:pPr>
            <a:r>
              <a:rPr lang="ro-RO" altLang="en-US" sz="1400">
                <a:solidFill>
                  <a:srgbClr val="00B0F0"/>
                </a:solidFill>
              </a:rPr>
              <a:t>www.reinviesperanta.ro</a:t>
            </a:r>
          </a:p>
        </p:txBody>
      </p:sp>
      <p:sp>
        <p:nvSpPr>
          <p:cNvPr id="23" name="Rectangle 8"/>
          <p:cNvSpPr>
            <a:spLocks noChangeArrowheads="1"/>
          </p:cNvSpPr>
          <p:nvPr/>
        </p:nvSpPr>
        <p:spPr bwMode="auto">
          <a:xfrm>
            <a:off x="9457874" y="875209"/>
            <a:ext cx="2656338" cy="4602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r>
              <a:rPr lang="ro-RO" sz="2400" dirty="0">
                <a:solidFill>
                  <a:srgbClr val="00B0F0"/>
                </a:solidFill>
                <a:effectLst>
                  <a:reflection blurRad="6350" stA="53000" endA="300" endPos="35500" dir="5400000" sy="-90000" algn="bl"/>
                </a:effectLst>
              </a:rPr>
              <a:t>Laboratorul </a:t>
            </a:r>
            <a:r>
              <a:rPr lang="ro-RO" sz="2400" dirty="0" smtClean="0">
                <a:solidFill>
                  <a:srgbClr val="00B0F0"/>
                </a:solidFill>
                <a:effectLst>
                  <a:reflection blurRad="6350" stA="53000" endA="300" endPos="35500" dir="5400000" sy="-90000" algn="bl"/>
                </a:effectLst>
              </a:rPr>
              <a:t>iubirii</a:t>
            </a:r>
            <a:endParaRPr lang="ro-RO" altLang="en-US" sz="2400" noProof="1">
              <a:solidFill>
                <a:srgbClr val="00B0F0"/>
              </a:solidFill>
            </a:endParaRPr>
          </a:p>
        </p:txBody>
      </p:sp>
      <p:cxnSp>
        <p:nvCxnSpPr>
          <p:cNvPr id="25" name="Straight Connector 24"/>
          <p:cNvCxnSpPr/>
          <p:nvPr/>
        </p:nvCxnSpPr>
        <p:spPr>
          <a:xfrm>
            <a:off x="2919416" y="1828800"/>
            <a:ext cx="0" cy="419100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15" name="Rectangle 1"/>
          <p:cNvSpPr>
            <a:spLocks noChangeArrowheads="1"/>
          </p:cNvSpPr>
          <p:nvPr/>
        </p:nvSpPr>
        <p:spPr bwMode="auto">
          <a:xfrm>
            <a:off x="3223996" y="2895600"/>
            <a:ext cx="8128216" cy="23068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cs typeface="Arial Unicode MS" panose="020B0604020202020204" pitchFamily="34" charset="-128"/>
              </a:defRPr>
            </a:lvl9pPr>
          </a:lstStyle>
          <a:p>
            <a:pPr hangingPunct="1">
              <a:lnSpc>
                <a:spcPct val="100000"/>
              </a:lnSpc>
            </a:pPr>
            <a:r>
              <a:rPr lang="ro-RO" altLang="en-US" dirty="0">
                <a:solidFill>
                  <a:srgbClr val="FFFF00"/>
                </a:solidFill>
              </a:rPr>
              <a:t>Arată faptul că modelul hormonal al satisfacţiei sexuale este lipsit de conceptul de intimitate care este unul din cele mai importante aspecte privind o relaţie sexuală plină de sens.</a:t>
            </a:r>
          </a:p>
          <a:p>
            <a:pPr hangingPunct="1">
              <a:lnSpc>
                <a:spcPct val="100000"/>
              </a:lnSpc>
            </a:pPr>
            <a:endParaRPr lang="ro-RO" altLang="en-US" dirty="0">
              <a:solidFill>
                <a:srgbClr val="FFFF00"/>
              </a:solidFill>
            </a:endParaRPr>
          </a:p>
          <a:p>
            <a:pPr hangingPunct="1">
              <a:lnSpc>
                <a:spcPct val="100000"/>
              </a:lnSpc>
            </a:pPr>
            <a:r>
              <a:rPr lang="ro-RO" altLang="en-US" dirty="0">
                <a:solidFill>
                  <a:srgbClr val="FFFF00"/>
                </a:solidFill>
              </a:rPr>
              <a:t>Ajută cuplul să conştientizeze faptul că stilul sexual este doar o parte componentă a experienţei sexuale.</a:t>
            </a:r>
          </a:p>
          <a:p>
            <a:pPr hangingPunct="1">
              <a:lnSpc>
                <a:spcPct val="100000"/>
              </a:lnSpc>
            </a:pPr>
            <a:endParaRPr lang="ro-RO" altLang="en-US" dirty="0">
              <a:solidFill>
                <a:srgbClr val="FFFF00"/>
              </a:solidFill>
            </a:endParaRPr>
          </a:p>
          <a:p>
            <a:pPr hangingPunct="1">
              <a:lnSpc>
                <a:spcPct val="100000"/>
              </a:lnSpc>
            </a:pPr>
            <a:r>
              <a:rPr lang="ro-RO" altLang="en-US" dirty="0">
                <a:solidFill>
                  <a:srgbClr val="FFFF00"/>
                </a:solidFill>
              </a:rPr>
              <a:t>Discută aspectul legat de dezvoltarea continuă a potențialului sexual.</a:t>
            </a:r>
          </a:p>
        </p:txBody>
      </p:sp>
      <p:pic>
        <p:nvPicPr>
          <p:cNvPr id="16"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612" y="2894012"/>
            <a:ext cx="2303462" cy="22796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 name="Rectangle 8"/>
          <p:cNvSpPr>
            <a:spLocks noChangeArrowheads="1"/>
          </p:cNvSpPr>
          <p:nvPr/>
        </p:nvSpPr>
        <p:spPr bwMode="auto">
          <a:xfrm rot="16200000">
            <a:off x="-2825315" y="2976128"/>
            <a:ext cx="6629400" cy="8295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hangingPunct="1">
              <a:lnSpc>
                <a:spcPct val="100000"/>
              </a:lnSpc>
            </a:pPr>
            <a:r>
              <a:rPr lang="ro-RO" altLang="en-US" sz="4800" cap="small" dirty="0" smtClean="0">
                <a:solidFill>
                  <a:srgbClr val="00B0F0"/>
                </a:solidFill>
                <a:effectLst>
                  <a:outerShdw blurRad="38100" dist="38100" dir="2700000" algn="tl">
                    <a:srgbClr val="000000">
                      <a:alpha val="43137"/>
                    </a:srgbClr>
                  </a:outerShdw>
                </a:effectLst>
              </a:rPr>
              <a:t>IMPLICAȚII PRACTICE</a:t>
            </a:r>
            <a:endParaRPr lang="ro-RO" altLang="en-US" sz="4800" cap="small" dirty="0">
              <a:solidFill>
                <a:srgbClr val="00B0F0"/>
              </a:solidFill>
              <a:effectLst>
                <a:outerShdw blurRad="38100" dist="38100" dir="2700000" algn="tl">
                  <a:srgbClr val="000000">
                    <a:alpha val="43137"/>
                  </a:srgbClr>
                </a:outerShdw>
              </a:effectLst>
            </a:endParaRPr>
          </a:p>
        </p:txBody>
      </p:sp>
      <p:sp>
        <p:nvSpPr>
          <p:cNvPr id="18" name="Rectangle 8"/>
          <p:cNvSpPr>
            <a:spLocks noChangeArrowheads="1"/>
          </p:cNvSpPr>
          <p:nvPr/>
        </p:nvSpPr>
        <p:spPr bwMode="auto">
          <a:xfrm rot="16200000">
            <a:off x="-697288" y="4837193"/>
            <a:ext cx="3201988" cy="4602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hangingPunct="1">
              <a:lnSpc>
                <a:spcPct val="100000"/>
              </a:lnSpc>
            </a:pPr>
            <a:r>
              <a:rPr lang="ro-RO" altLang="en-US" sz="2400" cap="small" dirty="0" smtClean="0">
                <a:solidFill>
                  <a:srgbClr val="00B0F0"/>
                </a:solidFill>
                <a:effectLst>
                  <a:outerShdw blurRad="38100" dist="38100" dir="2700000" algn="tl">
                    <a:srgbClr val="000000">
                      <a:alpha val="43137"/>
                    </a:srgbClr>
                  </a:outerShdw>
                </a:effectLst>
              </a:rPr>
              <a:t>TERAPIE SEXUALĂ</a:t>
            </a:r>
            <a:endParaRPr lang="ro-RO" altLang="en-US" sz="2400" cap="small" dirty="0">
              <a:solidFill>
                <a:srgbClr val="00B0F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63644950"/>
      </p:ext>
    </p:extLst>
  </p:cSld>
  <p:clrMapOvr>
    <a:masterClrMapping/>
  </p:clrMapOvr>
  <mc:AlternateContent xmlns:mc="http://schemas.openxmlformats.org/markup-compatibility/2006" xmlns:p14="http://schemas.microsoft.com/office/powerpoint/2010/main">
    <mc:Choice Requires="p14">
      <p:transition spd="slow" p14:dur="1200">
        <p14:prism/>
        <p:sndAc>
          <p:endSnd/>
        </p:sndAc>
      </p:transition>
    </mc:Choice>
    <mc:Fallback xmlns="">
      <p:transition spd="slow">
        <p:fade/>
        <p:sndAc>
          <p:endSnd/>
        </p:sndAc>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76674" y="227012"/>
            <a:ext cx="2862263"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1"/>
          <p:cNvSpPr>
            <a:spLocks noChangeArrowheads="1"/>
          </p:cNvSpPr>
          <p:nvPr/>
        </p:nvSpPr>
        <p:spPr bwMode="auto">
          <a:xfrm>
            <a:off x="4826343" y="340583"/>
            <a:ext cx="3505200" cy="3063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9pPr>
          </a:lstStyle>
          <a:p>
            <a:pPr algn="r" hangingPunct="1">
              <a:lnSpc>
                <a:spcPct val="100000"/>
              </a:lnSpc>
            </a:pPr>
            <a:r>
              <a:rPr lang="ro-RO" altLang="en-US" sz="1400" dirty="0">
                <a:solidFill>
                  <a:srgbClr val="00B0F0"/>
                </a:solidFill>
              </a:rPr>
              <a:t> Dr MargiAnne Isaia, MD MPH </a:t>
            </a:r>
            <a:r>
              <a:rPr lang="ro-RO" altLang="en-US" sz="1400" dirty="0" smtClean="0">
                <a:solidFill>
                  <a:srgbClr val="00B0F0"/>
                </a:solidFill>
              </a:rPr>
              <a:t>PCC </a:t>
            </a:r>
            <a:r>
              <a:rPr lang="ro-RO" altLang="en-US" sz="1400" dirty="0">
                <a:solidFill>
                  <a:srgbClr val="00B0F0"/>
                </a:solidFill>
              </a:rPr>
              <a:t>(T)</a:t>
            </a:r>
          </a:p>
        </p:txBody>
      </p:sp>
      <p:sp>
        <p:nvSpPr>
          <p:cNvPr id="22" name="Rectangle 2"/>
          <p:cNvSpPr>
            <a:spLocks noChangeArrowheads="1"/>
          </p:cNvSpPr>
          <p:nvPr/>
        </p:nvSpPr>
        <p:spPr bwMode="auto">
          <a:xfrm>
            <a:off x="5588343" y="492983"/>
            <a:ext cx="2743200" cy="3063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algn="r" hangingPunct="1">
              <a:lnSpc>
                <a:spcPct val="100000"/>
              </a:lnSpc>
            </a:pPr>
            <a:r>
              <a:rPr lang="ro-RO" altLang="en-US" sz="1400">
                <a:solidFill>
                  <a:srgbClr val="00B0F0"/>
                </a:solidFill>
              </a:rPr>
              <a:t>www.reinviesperanta.ro</a:t>
            </a:r>
          </a:p>
        </p:txBody>
      </p:sp>
      <p:sp>
        <p:nvSpPr>
          <p:cNvPr id="23" name="Rectangle 8"/>
          <p:cNvSpPr>
            <a:spLocks noChangeArrowheads="1"/>
          </p:cNvSpPr>
          <p:nvPr/>
        </p:nvSpPr>
        <p:spPr bwMode="auto">
          <a:xfrm>
            <a:off x="9457874" y="875209"/>
            <a:ext cx="2656338" cy="4602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r>
              <a:rPr lang="ro-RO" sz="2400" dirty="0">
                <a:solidFill>
                  <a:srgbClr val="00B0F0"/>
                </a:solidFill>
                <a:effectLst>
                  <a:reflection blurRad="6350" stA="53000" endA="300" endPos="35500" dir="5400000" sy="-90000" algn="bl"/>
                </a:effectLst>
              </a:rPr>
              <a:t>Laboratorul </a:t>
            </a:r>
            <a:r>
              <a:rPr lang="ro-RO" sz="2400" dirty="0" smtClean="0">
                <a:solidFill>
                  <a:srgbClr val="00B0F0"/>
                </a:solidFill>
                <a:effectLst>
                  <a:reflection blurRad="6350" stA="53000" endA="300" endPos="35500" dir="5400000" sy="-90000" algn="bl"/>
                </a:effectLst>
              </a:rPr>
              <a:t>iubirii</a:t>
            </a:r>
            <a:endParaRPr lang="ro-RO" altLang="en-US" sz="2400" noProof="1">
              <a:solidFill>
                <a:srgbClr val="00B0F0"/>
              </a:solidFill>
            </a:endParaRPr>
          </a:p>
        </p:txBody>
      </p:sp>
      <p:cxnSp>
        <p:nvCxnSpPr>
          <p:cNvPr id="25" name="Straight Connector 24"/>
          <p:cNvCxnSpPr/>
          <p:nvPr/>
        </p:nvCxnSpPr>
        <p:spPr>
          <a:xfrm>
            <a:off x="2919416" y="1828800"/>
            <a:ext cx="0" cy="419100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15" name="Rectangle 1"/>
          <p:cNvSpPr>
            <a:spLocks noChangeArrowheads="1"/>
          </p:cNvSpPr>
          <p:nvPr/>
        </p:nvSpPr>
        <p:spPr bwMode="auto">
          <a:xfrm>
            <a:off x="3223996" y="2821759"/>
            <a:ext cx="8356816" cy="2559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cs typeface="Arial Unicode MS" panose="020B0604020202020204" pitchFamily="34" charset="-128"/>
              </a:defRPr>
            </a:lvl9pPr>
          </a:lstStyle>
          <a:p>
            <a:pPr hangingPunct="1">
              <a:lnSpc>
                <a:spcPct val="100000"/>
              </a:lnSpc>
            </a:pPr>
            <a:r>
              <a:rPr lang="ro-RO" altLang="en-US" dirty="0">
                <a:solidFill>
                  <a:srgbClr val="FFFF00"/>
                </a:solidFill>
              </a:rPr>
              <a:t>Fii sigur că cei doi parteneri lucrează cu propriile nelinişti în timp ce lucrează să rezolve tulburările sexuale.</a:t>
            </a:r>
          </a:p>
          <a:p>
            <a:pPr hangingPunct="1">
              <a:lnSpc>
                <a:spcPct val="100000"/>
              </a:lnSpc>
            </a:pPr>
            <a:endParaRPr lang="ro-RO" altLang="en-US" dirty="0">
              <a:solidFill>
                <a:srgbClr val="FFFF00"/>
              </a:solidFill>
            </a:endParaRPr>
          </a:p>
          <a:p>
            <a:pPr hangingPunct="1">
              <a:lnSpc>
                <a:spcPct val="100000"/>
              </a:lnSpc>
            </a:pPr>
            <a:r>
              <a:rPr lang="ro-RO" altLang="en-US" dirty="0">
                <a:solidFill>
                  <a:srgbClr val="FFFF00"/>
                </a:solidFill>
              </a:rPr>
              <a:t>Ajută cuplul să exploreze conecţia pe care o au ca parteneri sexuali.</a:t>
            </a:r>
          </a:p>
          <a:p>
            <a:pPr hangingPunct="1">
              <a:lnSpc>
                <a:spcPct val="100000"/>
              </a:lnSpc>
            </a:pPr>
            <a:r>
              <a:rPr lang="ro-RO" altLang="en-US" dirty="0">
                <a:solidFill>
                  <a:srgbClr val="FFFF00"/>
                </a:solidFill>
              </a:rPr>
              <a:t> </a:t>
            </a:r>
          </a:p>
          <a:p>
            <a:pPr hangingPunct="1">
              <a:lnSpc>
                <a:spcPct val="100000"/>
              </a:lnSpc>
            </a:pPr>
            <a:r>
              <a:rPr lang="ro-RO" altLang="en-US" dirty="0">
                <a:solidFill>
                  <a:srgbClr val="FFFF00"/>
                </a:solidFill>
              </a:rPr>
              <a:t>Sugerează-le să îşi reducă situaţiile ce îi distrag.</a:t>
            </a:r>
          </a:p>
          <a:p>
            <a:pPr hangingPunct="1">
              <a:lnSpc>
                <a:spcPct val="100000"/>
              </a:lnSpc>
            </a:pPr>
            <a:endParaRPr lang="ro-RO" altLang="en-US" dirty="0">
              <a:solidFill>
                <a:srgbClr val="FFFF00"/>
              </a:solidFill>
            </a:endParaRPr>
          </a:p>
          <a:p>
            <a:pPr hangingPunct="1">
              <a:lnSpc>
                <a:spcPct val="100000"/>
              </a:lnSpc>
            </a:pPr>
            <a:r>
              <a:rPr lang="ro-RO" altLang="en-US" dirty="0">
                <a:solidFill>
                  <a:srgbClr val="FFFF00"/>
                </a:solidFill>
              </a:rPr>
              <a:t>Prezintă conceptele de contagiune emoţională şi impas emoţional ca esenţiale în tratamentul dificultăţilor sexuale.</a:t>
            </a:r>
          </a:p>
        </p:txBody>
      </p:sp>
      <p:pic>
        <p:nvPicPr>
          <p:cNvPr id="16"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412" y="2895600"/>
            <a:ext cx="2303462" cy="22796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 name="Rectangle 8"/>
          <p:cNvSpPr>
            <a:spLocks noChangeArrowheads="1"/>
          </p:cNvSpPr>
          <p:nvPr/>
        </p:nvSpPr>
        <p:spPr bwMode="auto">
          <a:xfrm rot="16200000">
            <a:off x="-2825315" y="2976128"/>
            <a:ext cx="6629400" cy="8295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hangingPunct="1">
              <a:lnSpc>
                <a:spcPct val="100000"/>
              </a:lnSpc>
            </a:pPr>
            <a:r>
              <a:rPr lang="ro-RO" altLang="en-US" sz="4800" cap="small" dirty="0" smtClean="0">
                <a:solidFill>
                  <a:srgbClr val="00B0F0"/>
                </a:solidFill>
                <a:effectLst>
                  <a:outerShdw blurRad="38100" dist="38100" dir="2700000" algn="tl">
                    <a:srgbClr val="000000">
                      <a:alpha val="43137"/>
                    </a:srgbClr>
                  </a:outerShdw>
                </a:effectLst>
              </a:rPr>
              <a:t>IMPLICAȚII PRACTICE</a:t>
            </a:r>
            <a:endParaRPr lang="ro-RO" altLang="en-US" sz="4800" cap="small" dirty="0">
              <a:solidFill>
                <a:srgbClr val="00B0F0"/>
              </a:solidFill>
              <a:effectLst>
                <a:outerShdw blurRad="38100" dist="38100" dir="2700000" algn="tl">
                  <a:srgbClr val="000000">
                    <a:alpha val="43137"/>
                  </a:srgbClr>
                </a:outerShdw>
              </a:effectLst>
            </a:endParaRPr>
          </a:p>
        </p:txBody>
      </p:sp>
      <p:sp>
        <p:nvSpPr>
          <p:cNvPr id="18" name="Rectangle 8"/>
          <p:cNvSpPr>
            <a:spLocks noChangeArrowheads="1"/>
          </p:cNvSpPr>
          <p:nvPr/>
        </p:nvSpPr>
        <p:spPr bwMode="auto">
          <a:xfrm rot="16200000">
            <a:off x="-697288" y="4837193"/>
            <a:ext cx="3201988" cy="4602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hangingPunct="1">
              <a:lnSpc>
                <a:spcPct val="100000"/>
              </a:lnSpc>
            </a:pPr>
            <a:r>
              <a:rPr lang="ro-RO" altLang="en-US" sz="2400" cap="small" dirty="0" smtClean="0">
                <a:solidFill>
                  <a:srgbClr val="00B0F0"/>
                </a:solidFill>
                <a:effectLst>
                  <a:outerShdw blurRad="38100" dist="38100" dir="2700000" algn="tl">
                    <a:srgbClr val="000000">
                      <a:alpha val="43137"/>
                    </a:srgbClr>
                  </a:outerShdw>
                </a:effectLst>
              </a:rPr>
              <a:t>TERAPIE SEXUALĂ</a:t>
            </a:r>
            <a:endParaRPr lang="ro-RO" altLang="en-US" sz="2400" cap="small" dirty="0">
              <a:solidFill>
                <a:srgbClr val="00B0F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64956948"/>
      </p:ext>
    </p:extLst>
  </p:cSld>
  <p:clrMapOvr>
    <a:masterClrMapping/>
  </p:clrMapOvr>
  <mc:AlternateContent xmlns:mc="http://schemas.openxmlformats.org/markup-compatibility/2006" xmlns:p14="http://schemas.microsoft.com/office/powerpoint/2010/main">
    <mc:Choice Requires="p14">
      <p:transition spd="slow" p14:dur="1200">
        <p14:prism/>
        <p:sndAc>
          <p:endSnd/>
        </p:sndAc>
      </p:transition>
    </mc:Choice>
    <mc:Fallback xmlns="">
      <p:transition spd="slow">
        <p:fade/>
        <p:sndAc>
          <p:endSnd/>
        </p:sndAc>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76674" y="227012"/>
            <a:ext cx="2862263"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1"/>
          <p:cNvSpPr>
            <a:spLocks noChangeArrowheads="1"/>
          </p:cNvSpPr>
          <p:nvPr/>
        </p:nvSpPr>
        <p:spPr bwMode="auto">
          <a:xfrm>
            <a:off x="4826343" y="340583"/>
            <a:ext cx="3505200" cy="3063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9pPr>
          </a:lstStyle>
          <a:p>
            <a:pPr algn="r" hangingPunct="1">
              <a:lnSpc>
                <a:spcPct val="100000"/>
              </a:lnSpc>
            </a:pPr>
            <a:r>
              <a:rPr lang="ro-RO" altLang="en-US" sz="1400" dirty="0">
                <a:solidFill>
                  <a:srgbClr val="00B0F0"/>
                </a:solidFill>
              </a:rPr>
              <a:t> Dr MargiAnne Isaia, MD MPH </a:t>
            </a:r>
            <a:r>
              <a:rPr lang="ro-RO" altLang="en-US" sz="1400" dirty="0" smtClean="0">
                <a:solidFill>
                  <a:srgbClr val="00B0F0"/>
                </a:solidFill>
              </a:rPr>
              <a:t>PCC </a:t>
            </a:r>
            <a:r>
              <a:rPr lang="ro-RO" altLang="en-US" sz="1400" dirty="0">
                <a:solidFill>
                  <a:srgbClr val="00B0F0"/>
                </a:solidFill>
              </a:rPr>
              <a:t>(T)</a:t>
            </a:r>
          </a:p>
        </p:txBody>
      </p:sp>
      <p:sp>
        <p:nvSpPr>
          <p:cNvPr id="22" name="Rectangle 2"/>
          <p:cNvSpPr>
            <a:spLocks noChangeArrowheads="1"/>
          </p:cNvSpPr>
          <p:nvPr/>
        </p:nvSpPr>
        <p:spPr bwMode="auto">
          <a:xfrm>
            <a:off x="5588343" y="492983"/>
            <a:ext cx="2743200" cy="3063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algn="r" hangingPunct="1">
              <a:lnSpc>
                <a:spcPct val="100000"/>
              </a:lnSpc>
            </a:pPr>
            <a:r>
              <a:rPr lang="ro-RO" altLang="en-US" sz="1400">
                <a:solidFill>
                  <a:srgbClr val="00B0F0"/>
                </a:solidFill>
              </a:rPr>
              <a:t>www.reinviesperanta.ro</a:t>
            </a:r>
          </a:p>
        </p:txBody>
      </p:sp>
      <p:sp>
        <p:nvSpPr>
          <p:cNvPr id="23" name="Rectangle 8"/>
          <p:cNvSpPr>
            <a:spLocks noChangeArrowheads="1"/>
          </p:cNvSpPr>
          <p:nvPr/>
        </p:nvSpPr>
        <p:spPr bwMode="auto">
          <a:xfrm>
            <a:off x="9457874" y="875209"/>
            <a:ext cx="2656338" cy="4602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r>
              <a:rPr lang="ro-RO" sz="2400" dirty="0">
                <a:solidFill>
                  <a:srgbClr val="00B0F0"/>
                </a:solidFill>
                <a:effectLst>
                  <a:reflection blurRad="6350" stA="53000" endA="300" endPos="35500" dir="5400000" sy="-90000" algn="bl"/>
                </a:effectLst>
              </a:rPr>
              <a:t>Laboratorul </a:t>
            </a:r>
            <a:r>
              <a:rPr lang="ro-RO" sz="2400" dirty="0" smtClean="0">
                <a:solidFill>
                  <a:srgbClr val="00B0F0"/>
                </a:solidFill>
                <a:effectLst>
                  <a:reflection blurRad="6350" stA="53000" endA="300" endPos="35500" dir="5400000" sy="-90000" algn="bl"/>
                </a:effectLst>
              </a:rPr>
              <a:t>iubirii</a:t>
            </a:r>
            <a:endParaRPr lang="ro-RO" altLang="en-US" sz="2400" noProof="1">
              <a:solidFill>
                <a:srgbClr val="00B0F0"/>
              </a:solidFill>
            </a:endParaRPr>
          </a:p>
        </p:txBody>
      </p:sp>
      <p:cxnSp>
        <p:nvCxnSpPr>
          <p:cNvPr id="25" name="Straight Connector 24"/>
          <p:cNvCxnSpPr/>
          <p:nvPr/>
        </p:nvCxnSpPr>
        <p:spPr>
          <a:xfrm>
            <a:off x="2919416" y="1828800"/>
            <a:ext cx="0" cy="419100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15" name="Rectangle 1"/>
          <p:cNvSpPr>
            <a:spLocks noChangeArrowheads="1"/>
          </p:cNvSpPr>
          <p:nvPr/>
        </p:nvSpPr>
        <p:spPr bwMode="auto">
          <a:xfrm>
            <a:off x="3223996" y="2844714"/>
            <a:ext cx="8433016" cy="2833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cs typeface="Arial Unicode MS" panose="020B0604020202020204" pitchFamily="34" charset="-128"/>
              </a:defRPr>
            </a:lvl9pPr>
          </a:lstStyle>
          <a:p>
            <a:pPr hangingPunct="1">
              <a:lnSpc>
                <a:spcPct val="100000"/>
              </a:lnSpc>
            </a:pPr>
            <a:r>
              <a:rPr lang="ro-RO" altLang="en-US" dirty="0">
                <a:solidFill>
                  <a:srgbClr val="FFFF00"/>
                </a:solidFill>
              </a:rPr>
              <a:t>Ajută-i pe parteneri să cerceteze condiţiile care au creat impasul emoţional în trecut, pentru a le diminua şi elimina din experienţa lor.</a:t>
            </a:r>
          </a:p>
          <a:p>
            <a:pPr hangingPunct="1">
              <a:lnSpc>
                <a:spcPct val="100000"/>
              </a:lnSpc>
            </a:pPr>
            <a:endParaRPr lang="ro-RO" altLang="en-US" dirty="0">
              <a:solidFill>
                <a:srgbClr val="FFFF00"/>
              </a:solidFill>
            </a:endParaRPr>
          </a:p>
          <a:p>
            <a:pPr hangingPunct="1">
              <a:lnSpc>
                <a:spcPct val="100000"/>
              </a:lnSpc>
            </a:pPr>
            <a:r>
              <a:rPr lang="ro-RO" altLang="en-US" dirty="0">
                <a:solidFill>
                  <a:srgbClr val="FFFF00"/>
                </a:solidFill>
              </a:rPr>
              <a:t>Ajută-i partenerii sa înţeleagă că procesul schimbării este gradat, dar că o dată început el va continua cu efort serios și hotărât din partea ambilor.</a:t>
            </a:r>
          </a:p>
          <a:p>
            <a:pPr hangingPunct="1">
              <a:lnSpc>
                <a:spcPct val="100000"/>
              </a:lnSpc>
            </a:pPr>
            <a:endParaRPr lang="ro-RO" altLang="en-US" dirty="0">
              <a:solidFill>
                <a:srgbClr val="FFFF00"/>
              </a:solidFill>
            </a:endParaRPr>
          </a:p>
          <a:p>
            <a:pPr hangingPunct="1">
              <a:lnSpc>
                <a:spcPct val="100000"/>
              </a:lnSpc>
            </a:pPr>
            <a:r>
              <a:rPr lang="ro-RO" altLang="en-US" dirty="0">
                <a:solidFill>
                  <a:srgbClr val="FFFF00"/>
                </a:solidFill>
              </a:rPr>
              <a:t>Motivează cuplul să vadă impactul efortului lor personal asupra relaţiei de cuplu şi dincolo de aceasta.</a:t>
            </a:r>
          </a:p>
          <a:p>
            <a:pPr hangingPunct="1">
              <a:lnSpc>
                <a:spcPct val="100000"/>
              </a:lnSpc>
            </a:pPr>
            <a:endParaRPr lang="ro-RO" altLang="en-US" dirty="0">
              <a:solidFill>
                <a:srgbClr val="FFFF00"/>
              </a:solidFill>
            </a:endParaRPr>
          </a:p>
          <a:p>
            <a:pPr hangingPunct="1">
              <a:lnSpc>
                <a:spcPct val="100000"/>
              </a:lnSpc>
            </a:pPr>
            <a:r>
              <a:rPr lang="ro-RO" altLang="en-US" dirty="0">
                <a:solidFill>
                  <a:srgbClr val="FFFF00"/>
                </a:solidFill>
              </a:rPr>
              <a:t>Ajută partenerii să vadă cum relaţia lor transcende şi îmbogăţeşte viaţa.</a:t>
            </a:r>
          </a:p>
        </p:txBody>
      </p:sp>
      <p:pic>
        <p:nvPicPr>
          <p:cNvPr id="16"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412" y="2905897"/>
            <a:ext cx="2303462" cy="22796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 name="Rectangle 8"/>
          <p:cNvSpPr>
            <a:spLocks noChangeArrowheads="1"/>
          </p:cNvSpPr>
          <p:nvPr/>
        </p:nvSpPr>
        <p:spPr bwMode="auto">
          <a:xfrm rot="16200000">
            <a:off x="-2825315" y="2976128"/>
            <a:ext cx="6629400" cy="8295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hangingPunct="1">
              <a:lnSpc>
                <a:spcPct val="100000"/>
              </a:lnSpc>
            </a:pPr>
            <a:r>
              <a:rPr lang="ro-RO" altLang="en-US" sz="4800" cap="small" dirty="0" smtClean="0">
                <a:solidFill>
                  <a:srgbClr val="00B0F0"/>
                </a:solidFill>
                <a:effectLst>
                  <a:outerShdw blurRad="38100" dist="38100" dir="2700000" algn="tl">
                    <a:srgbClr val="000000">
                      <a:alpha val="43137"/>
                    </a:srgbClr>
                  </a:outerShdw>
                </a:effectLst>
              </a:rPr>
              <a:t>IMPLICAȚII PRACTICE</a:t>
            </a:r>
            <a:endParaRPr lang="ro-RO" altLang="en-US" sz="4800" cap="small" dirty="0">
              <a:solidFill>
                <a:srgbClr val="00B0F0"/>
              </a:solidFill>
              <a:effectLst>
                <a:outerShdw blurRad="38100" dist="38100" dir="2700000" algn="tl">
                  <a:srgbClr val="000000">
                    <a:alpha val="43137"/>
                  </a:srgbClr>
                </a:outerShdw>
              </a:effectLst>
            </a:endParaRPr>
          </a:p>
        </p:txBody>
      </p:sp>
      <p:sp>
        <p:nvSpPr>
          <p:cNvPr id="18" name="Rectangle 8"/>
          <p:cNvSpPr>
            <a:spLocks noChangeArrowheads="1"/>
          </p:cNvSpPr>
          <p:nvPr/>
        </p:nvSpPr>
        <p:spPr bwMode="auto">
          <a:xfrm rot="16200000">
            <a:off x="-697288" y="4837193"/>
            <a:ext cx="3201988" cy="4602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hangingPunct="1">
              <a:lnSpc>
                <a:spcPct val="100000"/>
              </a:lnSpc>
            </a:pPr>
            <a:r>
              <a:rPr lang="ro-RO" altLang="en-US" sz="2400" cap="small" dirty="0" smtClean="0">
                <a:solidFill>
                  <a:srgbClr val="00B0F0"/>
                </a:solidFill>
                <a:effectLst>
                  <a:outerShdw blurRad="38100" dist="38100" dir="2700000" algn="tl">
                    <a:srgbClr val="000000">
                      <a:alpha val="43137"/>
                    </a:srgbClr>
                  </a:outerShdw>
                </a:effectLst>
              </a:rPr>
              <a:t>TERAPIE SEXUALĂ</a:t>
            </a:r>
            <a:endParaRPr lang="ro-RO" altLang="en-US" sz="2400" cap="small" dirty="0">
              <a:solidFill>
                <a:srgbClr val="00B0F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02530692"/>
      </p:ext>
    </p:extLst>
  </p:cSld>
  <p:clrMapOvr>
    <a:masterClrMapping/>
  </p:clrMapOvr>
  <mc:AlternateContent xmlns:mc="http://schemas.openxmlformats.org/markup-compatibility/2006" xmlns:p14="http://schemas.microsoft.com/office/powerpoint/2010/main">
    <mc:Choice Requires="p14">
      <p:transition spd="slow" p14:dur="1200">
        <p14:prism/>
        <p:sndAc>
          <p:endSnd/>
        </p:sndAc>
      </p:transition>
    </mc:Choice>
    <mc:Fallback xmlns="">
      <p:transition spd="slow">
        <p:fade/>
        <p:sndAc>
          <p:endSnd/>
        </p:sndAc>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76674" y="227012"/>
            <a:ext cx="2862263"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1"/>
          <p:cNvSpPr>
            <a:spLocks noChangeArrowheads="1"/>
          </p:cNvSpPr>
          <p:nvPr/>
        </p:nvSpPr>
        <p:spPr bwMode="auto">
          <a:xfrm>
            <a:off x="4826343" y="340583"/>
            <a:ext cx="3505200" cy="3063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9pPr>
          </a:lstStyle>
          <a:p>
            <a:pPr algn="r" hangingPunct="1">
              <a:lnSpc>
                <a:spcPct val="100000"/>
              </a:lnSpc>
            </a:pPr>
            <a:r>
              <a:rPr lang="ro-RO" altLang="en-US" sz="1400" dirty="0">
                <a:solidFill>
                  <a:srgbClr val="00B0F0"/>
                </a:solidFill>
              </a:rPr>
              <a:t> Dr MargiAnne Isaia, MD MPH </a:t>
            </a:r>
            <a:r>
              <a:rPr lang="ro-RO" altLang="en-US" sz="1400" dirty="0" smtClean="0">
                <a:solidFill>
                  <a:srgbClr val="00B0F0"/>
                </a:solidFill>
              </a:rPr>
              <a:t>PCC </a:t>
            </a:r>
            <a:r>
              <a:rPr lang="ro-RO" altLang="en-US" sz="1400" dirty="0">
                <a:solidFill>
                  <a:srgbClr val="00B0F0"/>
                </a:solidFill>
              </a:rPr>
              <a:t>(T)</a:t>
            </a:r>
          </a:p>
        </p:txBody>
      </p:sp>
      <p:sp>
        <p:nvSpPr>
          <p:cNvPr id="22" name="Rectangle 2"/>
          <p:cNvSpPr>
            <a:spLocks noChangeArrowheads="1"/>
          </p:cNvSpPr>
          <p:nvPr/>
        </p:nvSpPr>
        <p:spPr bwMode="auto">
          <a:xfrm>
            <a:off x="5588343" y="492983"/>
            <a:ext cx="2743200" cy="3063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algn="r" hangingPunct="1">
              <a:lnSpc>
                <a:spcPct val="100000"/>
              </a:lnSpc>
            </a:pPr>
            <a:r>
              <a:rPr lang="ro-RO" altLang="en-US" sz="1400">
                <a:solidFill>
                  <a:srgbClr val="00B0F0"/>
                </a:solidFill>
              </a:rPr>
              <a:t>www.reinviesperanta.ro</a:t>
            </a:r>
          </a:p>
        </p:txBody>
      </p:sp>
      <p:sp>
        <p:nvSpPr>
          <p:cNvPr id="23" name="Rectangle 8"/>
          <p:cNvSpPr>
            <a:spLocks noChangeArrowheads="1"/>
          </p:cNvSpPr>
          <p:nvPr/>
        </p:nvSpPr>
        <p:spPr bwMode="auto">
          <a:xfrm>
            <a:off x="9457874" y="875209"/>
            <a:ext cx="2656338" cy="4602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r>
              <a:rPr lang="ro-RO" sz="2400" dirty="0">
                <a:solidFill>
                  <a:srgbClr val="00B0F0"/>
                </a:solidFill>
                <a:effectLst>
                  <a:reflection blurRad="6350" stA="53000" endA="300" endPos="35500" dir="5400000" sy="-90000" algn="bl"/>
                </a:effectLst>
              </a:rPr>
              <a:t>Laboratorul </a:t>
            </a:r>
            <a:r>
              <a:rPr lang="ro-RO" sz="2400" dirty="0" smtClean="0">
                <a:solidFill>
                  <a:srgbClr val="00B0F0"/>
                </a:solidFill>
                <a:effectLst>
                  <a:reflection blurRad="6350" stA="53000" endA="300" endPos="35500" dir="5400000" sy="-90000" algn="bl"/>
                </a:effectLst>
              </a:rPr>
              <a:t>iubirii</a:t>
            </a:r>
            <a:endParaRPr lang="ro-RO" altLang="en-US" sz="2400" noProof="1">
              <a:solidFill>
                <a:srgbClr val="00B0F0"/>
              </a:solidFill>
            </a:endParaRPr>
          </a:p>
        </p:txBody>
      </p:sp>
      <p:cxnSp>
        <p:nvCxnSpPr>
          <p:cNvPr id="25" name="Straight Connector 24"/>
          <p:cNvCxnSpPr/>
          <p:nvPr/>
        </p:nvCxnSpPr>
        <p:spPr>
          <a:xfrm>
            <a:off x="2919416" y="1828800"/>
            <a:ext cx="0" cy="419100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16" name="Rectangle 1"/>
          <p:cNvSpPr>
            <a:spLocks noChangeArrowheads="1"/>
          </p:cNvSpPr>
          <p:nvPr/>
        </p:nvSpPr>
        <p:spPr bwMode="auto">
          <a:xfrm>
            <a:off x="3205932" y="2895600"/>
            <a:ext cx="8603480" cy="3678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panose="020B0604020202020204" pitchFamily="34" charset="-128"/>
              </a:defRPr>
            </a:lvl9pPr>
          </a:lstStyle>
          <a:p>
            <a:pPr hangingPunct="1">
              <a:lnSpc>
                <a:spcPct val="100000"/>
              </a:lnSpc>
            </a:pPr>
            <a:r>
              <a:rPr lang="ro-RO" altLang="en-US" dirty="0" smtClean="0">
                <a:solidFill>
                  <a:srgbClr val="FFFF00"/>
                </a:solidFill>
              </a:rPr>
              <a:t>Explică</a:t>
            </a:r>
            <a:endParaRPr lang="ro-RO" altLang="en-US" dirty="0">
              <a:solidFill>
                <a:srgbClr val="FFFF00"/>
              </a:solidFill>
            </a:endParaRPr>
          </a:p>
        </p:txBody>
      </p:sp>
      <p:sp>
        <p:nvSpPr>
          <p:cNvPr id="11" name="Rectangle 1"/>
          <p:cNvSpPr>
            <a:spLocks noChangeArrowheads="1"/>
          </p:cNvSpPr>
          <p:nvPr/>
        </p:nvSpPr>
        <p:spPr bwMode="auto">
          <a:xfrm>
            <a:off x="3210522" y="3098842"/>
            <a:ext cx="8598890" cy="20298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panose="020B0604020202020204" pitchFamily="34" charset="-128"/>
              </a:defRPr>
            </a:lvl9pPr>
          </a:lstStyle>
          <a:p>
            <a:pPr hangingPunct="1">
              <a:lnSpc>
                <a:spcPct val="100000"/>
              </a:lnSpc>
            </a:pPr>
            <a:r>
              <a:rPr lang="ro-RO" altLang="en-US">
                <a:solidFill>
                  <a:srgbClr val="FFFF00"/>
                </a:solidFill>
              </a:rPr>
              <a:t>Ajută-i pe părinţi să înţeleagă rolul lor în a oferi copiilor lor informaţii corecte în legătură cu comportamentul sexual şi timpul optim de început al activităţii sexuale.</a:t>
            </a:r>
          </a:p>
          <a:p>
            <a:pPr hangingPunct="1">
              <a:lnSpc>
                <a:spcPct val="100000"/>
              </a:lnSpc>
            </a:pPr>
            <a:endParaRPr lang="ro-RO" altLang="en-US">
              <a:solidFill>
                <a:srgbClr val="FFFF00"/>
              </a:solidFill>
            </a:endParaRPr>
          </a:p>
          <a:p>
            <a:pPr hangingPunct="1">
              <a:lnSpc>
                <a:spcPct val="100000"/>
              </a:lnSpc>
            </a:pPr>
            <a:r>
              <a:rPr lang="ro-RO" altLang="en-US">
                <a:solidFill>
                  <a:srgbClr val="FFFF00"/>
                </a:solidFill>
              </a:rPr>
              <a:t>Explică componentele experienţei sexuale şi importanţa fiecăreia dintre ele.</a:t>
            </a:r>
          </a:p>
          <a:p>
            <a:pPr hangingPunct="1">
              <a:lnSpc>
                <a:spcPct val="100000"/>
              </a:lnSpc>
            </a:pPr>
            <a:endParaRPr lang="ro-RO" altLang="en-US">
              <a:solidFill>
                <a:srgbClr val="FFFF00"/>
              </a:solidFill>
            </a:endParaRPr>
          </a:p>
          <a:p>
            <a:pPr hangingPunct="1">
              <a:lnSpc>
                <a:spcPct val="100000"/>
              </a:lnSpc>
            </a:pPr>
            <a:r>
              <a:rPr lang="ro-RO" altLang="en-US">
                <a:solidFill>
                  <a:srgbClr val="FFFF00"/>
                </a:solidFill>
              </a:rPr>
              <a:t>Abordează problema conecţiei emoţionale ca fiind cea care contribuie la realizarea unei înalte calităţi a experienţei sexuale.</a:t>
            </a:r>
          </a:p>
        </p:txBody>
      </p:sp>
      <p:pic>
        <p:nvPicPr>
          <p:cNvPr id="12"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412" y="2882899"/>
            <a:ext cx="2392362" cy="22923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 name="Rectangle 8"/>
          <p:cNvSpPr>
            <a:spLocks noChangeArrowheads="1"/>
          </p:cNvSpPr>
          <p:nvPr/>
        </p:nvSpPr>
        <p:spPr bwMode="auto">
          <a:xfrm rot="16200000">
            <a:off x="-2825315" y="2976128"/>
            <a:ext cx="6629400" cy="8295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hangingPunct="1">
              <a:lnSpc>
                <a:spcPct val="100000"/>
              </a:lnSpc>
            </a:pPr>
            <a:r>
              <a:rPr lang="ro-RO" altLang="en-US" sz="4800" cap="small" dirty="0" smtClean="0">
                <a:solidFill>
                  <a:srgbClr val="00B0F0"/>
                </a:solidFill>
                <a:effectLst>
                  <a:outerShdw blurRad="38100" dist="38100" dir="2700000" algn="tl">
                    <a:srgbClr val="000000">
                      <a:alpha val="43137"/>
                    </a:srgbClr>
                  </a:outerShdw>
                </a:effectLst>
              </a:rPr>
              <a:t>IMPLICAȚII PRACTICE</a:t>
            </a:r>
            <a:endParaRPr lang="ro-RO" altLang="en-US" sz="4800" cap="small" dirty="0">
              <a:solidFill>
                <a:srgbClr val="00B0F0"/>
              </a:solidFill>
              <a:effectLst>
                <a:outerShdw blurRad="38100" dist="38100" dir="2700000" algn="tl">
                  <a:srgbClr val="000000">
                    <a:alpha val="43137"/>
                  </a:srgbClr>
                </a:outerShdw>
              </a:effectLst>
            </a:endParaRPr>
          </a:p>
        </p:txBody>
      </p:sp>
      <p:sp>
        <p:nvSpPr>
          <p:cNvPr id="14" name="Rectangle 8"/>
          <p:cNvSpPr>
            <a:spLocks noChangeArrowheads="1"/>
          </p:cNvSpPr>
          <p:nvPr/>
        </p:nvSpPr>
        <p:spPr bwMode="auto">
          <a:xfrm rot="16200000">
            <a:off x="-1249340" y="4285141"/>
            <a:ext cx="4306093" cy="4602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hangingPunct="1">
              <a:lnSpc>
                <a:spcPct val="100000"/>
              </a:lnSpc>
            </a:pPr>
            <a:r>
              <a:rPr lang="ro-RO" altLang="en-US" sz="2400" cap="small" dirty="0" smtClean="0">
                <a:solidFill>
                  <a:srgbClr val="00B0F0"/>
                </a:solidFill>
                <a:effectLst>
                  <a:outerShdw blurRad="38100" dist="38100" dir="2700000" algn="tl">
                    <a:srgbClr val="000000">
                      <a:alpha val="43137"/>
                    </a:srgbClr>
                  </a:outerShdw>
                </a:effectLst>
              </a:rPr>
              <a:t>CONSILIERUL DE FAMILIE</a:t>
            </a:r>
            <a:endParaRPr lang="ro-RO" altLang="en-US" sz="2400" cap="small" dirty="0">
              <a:solidFill>
                <a:srgbClr val="00B0F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60944503"/>
      </p:ext>
    </p:extLst>
  </p:cSld>
  <p:clrMapOvr>
    <a:masterClrMapping/>
  </p:clrMapOvr>
  <mc:AlternateContent xmlns:mc="http://schemas.openxmlformats.org/markup-compatibility/2006" xmlns:p14="http://schemas.microsoft.com/office/powerpoint/2010/main">
    <mc:Choice Requires="p14">
      <p:transition spd="slow" p14:dur="1200">
        <p14:prism/>
        <p:sndAc>
          <p:endSnd/>
        </p:sndAc>
      </p:transition>
    </mc:Choice>
    <mc:Fallback xmlns="">
      <p:transition spd="slow">
        <p:fade/>
        <p:sndAc>
          <p:endSnd/>
        </p:sndAc>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76674" y="227012"/>
            <a:ext cx="2862263"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1"/>
          <p:cNvSpPr>
            <a:spLocks noChangeArrowheads="1"/>
          </p:cNvSpPr>
          <p:nvPr/>
        </p:nvSpPr>
        <p:spPr bwMode="auto">
          <a:xfrm>
            <a:off x="4826343" y="340583"/>
            <a:ext cx="3505200" cy="3063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9pPr>
          </a:lstStyle>
          <a:p>
            <a:pPr algn="r" hangingPunct="1">
              <a:lnSpc>
                <a:spcPct val="100000"/>
              </a:lnSpc>
            </a:pPr>
            <a:r>
              <a:rPr lang="ro-RO" altLang="en-US" sz="1400" dirty="0">
                <a:solidFill>
                  <a:srgbClr val="00B0F0"/>
                </a:solidFill>
              </a:rPr>
              <a:t> Dr MargiAnne Isaia, MD MPH </a:t>
            </a:r>
            <a:r>
              <a:rPr lang="ro-RO" altLang="en-US" sz="1400" dirty="0" smtClean="0">
                <a:solidFill>
                  <a:srgbClr val="00B0F0"/>
                </a:solidFill>
              </a:rPr>
              <a:t>PCC </a:t>
            </a:r>
            <a:r>
              <a:rPr lang="ro-RO" altLang="en-US" sz="1400" dirty="0">
                <a:solidFill>
                  <a:srgbClr val="00B0F0"/>
                </a:solidFill>
              </a:rPr>
              <a:t>(T)</a:t>
            </a:r>
          </a:p>
        </p:txBody>
      </p:sp>
      <p:sp>
        <p:nvSpPr>
          <p:cNvPr id="22" name="Rectangle 2"/>
          <p:cNvSpPr>
            <a:spLocks noChangeArrowheads="1"/>
          </p:cNvSpPr>
          <p:nvPr/>
        </p:nvSpPr>
        <p:spPr bwMode="auto">
          <a:xfrm>
            <a:off x="5588343" y="492983"/>
            <a:ext cx="2743200" cy="3063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algn="r" hangingPunct="1">
              <a:lnSpc>
                <a:spcPct val="100000"/>
              </a:lnSpc>
            </a:pPr>
            <a:r>
              <a:rPr lang="ro-RO" altLang="en-US" sz="1400">
                <a:solidFill>
                  <a:srgbClr val="00B0F0"/>
                </a:solidFill>
              </a:rPr>
              <a:t>www.reinviesperanta.ro</a:t>
            </a:r>
          </a:p>
        </p:txBody>
      </p:sp>
      <p:sp>
        <p:nvSpPr>
          <p:cNvPr id="23" name="Rectangle 8"/>
          <p:cNvSpPr>
            <a:spLocks noChangeArrowheads="1"/>
          </p:cNvSpPr>
          <p:nvPr/>
        </p:nvSpPr>
        <p:spPr bwMode="auto">
          <a:xfrm>
            <a:off x="9457874" y="875209"/>
            <a:ext cx="2656338" cy="4602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r>
              <a:rPr lang="ro-RO" sz="2400" dirty="0">
                <a:solidFill>
                  <a:srgbClr val="00B0F0"/>
                </a:solidFill>
                <a:effectLst>
                  <a:reflection blurRad="6350" stA="53000" endA="300" endPos="35500" dir="5400000" sy="-90000" algn="bl"/>
                </a:effectLst>
              </a:rPr>
              <a:t>Laboratorul </a:t>
            </a:r>
            <a:r>
              <a:rPr lang="ro-RO" sz="2400" dirty="0" smtClean="0">
                <a:solidFill>
                  <a:srgbClr val="00B0F0"/>
                </a:solidFill>
                <a:effectLst>
                  <a:reflection blurRad="6350" stA="53000" endA="300" endPos="35500" dir="5400000" sy="-90000" algn="bl"/>
                </a:effectLst>
              </a:rPr>
              <a:t>iubirii</a:t>
            </a:r>
            <a:endParaRPr lang="ro-RO" altLang="en-US" sz="2400" noProof="1">
              <a:solidFill>
                <a:srgbClr val="00B0F0"/>
              </a:solidFill>
            </a:endParaRPr>
          </a:p>
        </p:txBody>
      </p:sp>
      <p:cxnSp>
        <p:nvCxnSpPr>
          <p:cNvPr id="25" name="Straight Connector 24"/>
          <p:cNvCxnSpPr/>
          <p:nvPr/>
        </p:nvCxnSpPr>
        <p:spPr>
          <a:xfrm>
            <a:off x="2919416" y="1828800"/>
            <a:ext cx="0" cy="419100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11" name="Rectangle 1"/>
          <p:cNvSpPr>
            <a:spLocks noChangeArrowheads="1"/>
          </p:cNvSpPr>
          <p:nvPr/>
        </p:nvSpPr>
        <p:spPr bwMode="auto">
          <a:xfrm>
            <a:off x="3205932" y="2590800"/>
            <a:ext cx="8451080" cy="2833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cs typeface="Arial Unicode MS" panose="020B0604020202020204" pitchFamily="34" charset="-128"/>
              </a:defRPr>
            </a:lvl9pPr>
          </a:lstStyle>
          <a:p>
            <a:pPr hangingPunct="1">
              <a:lnSpc>
                <a:spcPct val="100000"/>
              </a:lnSpc>
            </a:pPr>
            <a:r>
              <a:rPr lang="ro-RO" altLang="en-US" dirty="0">
                <a:solidFill>
                  <a:srgbClr val="FFFF00"/>
                </a:solidFill>
              </a:rPr>
              <a:t>Explică metodele care amplifică dimensiunea psihologică ce aduce frumuseţe experienţei sexuale.</a:t>
            </a:r>
          </a:p>
          <a:p>
            <a:pPr hangingPunct="1">
              <a:lnSpc>
                <a:spcPct val="100000"/>
              </a:lnSpc>
            </a:pPr>
            <a:endParaRPr lang="ro-RO" altLang="en-US" dirty="0">
              <a:solidFill>
                <a:srgbClr val="FFFF00"/>
              </a:solidFill>
            </a:endParaRPr>
          </a:p>
          <a:p>
            <a:pPr hangingPunct="1">
              <a:lnSpc>
                <a:spcPct val="100000"/>
              </a:lnSpc>
            </a:pPr>
            <a:r>
              <a:rPr lang="ro-RO" altLang="en-US" dirty="0">
                <a:solidFill>
                  <a:srgbClr val="FFFF00"/>
                </a:solidFill>
              </a:rPr>
              <a:t>Explică noţiunea de impas emoţional şi analizează situaţiile care îl creiază.</a:t>
            </a:r>
          </a:p>
          <a:p>
            <a:pPr hangingPunct="1">
              <a:lnSpc>
                <a:spcPct val="100000"/>
              </a:lnSpc>
            </a:pPr>
            <a:endParaRPr lang="ro-RO" altLang="en-US" dirty="0">
              <a:solidFill>
                <a:srgbClr val="FFFF00"/>
              </a:solidFill>
            </a:endParaRPr>
          </a:p>
          <a:p>
            <a:pPr hangingPunct="1">
              <a:lnSpc>
                <a:spcPct val="100000"/>
              </a:lnSpc>
            </a:pPr>
            <a:r>
              <a:rPr lang="ro-RO" altLang="en-US" dirty="0">
                <a:solidFill>
                  <a:srgbClr val="FFFF00"/>
                </a:solidFill>
              </a:rPr>
              <a:t>Discută despre importanţa diferenţierii în legătură cu calitatea vieţii de cuplu, în general.</a:t>
            </a:r>
          </a:p>
          <a:p>
            <a:pPr hangingPunct="1">
              <a:lnSpc>
                <a:spcPct val="100000"/>
              </a:lnSpc>
            </a:pPr>
            <a:endParaRPr lang="ro-RO" altLang="en-US" dirty="0">
              <a:solidFill>
                <a:srgbClr val="FFFF00"/>
              </a:solidFill>
            </a:endParaRPr>
          </a:p>
          <a:p>
            <a:pPr hangingPunct="1">
              <a:lnSpc>
                <a:spcPct val="100000"/>
              </a:lnSpc>
            </a:pPr>
            <a:r>
              <a:rPr lang="ro-RO" altLang="en-US" dirty="0">
                <a:solidFill>
                  <a:srgbClr val="FFFF00"/>
                </a:solidFill>
              </a:rPr>
              <a:t>Pregateşte partenerii pentru confruntare de sine şi arată-le importanţa acesteia pentru diferenţiere de sine (self-differentiation).</a:t>
            </a:r>
          </a:p>
        </p:txBody>
      </p:sp>
      <p:pic>
        <p:nvPicPr>
          <p:cNvPr id="12"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412" y="2894012"/>
            <a:ext cx="2392362" cy="22923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 name="Rectangle 8"/>
          <p:cNvSpPr>
            <a:spLocks noChangeArrowheads="1"/>
          </p:cNvSpPr>
          <p:nvPr/>
        </p:nvSpPr>
        <p:spPr bwMode="auto">
          <a:xfrm rot="16200000">
            <a:off x="-2825315" y="2976128"/>
            <a:ext cx="6629400" cy="8295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hangingPunct="1">
              <a:lnSpc>
                <a:spcPct val="100000"/>
              </a:lnSpc>
            </a:pPr>
            <a:r>
              <a:rPr lang="ro-RO" altLang="en-US" sz="4800" cap="small" dirty="0" smtClean="0">
                <a:solidFill>
                  <a:srgbClr val="00B0F0"/>
                </a:solidFill>
                <a:effectLst>
                  <a:outerShdw blurRad="38100" dist="38100" dir="2700000" algn="tl">
                    <a:srgbClr val="000000">
                      <a:alpha val="43137"/>
                    </a:srgbClr>
                  </a:outerShdw>
                </a:effectLst>
              </a:rPr>
              <a:t>IMPLICAȚII PRACTICE</a:t>
            </a:r>
            <a:endParaRPr lang="ro-RO" altLang="en-US" sz="4800" cap="small" dirty="0">
              <a:solidFill>
                <a:srgbClr val="00B0F0"/>
              </a:solidFill>
              <a:effectLst>
                <a:outerShdw blurRad="38100" dist="38100" dir="2700000" algn="tl">
                  <a:srgbClr val="000000">
                    <a:alpha val="43137"/>
                  </a:srgbClr>
                </a:outerShdw>
              </a:effectLst>
            </a:endParaRPr>
          </a:p>
        </p:txBody>
      </p:sp>
      <p:sp>
        <p:nvSpPr>
          <p:cNvPr id="14" name="Rectangle 8"/>
          <p:cNvSpPr>
            <a:spLocks noChangeArrowheads="1"/>
          </p:cNvSpPr>
          <p:nvPr/>
        </p:nvSpPr>
        <p:spPr bwMode="auto">
          <a:xfrm rot="16200000">
            <a:off x="-1249340" y="4285141"/>
            <a:ext cx="4306093" cy="4602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hangingPunct="1">
              <a:lnSpc>
                <a:spcPct val="100000"/>
              </a:lnSpc>
            </a:pPr>
            <a:r>
              <a:rPr lang="ro-RO" altLang="en-US" sz="2400" cap="small" dirty="0" smtClean="0">
                <a:solidFill>
                  <a:srgbClr val="00B0F0"/>
                </a:solidFill>
                <a:effectLst>
                  <a:outerShdw blurRad="38100" dist="38100" dir="2700000" algn="tl">
                    <a:srgbClr val="000000">
                      <a:alpha val="43137"/>
                    </a:srgbClr>
                  </a:outerShdw>
                </a:effectLst>
              </a:rPr>
              <a:t>CONSILIERUL DE FAMILIE</a:t>
            </a:r>
            <a:endParaRPr lang="ro-RO" altLang="en-US" sz="2400" cap="small" dirty="0">
              <a:solidFill>
                <a:srgbClr val="00B0F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60635559"/>
      </p:ext>
    </p:extLst>
  </p:cSld>
  <p:clrMapOvr>
    <a:masterClrMapping/>
  </p:clrMapOvr>
  <mc:AlternateContent xmlns:mc="http://schemas.openxmlformats.org/markup-compatibility/2006" xmlns:p14="http://schemas.microsoft.com/office/powerpoint/2010/main">
    <mc:Choice Requires="p14">
      <p:transition spd="slow" p14:dur="1200">
        <p14:prism/>
        <p:sndAc>
          <p:endSnd/>
        </p:sndAc>
      </p:transition>
    </mc:Choice>
    <mc:Fallback xmlns="">
      <p:transition spd="slow">
        <p:fade/>
        <p:sndAc>
          <p:endSnd/>
        </p:sndAc>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76674" y="227012"/>
            <a:ext cx="2862263"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1"/>
          <p:cNvSpPr>
            <a:spLocks noChangeArrowheads="1"/>
          </p:cNvSpPr>
          <p:nvPr/>
        </p:nvSpPr>
        <p:spPr bwMode="auto">
          <a:xfrm>
            <a:off x="4826343" y="340583"/>
            <a:ext cx="3505200" cy="3063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9pPr>
          </a:lstStyle>
          <a:p>
            <a:pPr algn="r" hangingPunct="1">
              <a:lnSpc>
                <a:spcPct val="100000"/>
              </a:lnSpc>
            </a:pPr>
            <a:r>
              <a:rPr lang="ro-RO" altLang="en-US" sz="1400" dirty="0">
                <a:solidFill>
                  <a:srgbClr val="00B0F0"/>
                </a:solidFill>
              </a:rPr>
              <a:t> Dr MargiAnne Isaia, MD MPH </a:t>
            </a:r>
            <a:r>
              <a:rPr lang="ro-RO" altLang="en-US" sz="1400" dirty="0" smtClean="0">
                <a:solidFill>
                  <a:srgbClr val="00B0F0"/>
                </a:solidFill>
              </a:rPr>
              <a:t>PCC </a:t>
            </a:r>
            <a:r>
              <a:rPr lang="ro-RO" altLang="en-US" sz="1400" dirty="0">
                <a:solidFill>
                  <a:srgbClr val="00B0F0"/>
                </a:solidFill>
              </a:rPr>
              <a:t>(T)</a:t>
            </a:r>
          </a:p>
        </p:txBody>
      </p:sp>
      <p:sp>
        <p:nvSpPr>
          <p:cNvPr id="22" name="Rectangle 2"/>
          <p:cNvSpPr>
            <a:spLocks noChangeArrowheads="1"/>
          </p:cNvSpPr>
          <p:nvPr/>
        </p:nvSpPr>
        <p:spPr bwMode="auto">
          <a:xfrm>
            <a:off x="5588343" y="492983"/>
            <a:ext cx="2743200" cy="3063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algn="r" hangingPunct="1">
              <a:lnSpc>
                <a:spcPct val="100000"/>
              </a:lnSpc>
            </a:pPr>
            <a:r>
              <a:rPr lang="ro-RO" altLang="en-US" sz="1400">
                <a:solidFill>
                  <a:srgbClr val="00B0F0"/>
                </a:solidFill>
              </a:rPr>
              <a:t>www.reinviesperanta.ro</a:t>
            </a:r>
          </a:p>
        </p:txBody>
      </p:sp>
      <p:sp>
        <p:nvSpPr>
          <p:cNvPr id="23" name="Rectangle 8"/>
          <p:cNvSpPr>
            <a:spLocks noChangeArrowheads="1"/>
          </p:cNvSpPr>
          <p:nvPr/>
        </p:nvSpPr>
        <p:spPr bwMode="auto">
          <a:xfrm>
            <a:off x="9457874" y="875209"/>
            <a:ext cx="2656338" cy="4602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r>
              <a:rPr lang="ro-RO" sz="2400" dirty="0">
                <a:solidFill>
                  <a:srgbClr val="00B0F0"/>
                </a:solidFill>
                <a:effectLst>
                  <a:reflection blurRad="6350" stA="53000" endA="300" endPos="35500" dir="5400000" sy="-90000" algn="bl"/>
                </a:effectLst>
              </a:rPr>
              <a:t>Laboratorul </a:t>
            </a:r>
            <a:r>
              <a:rPr lang="ro-RO" sz="2400" dirty="0" smtClean="0">
                <a:solidFill>
                  <a:srgbClr val="00B0F0"/>
                </a:solidFill>
                <a:effectLst>
                  <a:reflection blurRad="6350" stA="53000" endA="300" endPos="35500" dir="5400000" sy="-90000" algn="bl"/>
                </a:effectLst>
              </a:rPr>
              <a:t>iubirii</a:t>
            </a:r>
            <a:endParaRPr lang="ro-RO" altLang="en-US" sz="2400" noProof="1">
              <a:solidFill>
                <a:srgbClr val="00B0F0"/>
              </a:solidFill>
            </a:endParaRPr>
          </a:p>
        </p:txBody>
      </p:sp>
      <p:cxnSp>
        <p:nvCxnSpPr>
          <p:cNvPr id="25" name="Straight Connector 24"/>
          <p:cNvCxnSpPr/>
          <p:nvPr/>
        </p:nvCxnSpPr>
        <p:spPr>
          <a:xfrm>
            <a:off x="2919416" y="1828800"/>
            <a:ext cx="0" cy="419100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11" name="Rectangle 1"/>
          <p:cNvSpPr>
            <a:spLocks noChangeArrowheads="1"/>
          </p:cNvSpPr>
          <p:nvPr/>
        </p:nvSpPr>
        <p:spPr bwMode="auto">
          <a:xfrm>
            <a:off x="3205932" y="2971800"/>
            <a:ext cx="8146280" cy="2011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cs typeface="Arial Unicode MS" panose="020B0604020202020204" pitchFamily="34" charset="-128"/>
              </a:defRPr>
            </a:lvl9pPr>
          </a:lstStyle>
          <a:p>
            <a:pPr hangingPunct="1">
              <a:lnSpc>
                <a:spcPct val="100000"/>
              </a:lnSpc>
            </a:pPr>
            <a:r>
              <a:rPr lang="ro-RO" altLang="en-US" dirty="0">
                <a:solidFill>
                  <a:srgbClr val="FFFF00"/>
                </a:solidFill>
              </a:rPr>
              <a:t>Motivează-i pe parteneri să facă tranziţia critică, aceea de a-i da libertate partenerului şi a se bizui pe sine ca un mod de creştere.</a:t>
            </a:r>
          </a:p>
          <a:p>
            <a:pPr hangingPunct="1">
              <a:lnSpc>
                <a:spcPct val="100000"/>
              </a:lnSpc>
            </a:pPr>
            <a:r>
              <a:rPr lang="ro-RO" altLang="en-US" dirty="0">
                <a:solidFill>
                  <a:srgbClr val="FFFF00"/>
                </a:solidFill>
              </a:rPr>
              <a:t>Când stai pe propriile picioare, emoțional, ai multe de împărtășit cu partenerul tău.</a:t>
            </a:r>
          </a:p>
          <a:p>
            <a:pPr hangingPunct="1">
              <a:lnSpc>
                <a:spcPct val="100000"/>
              </a:lnSpc>
            </a:pPr>
            <a:endParaRPr lang="ro-RO" altLang="en-US" dirty="0">
              <a:solidFill>
                <a:srgbClr val="FFFF00"/>
              </a:solidFill>
            </a:endParaRPr>
          </a:p>
          <a:p>
            <a:pPr hangingPunct="1">
              <a:lnSpc>
                <a:spcPct val="100000"/>
              </a:lnSpc>
            </a:pPr>
            <a:r>
              <a:rPr lang="ro-RO" altLang="en-US" dirty="0">
                <a:solidFill>
                  <a:srgbClr val="FFFF00"/>
                </a:solidFill>
              </a:rPr>
              <a:t>Informează-i că acest proces al diferenţierii este gradat, este foarte dificil, dar este valoros deoarece el va avea un impact asupra tuturor relaţiilor lor.</a:t>
            </a:r>
          </a:p>
        </p:txBody>
      </p:sp>
      <p:pic>
        <p:nvPicPr>
          <p:cNvPr id="12"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412" y="2882899"/>
            <a:ext cx="2392362" cy="22923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 name="Rectangle 8"/>
          <p:cNvSpPr>
            <a:spLocks noChangeArrowheads="1"/>
          </p:cNvSpPr>
          <p:nvPr/>
        </p:nvSpPr>
        <p:spPr bwMode="auto">
          <a:xfrm rot="16200000">
            <a:off x="-2825315" y="2976128"/>
            <a:ext cx="6629400" cy="8295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hangingPunct="1">
              <a:lnSpc>
                <a:spcPct val="100000"/>
              </a:lnSpc>
            </a:pPr>
            <a:r>
              <a:rPr lang="ro-RO" altLang="en-US" sz="4800" cap="small" dirty="0" smtClean="0">
                <a:solidFill>
                  <a:srgbClr val="00B0F0"/>
                </a:solidFill>
                <a:effectLst>
                  <a:outerShdw blurRad="38100" dist="38100" dir="2700000" algn="tl">
                    <a:srgbClr val="000000">
                      <a:alpha val="43137"/>
                    </a:srgbClr>
                  </a:outerShdw>
                </a:effectLst>
              </a:rPr>
              <a:t>IMPLICAȚII PRACTICE</a:t>
            </a:r>
            <a:endParaRPr lang="ro-RO" altLang="en-US" sz="4800" cap="small" dirty="0">
              <a:solidFill>
                <a:srgbClr val="00B0F0"/>
              </a:solidFill>
              <a:effectLst>
                <a:outerShdw blurRad="38100" dist="38100" dir="2700000" algn="tl">
                  <a:srgbClr val="000000">
                    <a:alpha val="43137"/>
                  </a:srgbClr>
                </a:outerShdw>
              </a:effectLst>
            </a:endParaRPr>
          </a:p>
        </p:txBody>
      </p:sp>
      <p:sp>
        <p:nvSpPr>
          <p:cNvPr id="14" name="Rectangle 8"/>
          <p:cNvSpPr>
            <a:spLocks noChangeArrowheads="1"/>
          </p:cNvSpPr>
          <p:nvPr/>
        </p:nvSpPr>
        <p:spPr bwMode="auto">
          <a:xfrm rot="16200000">
            <a:off x="-1249340" y="4285141"/>
            <a:ext cx="4306093" cy="4602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hangingPunct="1">
              <a:lnSpc>
                <a:spcPct val="100000"/>
              </a:lnSpc>
            </a:pPr>
            <a:r>
              <a:rPr lang="ro-RO" altLang="en-US" sz="2400" cap="small" dirty="0" smtClean="0">
                <a:solidFill>
                  <a:srgbClr val="00B0F0"/>
                </a:solidFill>
                <a:effectLst>
                  <a:outerShdw blurRad="38100" dist="38100" dir="2700000" algn="tl">
                    <a:srgbClr val="000000">
                      <a:alpha val="43137"/>
                    </a:srgbClr>
                  </a:outerShdw>
                </a:effectLst>
              </a:rPr>
              <a:t>CONSILIERUL DE FAMILIE</a:t>
            </a:r>
            <a:endParaRPr lang="ro-RO" altLang="en-US" sz="2400" cap="small" dirty="0">
              <a:solidFill>
                <a:srgbClr val="00B0F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66315345"/>
      </p:ext>
    </p:extLst>
  </p:cSld>
  <p:clrMapOvr>
    <a:masterClrMapping/>
  </p:clrMapOvr>
  <mc:AlternateContent xmlns:mc="http://schemas.openxmlformats.org/markup-compatibility/2006" xmlns:p14="http://schemas.microsoft.com/office/powerpoint/2010/main">
    <mc:Choice Requires="p14">
      <p:transition spd="slow" p14:dur="1200">
        <p14:prism/>
        <p:sndAc>
          <p:endSnd/>
        </p:sndAc>
      </p:transition>
    </mc:Choice>
    <mc:Fallback xmlns="">
      <p:transition spd="slow">
        <p:fade/>
        <p:sndAc>
          <p:endSnd/>
        </p:sndAc>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76674" y="227012"/>
            <a:ext cx="2862263"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1"/>
          <p:cNvSpPr>
            <a:spLocks noChangeArrowheads="1"/>
          </p:cNvSpPr>
          <p:nvPr/>
        </p:nvSpPr>
        <p:spPr bwMode="auto">
          <a:xfrm>
            <a:off x="4826343" y="340583"/>
            <a:ext cx="3505200" cy="3063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9pPr>
          </a:lstStyle>
          <a:p>
            <a:pPr algn="r" hangingPunct="1">
              <a:lnSpc>
                <a:spcPct val="100000"/>
              </a:lnSpc>
            </a:pPr>
            <a:r>
              <a:rPr lang="ro-RO" altLang="en-US" sz="1400" dirty="0">
                <a:solidFill>
                  <a:srgbClr val="00B0F0"/>
                </a:solidFill>
              </a:rPr>
              <a:t> Dr MargiAnne Isaia, MD MPH </a:t>
            </a:r>
            <a:r>
              <a:rPr lang="ro-RO" altLang="en-US" sz="1400" dirty="0" smtClean="0">
                <a:solidFill>
                  <a:srgbClr val="00B0F0"/>
                </a:solidFill>
              </a:rPr>
              <a:t>PCC </a:t>
            </a:r>
            <a:r>
              <a:rPr lang="ro-RO" altLang="en-US" sz="1400" dirty="0">
                <a:solidFill>
                  <a:srgbClr val="00B0F0"/>
                </a:solidFill>
              </a:rPr>
              <a:t>(T)</a:t>
            </a:r>
          </a:p>
        </p:txBody>
      </p:sp>
      <p:sp>
        <p:nvSpPr>
          <p:cNvPr id="22" name="Rectangle 2"/>
          <p:cNvSpPr>
            <a:spLocks noChangeArrowheads="1"/>
          </p:cNvSpPr>
          <p:nvPr/>
        </p:nvSpPr>
        <p:spPr bwMode="auto">
          <a:xfrm>
            <a:off x="5588343" y="492983"/>
            <a:ext cx="2743200" cy="3063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algn="r" hangingPunct="1">
              <a:lnSpc>
                <a:spcPct val="100000"/>
              </a:lnSpc>
            </a:pPr>
            <a:r>
              <a:rPr lang="ro-RO" altLang="en-US" sz="1400">
                <a:solidFill>
                  <a:srgbClr val="00B0F0"/>
                </a:solidFill>
              </a:rPr>
              <a:t>www.reinviesperanta.ro</a:t>
            </a:r>
          </a:p>
        </p:txBody>
      </p:sp>
      <p:sp>
        <p:nvSpPr>
          <p:cNvPr id="23" name="Rectangle 8"/>
          <p:cNvSpPr>
            <a:spLocks noChangeArrowheads="1"/>
          </p:cNvSpPr>
          <p:nvPr/>
        </p:nvSpPr>
        <p:spPr bwMode="auto">
          <a:xfrm>
            <a:off x="9457874" y="875209"/>
            <a:ext cx="2656338" cy="4602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r>
              <a:rPr lang="ro-RO" sz="2400" dirty="0">
                <a:solidFill>
                  <a:srgbClr val="00B0F0"/>
                </a:solidFill>
                <a:effectLst>
                  <a:reflection blurRad="6350" stA="53000" endA="300" endPos="35500" dir="5400000" sy="-90000" algn="bl"/>
                </a:effectLst>
              </a:rPr>
              <a:t>Laboratorul </a:t>
            </a:r>
            <a:r>
              <a:rPr lang="ro-RO" sz="2400" dirty="0" smtClean="0">
                <a:solidFill>
                  <a:srgbClr val="00B0F0"/>
                </a:solidFill>
                <a:effectLst>
                  <a:reflection blurRad="6350" stA="53000" endA="300" endPos="35500" dir="5400000" sy="-90000" algn="bl"/>
                </a:effectLst>
              </a:rPr>
              <a:t>iubirii</a:t>
            </a:r>
            <a:endParaRPr lang="ro-RO" altLang="en-US" sz="2400" noProof="1">
              <a:solidFill>
                <a:srgbClr val="00B0F0"/>
              </a:solidFill>
            </a:endParaRPr>
          </a:p>
        </p:txBody>
      </p:sp>
      <p:cxnSp>
        <p:nvCxnSpPr>
          <p:cNvPr id="25" name="Straight Connector 24"/>
          <p:cNvCxnSpPr/>
          <p:nvPr/>
        </p:nvCxnSpPr>
        <p:spPr>
          <a:xfrm>
            <a:off x="2919416" y="1828800"/>
            <a:ext cx="0" cy="419100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12" name="Rectangle 1"/>
          <p:cNvSpPr>
            <a:spLocks noChangeArrowheads="1"/>
          </p:cNvSpPr>
          <p:nvPr/>
        </p:nvSpPr>
        <p:spPr bwMode="auto">
          <a:xfrm>
            <a:off x="3202647" y="3048000"/>
            <a:ext cx="8530563" cy="20298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cs typeface="Arial Unicode MS" panose="020B0604020202020204" pitchFamily="34" charset="-128"/>
              </a:defRPr>
            </a:lvl9pPr>
          </a:lstStyle>
          <a:p>
            <a:pPr hangingPunct="1">
              <a:lnSpc>
                <a:spcPct val="100000"/>
              </a:lnSpc>
            </a:pPr>
            <a:r>
              <a:rPr lang="ro-RO" altLang="en-US" dirty="0">
                <a:solidFill>
                  <a:srgbClr val="FFFF00"/>
                </a:solidFill>
              </a:rPr>
              <a:t>Explică elevului conceptul de potenţial sexual şi legătura lui cu satisfacţia sexuală.</a:t>
            </a:r>
          </a:p>
          <a:p>
            <a:pPr hangingPunct="1">
              <a:lnSpc>
                <a:spcPct val="100000"/>
              </a:lnSpc>
            </a:pPr>
            <a:endParaRPr lang="ro-RO" altLang="en-US" dirty="0">
              <a:solidFill>
                <a:srgbClr val="FFFF00"/>
              </a:solidFill>
            </a:endParaRPr>
          </a:p>
          <a:p>
            <a:pPr hangingPunct="1">
              <a:lnSpc>
                <a:spcPct val="100000"/>
              </a:lnSpc>
            </a:pPr>
            <a:r>
              <a:rPr lang="ro-RO" altLang="en-US" dirty="0">
                <a:solidFill>
                  <a:srgbClr val="FFFF00"/>
                </a:solidFill>
              </a:rPr>
              <a:t>Arată importanţa maturizării creierului în procesul de dezvoltare a intimităţii în relaţie.</a:t>
            </a:r>
          </a:p>
          <a:p>
            <a:pPr hangingPunct="1">
              <a:lnSpc>
                <a:spcPct val="100000"/>
              </a:lnSpc>
            </a:pPr>
            <a:endParaRPr lang="ro-RO" altLang="en-US" dirty="0">
              <a:solidFill>
                <a:srgbClr val="FFFF00"/>
              </a:solidFill>
            </a:endParaRPr>
          </a:p>
          <a:p>
            <a:pPr hangingPunct="1">
              <a:lnSpc>
                <a:spcPct val="100000"/>
              </a:lnSpc>
            </a:pPr>
            <a:r>
              <a:rPr lang="ro-RO" altLang="en-US" dirty="0">
                <a:solidFill>
                  <a:srgbClr val="FFFF00"/>
                </a:solidFill>
              </a:rPr>
              <a:t>Arată avantajele începerii vieţii sexuale la momentul optim (maturizarea creierului) şi ajută-l pe elev să decidă când este acest moment pentru el.</a:t>
            </a:r>
          </a:p>
        </p:txBody>
      </p:sp>
      <p:pic>
        <p:nvPicPr>
          <p:cNvPr id="17"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612" y="2908300"/>
            <a:ext cx="2293938" cy="22780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 name="Rectangle 8"/>
          <p:cNvSpPr>
            <a:spLocks noChangeArrowheads="1"/>
          </p:cNvSpPr>
          <p:nvPr/>
        </p:nvSpPr>
        <p:spPr bwMode="auto">
          <a:xfrm rot="16200000">
            <a:off x="-2825315" y="2976128"/>
            <a:ext cx="6629400" cy="8295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hangingPunct="1">
              <a:lnSpc>
                <a:spcPct val="100000"/>
              </a:lnSpc>
            </a:pPr>
            <a:r>
              <a:rPr lang="ro-RO" altLang="en-US" sz="4800" cap="small" dirty="0" smtClean="0">
                <a:solidFill>
                  <a:srgbClr val="00B0F0"/>
                </a:solidFill>
                <a:effectLst>
                  <a:outerShdw blurRad="38100" dist="38100" dir="2700000" algn="tl">
                    <a:srgbClr val="000000">
                      <a:alpha val="43137"/>
                    </a:srgbClr>
                  </a:outerShdw>
                </a:effectLst>
              </a:rPr>
              <a:t>IMPLICAȚII PRACTICE</a:t>
            </a:r>
            <a:endParaRPr lang="ro-RO" altLang="en-US" sz="4800" cap="small" dirty="0">
              <a:solidFill>
                <a:srgbClr val="00B0F0"/>
              </a:solidFill>
              <a:effectLst>
                <a:outerShdw blurRad="38100" dist="38100" dir="2700000" algn="tl">
                  <a:srgbClr val="000000">
                    <a:alpha val="43137"/>
                  </a:srgbClr>
                </a:outerShdw>
              </a:effectLst>
            </a:endParaRPr>
          </a:p>
        </p:txBody>
      </p:sp>
      <p:sp>
        <p:nvSpPr>
          <p:cNvPr id="19" name="Rectangle 8"/>
          <p:cNvSpPr>
            <a:spLocks noChangeArrowheads="1"/>
          </p:cNvSpPr>
          <p:nvPr/>
        </p:nvSpPr>
        <p:spPr bwMode="auto">
          <a:xfrm rot="16200000">
            <a:off x="-1249340" y="4285141"/>
            <a:ext cx="4306093" cy="4602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hangingPunct="1">
              <a:lnSpc>
                <a:spcPct val="100000"/>
              </a:lnSpc>
            </a:pPr>
            <a:r>
              <a:rPr lang="ro-RO" altLang="en-US" sz="2400" cap="small" dirty="0" smtClean="0">
                <a:solidFill>
                  <a:srgbClr val="00B0F0"/>
                </a:solidFill>
                <a:effectLst>
                  <a:outerShdw blurRad="38100" dist="38100" dir="2700000" algn="tl">
                    <a:srgbClr val="000000">
                      <a:alpha val="43137"/>
                    </a:srgbClr>
                  </a:outerShdw>
                </a:effectLst>
              </a:rPr>
              <a:t>CONSILIERUL ȘCOLAR</a:t>
            </a:r>
            <a:endParaRPr lang="ro-RO" altLang="en-US" sz="2400" cap="small" dirty="0">
              <a:solidFill>
                <a:srgbClr val="00B0F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70746689"/>
      </p:ext>
    </p:extLst>
  </p:cSld>
  <p:clrMapOvr>
    <a:masterClrMapping/>
  </p:clrMapOvr>
  <mc:AlternateContent xmlns:mc="http://schemas.openxmlformats.org/markup-compatibility/2006" xmlns:p14="http://schemas.microsoft.com/office/powerpoint/2010/main">
    <mc:Choice Requires="p14">
      <p:transition spd="slow" p14:dur="1200">
        <p14:prism/>
        <p:sndAc>
          <p:endSnd/>
        </p:sndAc>
      </p:transition>
    </mc:Choice>
    <mc:Fallback xmlns="">
      <p:transition spd="slow">
        <p:fade/>
        <p:sndAc>
          <p:endSnd/>
        </p:sndAc>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76674" y="227012"/>
            <a:ext cx="2862263"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1"/>
          <p:cNvSpPr>
            <a:spLocks noChangeArrowheads="1"/>
          </p:cNvSpPr>
          <p:nvPr/>
        </p:nvSpPr>
        <p:spPr bwMode="auto">
          <a:xfrm>
            <a:off x="4826343" y="340583"/>
            <a:ext cx="3505200" cy="3063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9pPr>
          </a:lstStyle>
          <a:p>
            <a:pPr algn="r" hangingPunct="1">
              <a:lnSpc>
                <a:spcPct val="100000"/>
              </a:lnSpc>
            </a:pPr>
            <a:r>
              <a:rPr lang="ro-RO" altLang="en-US" sz="1400" dirty="0">
                <a:solidFill>
                  <a:srgbClr val="00B0F0"/>
                </a:solidFill>
              </a:rPr>
              <a:t> Dr MargiAnne Isaia, MD MPH </a:t>
            </a:r>
            <a:r>
              <a:rPr lang="ro-RO" altLang="en-US" sz="1400" dirty="0" smtClean="0">
                <a:solidFill>
                  <a:srgbClr val="00B0F0"/>
                </a:solidFill>
              </a:rPr>
              <a:t>PCC </a:t>
            </a:r>
            <a:r>
              <a:rPr lang="ro-RO" altLang="en-US" sz="1400" dirty="0">
                <a:solidFill>
                  <a:srgbClr val="00B0F0"/>
                </a:solidFill>
              </a:rPr>
              <a:t>(T)</a:t>
            </a:r>
          </a:p>
        </p:txBody>
      </p:sp>
      <p:sp>
        <p:nvSpPr>
          <p:cNvPr id="22" name="Rectangle 2"/>
          <p:cNvSpPr>
            <a:spLocks noChangeArrowheads="1"/>
          </p:cNvSpPr>
          <p:nvPr/>
        </p:nvSpPr>
        <p:spPr bwMode="auto">
          <a:xfrm>
            <a:off x="5588343" y="492983"/>
            <a:ext cx="2743200" cy="3063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algn="r" hangingPunct="1">
              <a:lnSpc>
                <a:spcPct val="100000"/>
              </a:lnSpc>
            </a:pPr>
            <a:r>
              <a:rPr lang="ro-RO" altLang="en-US" sz="1400">
                <a:solidFill>
                  <a:srgbClr val="00B0F0"/>
                </a:solidFill>
              </a:rPr>
              <a:t>www.reinviesperanta.ro</a:t>
            </a:r>
          </a:p>
        </p:txBody>
      </p:sp>
      <p:sp>
        <p:nvSpPr>
          <p:cNvPr id="23" name="Rectangle 8"/>
          <p:cNvSpPr>
            <a:spLocks noChangeArrowheads="1"/>
          </p:cNvSpPr>
          <p:nvPr/>
        </p:nvSpPr>
        <p:spPr bwMode="auto">
          <a:xfrm>
            <a:off x="9457874" y="875209"/>
            <a:ext cx="2656338" cy="4602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r>
              <a:rPr lang="ro-RO" sz="2400" dirty="0">
                <a:solidFill>
                  <a:srgbClr val="00B0F0"/>
                </a:solidFill>
                <a:effectLst>
                  <a:reflection blurRad="6350" stA="53000" endA="300" endPos="35500" dir="5400000" sy="-90000" algn="bl"/>
                </a:effectLst>
              </a:rPr>
              <a:t>Laboratorul </a:t>
            </a:r>
            <a:r>
              <a:rPr lang="ro-RO" sz="2400" dirty="0" smtClean="0">
                <a:solidFill>
                  <a:srgbClr val="00B0F0"/>
                </a:solidFill>
                <a:effectLst>
                  <a:reflection blurRad="6350" stA="53000" endA="300" endPos="35500" dir="5400000" sy="-90000" algn="bl"/>
                </a:effectLst>
              </a:rPr>
              <a:t>iubirii</a:t>
            </a:r>
            <a:endParaRPr lang="ro-RO" altLang="en-US" sz="2400" noProof="1">
              <a:solidFill>
                <a:srgbClr val="00B0F0"/>
              </a:solidFill>
            </a:endParaRPr>
          </a:p>
        </p:txBody>
      </p:sp>
      <p:cxnSp>
        <p:nvCxnSpPr>
          <p:cNvPr id="25" name="Straight Connector 24"/>
          <p:cNvCxnSpPr/>
          <p:nvPr/>
        </p:nvCxnSpPr>
        <p:spPr>
          <a:xfrm>
            <a:off x="2919416" y="1828800"/>
            <a:ext cx="0" cy="419100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11" name="Rectangle 1"/>
          <p:cNvSpPr>
            <a:spLocks noChangeArrowheads="1"/>
          </p:cNvSpPr>
          <p:nvPr/>
        </p:nvSpPr>
        <p:spPr bwMode="auto">
          <a:xfrm>
            <a:off x="3211356" y="3048000"/>
            <a:ext cx="8521855" cy="17528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cs typeface="Arial Unicode MS" panose="020B0604020202020204" pitchFamily="34" charset="-128"/>
              </a:defRPr>
            </a:lvl9pPr>
          </a:lstStyle>
          <a:p>
            <a:pPr hangingPunct="1">
              <a:lnSpc>
                <a:spcPct val="100000"/>
              </a:lnSpc>
            </a:pPr>
            <a:r>
              <a:rPr lang="ro-RO" altLang="en-US" dirty="0">
                <a:solidFill>
                  <a:srgbClr val="FFFF00"/>
                </a:solidFill>
              </a:rPr>
              <a:t>Ajută-l pe elev să înţeleagă capacităţile lui de a integra emoţiile şi spiritualitatea în experienţa sexuală pentru a avea o experienţă sexuală de înaltă calitate.</a:t>
            </a:r>
          </a:p>
          <a:p>
            <a:pPr hangingPunct="1">
              <a:lnSpc>
                <a:spcPct val="100000"/>
              </a:lnSpc>
            </a:pPr>
            <a:endParaRPr lang="ro-RO" altLang="en-US" dirty="0">
              <a:solidFill>
                <a:srgbClr val="FFFF00"/>
              </a:solidFill>
            </a:endParaRPr>
          </a:p>
          <a:p>
            <a:pPr hangingPunct="1">
              <a:lnSpc>
                <a:spcPct val="100000"/>
              </a:lnSpc>
            </a:pPr>
            <a:r>
              <a:rPr lang="ro-RO" altLang="en-US" dirty="0">
                <a:solidFill>
                  <a:srgbClr val="FFFF00"/>
                </a:solidFill>
              </a:rPr>
              <a:t>Explică-i asocierea dintre gradul de diferenţiere şi conecţia emoţională.</a:t>
            </a:r>
          </a:p>
          <a:p>
            <a:pPr hangingPunct="1">
              <a:lnSpc>
                <a:spcPct val="100000"/>
              </a:lnSpc>
            </a:pPr>
            <a:endParaRPr lang="ro-RO" altLang="en-US" dirty="0">
              <a:solidFill>
                <a:srgbClr val="FFFF00"/>
              </a:solidFill>
            </a:endParaRPr>
          </a:p>
          <a:p>
            <a:pPr hangingPunct="1">
              <a:lnSpc>
                <a:spcPct val="100000"/>
              </a:lnSpc>
            </a:pPr>
            <a:r>
              <a:rPr lang="ro-RO" altLang="en-US" dirty="0">
                <a:solidFill>
                  <a:srgbClr val="FFFF00"/>
                </a:solidFill>
              </a:rPr>
              <a:t>Învaţă-l cum să îşi gestioneze propriile frustrări şi nelinişti.</a:t>
            </a:r>
          </a:p>
        </p:txBody>
      </p:sp>
      <p:pic>
        <p:nvPicPr>
          <p:cNvPr id="12"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612" y="2879725"/>
            <a:ext cx="2293938" cy="22780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 name="Rectangle 8"/>
          <p:cNvSpPr>
            <a:spLocks noChangeArrowheads="1"/>
          </p:cNvSpPr>
          <p:nvPr/>
        </p:nvSpPr>
        <p:spPr bwMode="auto">
          <a:xfrm rot="16200000">
            <a:off x="-2825315" y="2976128"/>
            <a:ext cx="6629400" cy="8295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hangingPunct="1">
              <a:lnSpc>
                <a:spcPct val="100000"/>
              </a:lnSpc>
            </a:pPr>
            <a:r>
              <a:rPr lang="ro-RO" altLang="en-US" sz="4800" cap="small" dirty="0" smtClean="0">
                <a:solidFill>
                  <a:srgbClr val="00B0F0"/>
                </a:solidFill>
                <a:effectLst>
                  <a:outerShdw blurRad="38100" dist="38100" dir="2700000" algn="tl">
                    <a:srgbClr val="000000">
                      <a:alpha val="43137"/>
                    </a:srgbClr>
                  </a:outerShdw>
                </a:effectLst>
              </a:rPr>
              <a:t>IMPLICAȚII PRACTICE</a:t>
            </a:r>
            <a:endParaRPr lang="ro-RO" altLang="en-US" sz="4800" cap="small" dirty="0">
              <a:solidFill>
                <a:srgbClr val="00B0F0"/>
              </a:solidFill>
              <a:effectLst>
                <a:outerShdw blurRad="38100" dist="38100" dir="2700000" algn="tl">
                  <a:srgbClr val="000000">
                    <a:alpha val="43137"/>
                  </a:srgbClr>
                </a:outerShdw>
              </a:effectLst>
            </a:endParaRPr>
          </a:p>
        </p:txBody>
      </p:sp>
      <p:sp>
        <p:nvSpPr>
          <p:cNvPr id="18" name="Rectangle 8"/>
          <p:cNvSpPr>
            <a:spLocks noChangeArrowheads="1"/>
          </p:cNvSpPr>
          <p:nvPr/>
        </p:nvSpPr>
        <p:spPr bwMode="auto">
          <a:xfrm rot="16200000">
            <a:off x="-1249340" y="4285141"/>
            <a:ext cx="4306093" cy="4602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hangingPunct="1">
              <a:lnSpc>
                <a:spcPct val="100000"/>
              </a:lnSpc>
            </a:pPr>
            <a:r>
              <a:rPr lang="ro-RO" altLang="en-US" sz="2400" cap="small" dirty="0" smtClean="0">
                <a:solidFill>
                  <a:srgbClr val="00B0F0"/>
                </a:solidFill>
                <a:effectLst>
                  <a:outerShdw blurRad="38100" dist="38100" dir="2700000" algn="tl">
                    <a:srgbClr val="000000">
                      <a:alpha val="43137"/>
                    </a:srgbClr>
                  </a:outerShdw>
                </a:effectLst>
              </a:rPr>
              <a:t>CONSILIERUL ȘCOLAR</a:t>
            </a:r>
            <a:endParaRPr lang="ro-RO" altLang="en-US" sz="2400" cap="small" dirty="0">
              <a:solidFill>
                <a:srgbClr val="00B0F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07364868"/>
      </p:ext>
    </p:extLst>
  </p:cSld>
  <p:clrMapOvr>
    <a:masterClrMapping/>
  </p:clrMapOvr>
  <mc:AlternateContent xmlns:mc="http://schemas.openxmlformats.org/markup-compatibility/2006" xmlns:p14="http://schemas.microsoft.com/office/powerpoint/2010/main">
    <mc:Choice Requires="p14">
      <p:transition spd="slow" p14:dur="1200">
        <p14:prism/>
        <p:sndAc>
          <p:endSnd/>
        </p:sndAc>
      </p:transition>
    </mc:Choice>
    <mc:Fallback xmlns="">
      <p:transition spd="slow">
        <p:fade/>
        <p:sndAc>
          <p:endSnd/>
        </p:sndAc>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76674" y="227012"/>
            <a:ext cx="2862263"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
          <p:cNvSpPr>
            <a:spLocks noChangeArrowheads="1"/>
          </p:cNvSpPr>
          <p:nvPr/>
        </p:nvSpPr>
        <p:spPr bwMode="auto">
          <a:xfrm>
            <a:off x="4826343" y="340583"/>
            <a:ext cx="3505200" cy="3063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9pPr>
          </a:lstStyle>
          <a:p>
            <a:pPr algn="r" hangingPunct="1">
              <a:lnSpc>
                <a:spcPct val="100000"/>
              </a:lnSpc>
            </a:pPr>
            <a:r>
              <a:rPr lang="ro-RO" altLang="en-US" sz="1400" dirty="0">
                <a:solidFill>
                  <a:srgbClr val="00B0F0"/>
                </a:solidFill>
              </a:rPr>
              <a:t> Dr MargiAnne Isaia, MD MPH </a:t>
            </a:r>
            <a:r>
              <a:rPr lang="ro-RO" altLang="en-US" sz="1400" dirty="0" smtClean="0">
                <a:solidFill>
                  <a:srgbClr val="00B0F0"/>
                </a:solidFill>
              </a:rPr>
              <a:t>PCC </a:t>
            </a:r>
            <a:r>
              <a:rPr lang="ro-RO" altLang="en-US" sz="1400" dirty="0">
                <a:solidFill>
                  <a:srgbClr val="00B0F0"/>
                </a:solidFill>
              </a:rPr>
              <a:t>(T)</a:t>
            </a:r>
          </a:p>
        </p:txBody>
      </p:sp>
      <p:sp>
        <p:nvSpPr>
          <p:cNvPr id="8" name="Rectangle 2"/>
          <p:cNvSpPr>
            <a:spLocks noChangeArrowheads="1"/>
          </p:cNvSpPr>
          <p:nvPr/>
        </p:nvSpPr>
        <p:spPr bwMode="auto">
          <a:xfrm>
            <a:off x="5588343" y="492983"/>
            <a:ext cx="2743200" cy="3063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algn="r" hangingPunct="1">
              <a:lnSpc>
                <a:spcPct val="100000"/>
              </a:lnSpc>
            </a:pPr>
            <a:r>
              <a:rPr lang="ro-RO" altLang="en-US" sz="1400">
                <a:solidFill>
                  <a:srgbClr val="00B0F0"/>
                </a:solidFill>
              </a:rPr>
              <a:t>www.reinviesperanta.ro</a:t>
            </a:r>
          </a:p>
        </p:txBody>
      </p:sp>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812" y="2868827"/>
            <a:ext cx="2293938" cy="22701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 name="Rectangle 8"/>
          <p:cNvSpPr>
            <a:spLocks noChangeArrowheads="1"/>
          </p:cNvSpPr>
          <p:nvPr/>
        </p:nvSpPr>
        <p:spPr bwMode="auto">
          <a:xfrm rot="16200000">
            <a:off x="556224" y="4224491"/>
            <a:ext cx="3777050" cy="8295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hangingPunct="1">
              <a:lnSpc>
                <a:spcPct val="100000"/>
              </a:lnSpc>
            </a:pPr>
            <a:r>
              <a:rPr lang="ro-RO" altLang="en-US" sz="4800" dirty="0">
                <a:solidFill>
                  <a:srgbClr val="00B0F0"/>
                </a:solidFill>
              </a:rPr>
              <a:t>CONCEPTE</a:t>
            </a:r>
          </a:p>
        </p:txBody>
      </p:sp>
      <p:sp>
        <p:nvSpPr>
          <p:cNvPr id="19" name="Rectangle 8"/>
          <p:cNvSpPr>
            <a:spLocks noChangeArrowheads="1"/>
          </p:cNvSpPr>
          <p:nvPr/>
        </p:nvSpPr>
        <p:spPr bwMode="auto">
          <a:xfrm>
            <a:off x="9457874" y="875209"/>
            <a:ext cx="2656338" cy="4602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r>
              <a:rPr lang="ro-RO" sz="2400" dirty="0">
                <a:solidFill>
                  <a:srgbClr val="00B0F0"/>
                </a:solidFill>
                <a:effectLst>
                  <a:reflection blurRad="6350" stA="53000" endA="300" endPos="35500" dir="5400000" sy="-90000" algn="bl"/>
                </a:effectLst>
              </a:rPr>
              <a:t>Laboratorul </a:t>
            </a:r>
            <a:r>
              <a:rPr lang="ro-RO" sz="2400" dirty="0" smtClean="0">
                <a:solidFill>
                  <a:srgbClr val="00B0F0"/>
                </a:solidFill>
                <a:effectLst>
                  <a:reflection blurRad="6350" stA="53000" endA="300" endPos="35500" dir="5400000" sy="-90000" algn="bl"/>
                </a:effectLst>
              </a:rPr>
              <a:t>iubirii</a:t>
            </a:r>
            <a:endParaRPr lang="ro-RO" altLang="en-US" sz="2400" noProof="1">
              <a:solidFill>
                <a:srgbClr val="00B0F0"/>
              </a:solidFill>
            </a:endParaRPr>
          </a:p>
        </p:txBody>
      </p:sp>
      <p:cxnSp>
        <p:nvCxnSpPr>
          <p:cNvPr id="20" name="Straight Connector 19"/>
          <p:cNvCxnSpPr/>
          <p:nvPr/>
        </p:nvCxnSpPr>
        <p:spPr>
          <a:xfrm>
            <a:off x="2919416" y="1828800"/>
            <a:ext cx="0" cy="419100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10" name="Rectangle 4"/>
          <p:cNvSpPr>
            <a:spLocks noChangeArrowheads="1"/>
          </p:cNvSpPr>
          <p:nvPr/>
        </p:nvSpPr>
        <p:spPr bwMode="auto">
          <a:xfrm>
            <a:off x="3195983" y="3124200"/>
            <a:ext cx="8610600" cy="27685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panose="020B0604020202020204" pitchFamily="34" charset="-128"/>
              </a:defRPr>
            </a:lvl9pPr>
          </a:lstStyle>
          <a:p>
            <a:pPr hangingPunct="1">
              <a:lnSpc>
                <a:spcPct val="100000"/>
              </a:lnSpc>
            </a:pPr>
            <a:r>
              <a:rPr lang="ro-RO" altLang="en-US" dirty="0" smtClean="0">
                <a:solidFill>
                  <a:srgbClr val="FFFF00"/>
                </a:solidFill>
              </a:rPr>
              <a:t>„O </a:t>
            </a:r>
            <a:r>
              <a:rPr lang="ro-RO" altLang="en-US" dirty="0">
                <a:solidFill>
                  <a:srgbClr val="FFFF00"/>
                </a:solidFill>
              </a:rPr>
              <a:t>experienţă sexuală profundă nu se măsoară prin intensitatea senzaţiilor sau contracţiilor anumitor muşchi ce crează experienţa fizică a orgasmului”.</a:t>
            </a:r>
          </a:p>
          <a:p>
            <a:pPr hangingPunct="1">
              <a:lnSpc>
                <a:spcPct val="100000"/>
              </a:lnSpc>
            </a:pPr>
            <a:endParaRPr lang="ro-RO" altLang="en-US" dirty="0">
              <a:solidFill>
                <a:srgbClr val="FFFF00"/>
              </a:solidFill>
            </a:endParaRPr>
          </a:p>
          <a:p>
            <a:pPr hangingPunct="1">
              <a:lnSpc>
                <a:spcPct val="100000"/>
              </a:lnSpc>
            </a:pPr>
            <a:r>
              <a:rPr lang="ro-RO" altLang="en-US" dirty="0" smtClean="0">
                <a:solidFill>
                  <a:srgbClr val="FFFF00"/>
                </a:solidFill>
              </a:rPr>
              <a:t>„</a:t>
            </a:r>
            <a:r>
              <a:rPr lang="ro-RO" altLang="en-US" dirty="0">
                <a:solidFill>
                  <a:srgbClr val="FFFF00"/>
                </a:solidFill>
              </a:rPr>
              <a:t>Potrivit cu „Quantum Model”, experienţa sexuală include gradul implicării şi profunzimea acesteia, intimitatea, dorinţa şi stilul actului sexual”.</a:t>
            </a:r>
          </a:p>
          <a:p>
            <a:pPr hangingPunct="1">
              <a:lnSpc>
                <a:spcPct val="100000"/>
              </a:lnSpc>
            </a:pPr>
            <a:r>
              <a:rPr lang="ro-RO" altLang="en-US" dirty="0">
                <a:solidFill>
                  <a:srgbClr val="FFFF00"/>
                </a:solidFill>
              </a:rPr>
              <a:t> </a:t>
            </a:r>
          </a:p>
          <a:p>
            <a:pPr hangingPunct="1">
              <a:lnSpc>
                <a:spcPct val="100000"/>
              </a:lnSpc>
            </a:pPr>
            <a:r>
              <a:rPr lang="ro-RO" altLang="en-US" dirty="0" smtClean="0">
                <a:solidFill>
                  <a:srgbClr val="FFFF00"/>
                </a:solidFill>
              </a:rPr>
              <a:t>„</a:t>
            </a:r>
            <a:r>
              <a:rPr lang="ro-RO" altLang="en-US" dirty="0">
                <a:solidFill>
                  <a:srgbClr val="FFFF00"/>
                </a:solidFill>
              </a:rPr>
              <a:t>Emoţiile au impact mai mare asupra funcţiilor sexuale şi orgasmului decât are stimularea fizică”. </a:t>
            </a:r>
            <a:endParaRPr lang="en-US" altLang="en-US" dirty="0" smtClean="0">
              <a:solidFill>
                <a:srgbClr val="FFFF00"/>
              </a:solidFill>
            </a:endParaRPr>
          </a:p>
          <a:p>
            <a:pPr hangingPunct="1">
              <a:lnSpc>
                <a:spcPct val="100000"/>
              </a:lnSpc>
            </a:pPr>
            <a:endParaRPr lang="ro-RO" altLang="en-US" dirty="0">
              <a:solidFill>
                <a:srgbClr val="FFFF00"/>
              </a:solidFill>
            </a:endParaRPr>
          </a:p>
          <a:p>
            <a:pPr algn="r" hangingPunct="1">
              <a:lnSpc>
                <a:spcPct val="100000"/>
              </a:lnSpc>
            </a:pPr>
            <a:r>
              <a:rPr lang="ro-RO" altLang="en-US" sz="1200" dirty="0">
                <a:solidFill>
                  <a:srgbClr val="FFFF00"/>
                </a:solidFill>
              </a:rPr>
              <a:t>David Schnarch, PhD, 2009 „Passionate Marriage”</a:t>
            </a:r>
          </a:p>
        </p:txBody>
      </p:sp>
    </p:spTree>
    <p:extLst>
      <p:ext uri="{BB962C8B-B14F-4D97-AF65-F5344CB8AC3E}">
        <p14:creationId xmlns:p14="http://schemas.microsoft.com/office/powerpoint/2010/main" val="19946944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76674" y="227012"/>
            <a:ext cx="2862263"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1"/>
          <p:cNvSpPr>
            <a:spLocks noChangeArrowheads="1"/>
          </p:cNvSpPr>
          <p:nvPr/>
        </p:nvSpPr>
        <p:spPr bwMode="auto">
          <a:xfrm>
            <a:off x="4826343" y="340583"/>
            <a:ext cx="3505200" cy="3063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9pPr>
          </a:lstStyle>
          <a:p>
            <a:pPr algn="r" hangingPunct="1">
              <a:lnSpc>
                <a:spcPct val="100000"/>
              </a:lnSpc>
            </a:pPr>
            <a:r>
              <a:rPr lang="ro-RO" altLang="en-US" sz="1400" dirty="0">
                <a:solidFill>
                  <a:srgbClr val="00B0F0"/>
                </a:solidFill>
              </a:rPr>
              <a:t> Dr MargiAnne Isaia, MD MPH </a:t>
            </a:r>
            <a:r>
              <a:rPr lang="ro-RO" altLang="en-US" sz="1400" dirty="0" smtClean="0">
                <a:solidFill>
                  <a:srgbClr val="00B0F0"/>
                </a:solidFill>
              </a:rPr>
              <a:t>PCC </a:t>
            </a:r>
            <a:r>
              <a:rPr lang="ro-RO" altLang="en-US" sz="1400" dirty="0">
                <a:solidFill>
                  <a:srgbClr val="00B0F0"/>
                </a:solidFill>
              </a:rPr>
              <a:t>(T)</a:t>
            </a:r>
          </a:p>
        </p:txBody>
      </p:sp>
      <p:sp>
        <p:nvSpPr>
          <p:cNvPr id="22" name="Rectangle 2"/>
          <p:cNvSpPr>
            <a:spLocks noChangeArrowheads="1"/>
          </p:cNvSpPr>
          <p:nvPr/>
        </p:nvSpPr>
        <p:spPr bwMode="auto">
          <a:xfrm>
            <a:off x="5588343" y="492983"/>
            <a:ext cx="2743200" cy="3063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algn="r" hangingPunct="1">
              <a:lnSpc>
                <a:spcPct val="100000"/>
              </a:lnSpc>
            </a:pPr>
            <a:r>
              <a:rPr lang="ro-RO" altLang="en-US" sz="1400">
                <a:solidFill>
                  <a:srgbClr val="00B0F0"/>
                </a:solidFill>
              </a:rPr>
              <a:t>www.reinviesperanta.ro</a:t>
            </a:r>
          </a:p>
        </p:txBody>
      </p:sp>
      <p:sp>
        <p:nvSpPr>
          <p:cNvPr id="23" name="Rectangle 8"/>
          <p:cNvSpPr>
            <a:spLocks noChangeArrowheads="1"/>
          </p:cNvSpPr>
          <p:nvPr/>
        </p:nvSpPr>
        <p:spPr bwMode="auto">
          <a:xfrm>
            <a:off x="9457874" y="875209"/>
            <a:ext cx="2656338" cy="4602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r>
              <a:rPr lang="ro-RO" sz="2400" dirty="0">
                <a:solidFill>
                  <a:srgbClr val="00B0F0"/>
                </a:solidFill>
                <a:effectLst>
                  <a:reflection blurRad="6350" stA="53000" endA="300" endPos="35500" dir="5400000" sy="-90000" algn="bl"/>
                </a:effectLst>
              </a:rPr>
              <a:t>Laboratorul </a:t>
            </a:r>
            <a:r>
              <a:rPr lang="ro-RO" sz="2400" dirty="0" smtClean="0">
                <a:solidFill>
                  <a:srgbClr val="00B0F0"/>
                </a:solidFill>
                <a:effectLst>
                  <a:reflection blurRad="6350" stA="53000" endA="300" endPos="35500" dir="5400000" sy="-90000" algn="bl"/>
                </a:effectLst>
              </a:rPr>
              <a:t>iubirii</a:t>
            </a:r>
            <a:endParaRPr lang="ro-RO" altLang="en-US" sz="2400" noProof="1">
              <a:solidFill>
                <a:srgbClr val="00B0F0"/>
              </a:solidFill>
            </a:endParaRPr>
          </a:p>
        </p:txBody>
      </p:sp>
      <p:cxnSp>
        <p:nvCxnSpPr>
          <p:cNvPr id="25" name="Straight Connector 24"/>
          <p:cNvCxnSpPr/>
          <p:nvPr/>
        </p:nvCxnSpPr>
        <p:spPr>
          <a:xfrm>
            <a:off x="2919416" y="1828800"/>
            <a:ext cx="0" cy="419100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11" name="Rectangle 1"/>
          <p:cNvSpPr>
            <a:spLocks noChangeArrowheads="1"/>
          </p:cNvSpPr>
          <p:nvPr/>
        </p:nvSpPr>
        <p:spPr bwMode="auto">
          <a:xfrm>
            <a:off x="3203118" y="2895600"/>
            <a:ext cx="8758693" cy="23068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cs typeface="Arial Unicode MS" panose="020B0604020202020204" pitchFamily="34" charset="-128"/>
              </a:defRPr>
            </a:lvl9pPr>
          </a:lstStyle>
          <a:p>
            <a:pPr hangingPunct="1">
              <a:lnSpc>
                <a:spcPct val="100000"/>
              </a:lnSpc>
            </a:pPr>
            <a:r>
              <a:rPr lang="ro-RO" altLang="en-US" dirty="0">
                <a:solidFill>
                  <a:srgbClr val="FFFF00"/>
                </a:solidFill>
              </a:rPr>
              <a:t>Prezintă conceptul de Gemene Siameze emoţional şi impactul acestui status asupra calităţii relaţiei.</a:t>
            </a:r>
          </a:p>
          <a:p>
            <a:pPr hangingPunct="1">
              <a:lnSpc>
                <a:spcPct val="100000"/>
              </a:lnSpc>
            </a:pPr>
            <a:endParaRPr lang="ro-RO" altLang="en-US" dirty="0">
              <a:solidFill>
                <a:srgbClr val="FFFF00"/>
              </a:solidFill>
            </a:endParaRPr>
          </a:p>
          <a:p>
            <a:pPr hangingPunct="1">
              <a:lnSpc>
                <a:spcPct val="100000"/>
              </a:lnSpc>
            </a:pPr>
            <a:r>
              <a:rPr lang="ro-RO" altLang="en-US" dirty="0">
                <a:solidFill>
                  <a:srgbClr val="FFFF00"/>
                </a:solidFill>
              </a:rPr>
              <a:t>Echipează-l pe elev cu abilităţi pentru confruntare de sine, pentru ca să aibă succes în procesul de sporire a gradului de diferenţiere de sine.</a:t>
            </a:r>
          </a:p>
          <a:p>
            <a:pPr hangingPunct="1">
              <a:lnSpc>
                <a:spcPct val="100000"/>
              </a:lnSpc>
            </a:pPr>
            <a:endParaRPr lang="ro-RO" altLang="en-US" dirty="0">
              <a:solidFill>
                <a:srgbClr val="FFFF00"/>
              </a:solidFill>
            </a:endParaRPr>
          </a:p>
          <a:p>
            <a:pPr hangingPunct="1">
              <a:lnSpc>
                <a:spcPct val="100000"/>
              </a:lnSpc>
            </a:pPr>
            <a:r>
              <a:rPr lang="ro-RO" altLang="en-US" dirty="0">
                <a:solidFill>
                  <a:srgbClr val="FFFF00"/>
                </a:solidFill>
              </a:rPr>
              <a:t> Arată-i beneficiile pe care le va avea făcând “saltul credinţei” de la aprobarea şi confirmarea altora, la confirmarea şi validarea de sine. </a:t>
            </a:r>
          </a:p>
        </p:txBody>
      </p:sp>
      <p:pic>
        <p:nvPicPr>
          <p:cNvPr id="12" name="Picture 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5612" y="2879725"/>
            <a:ext cx="2280231" cy="22780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 name="Rectangle 8"/>
          <p:cNvSpPr>
            <a:spLocks noChangeArrowheads="1"/>
          </p:cNvSpPr>
          <p:nvPr/>
        </p:nvSpPr>
        <p:spPr bwMode="auto">
          <a:xfrm rot="16200000">
            <a:off x="-2825315" y="2976128"/>
            <a:ext cx="6629400" cy="8295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hangingPunct="1">
              <a:lnSpc>
                <a:spcPct val="100000"/>
              </a:lnSpc>
            </a:pPr>
            <a:r>
              <a:rPr lang="ro-RO" altLang="en-US" sz="4800" cap="small" dirty="0" smtClean="0">
                <a:solidFill>
                  <a:srgbClr val="00B0F0"/>
                </a:solidFill>
                <a:effectLst>
                  <a:outerShdw blurRad="38100" dist="38100" dir="2700000" algn="tl">
                    <a:srgbClr val="000000">
                      <a:alpha val="43137"/>
                    </a:srgbClr>
                  </a:outerShdw>
                </a:effectLst>
              </a:rPr>
              <a:t>IMPLICAȚII PRACTICE</a:t>
            </a:r>
            <a:endParaRPr lang="ro-RO" altLang="en-US" sz="4800" cap="small" dirty="0">
              <a:solidFill>
                <a:srgbClr val="00B0F0"/>
              </a:solidFill>
              <a:effectLst>
                <a:outerShdw blurRad="38100" dist="38100" dir="2700000" algn="tl">
                  <a:srgbClr val="000000">
                    <a:alpha val="43137"/>
                  </a:srgbClr>
                </a:outerShdw>
              </a:effectLst>
            </a:endParaRPr>
          </a:p>
        </p:txBody>
      </p:sp>
      <p:sp>
        <p:nvSpPr>
          <p:cNvPr id="18" name="Rectangle 8"/>
          <p:cNvSpPr>
            <a:spLocks noChangeArrowheads="1"/>
          </p:cNvSpPr>
          <p:nvPr/>
        </p:nvSpPr>
        <p:spPr bwMode="auto">
          <a:xfrm rot="16200000">
            <a:off x="-1249340" y="4285141"/>
            <a:ext cx="4306093" cy="4602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hangingPunct="1">
              <a:lnSpc>
                <a:spcPct val="100000"/>
              </a:lnSpc>
            </a:pPr>
            <a:r>
              <a:rPr lang="ro-RO" altLang="en-US" sz="2400" cap="small" dirty="0" smtClean="0">
                <a:solidFill>
                  <a:srgbClr val="00B0F0"/>
                </a:solidFill>
                <a:effectLst>
                  <a:outerShdw blurRad="38100" dist="38100" dir="2700000" algn="tl">
                    <a:srgbClr val="000000">
                      <a:alpha val="43137"/>
                    </a:srgbClr>
                  </a:outerShdw>
                </a:effectLst>
              </a:rPr>
              <a:t>CONSILIERUL ȘCOLAR</a:t>
            </a:r>
            <a:endParaRPr lang="ro-RO" altLang="en-US" sz="2400" cap="small" dirty="0">
              <a:solidFill>
                <a:srgbClr val="00B0F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94369309"/>
      </p:ext>
    </p:extLst>
  </p:cSld>
  <p:clrMapOvr>
    <a:masterClrMapping/>
  </p:clrMapOvr>
  <mc:AlternateContent xmlns:mc="http://schemas.openxmlformats.org/markup-compatibility/2006" xmlns:p14="http://schemas.microsoft.com/office/powerpoint/2010/main">
    <mc:Choice Requires="p14">
      <p:transition spd="slow" p14:dur="1200">
        <p14:prism/>
        <p:sndAc>
          <p:endSnd/>
        </p:sndAc>
      </p:transition>
    </mc:Choice>
    <mc:Fallback xmlns="">
      <p:transition spd="slow">
        <p:fade/>
        <p:sndAc>
          <p:endSnd/>
        </p:sndAc>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412" y="4419600"/>
            <a:ext cx="1905000" cy="1066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1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76674" y="227012"/>
            <a:ext cx="2862263"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
          <p:cNvSpPr>
            <a:spLocks noChangeArrowheads="1"/>
          </p:cNvSpPr>
          <p:nvPr/>
        </p:nvSpPr>
        <p:spPr bwMode="auto">
          <a:xfrm>
            <a:off x="4826343" y="340583"/>
            <a:ext cx="3505200" cy="3063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9pPr>
          </a:lstStyle>
          <a:p>
            <a:pPr algn="r" hangingPunct="1">
              <a:lnSpc>
                <a:spcPct val="100000"/>
              </a:lnSpc>
            </a:pPr>
            <a:r>
              <a:rPr lang="ro-RO" altLang="en-US" sz="1400" dirty="0">
                <a:solidFill>
                  <a:srgbClr val="00B0F0"/>
                </a:solidFill>
              </a:rPr>
              <a:t> Dr MargiAnne Isaia, MD MPH </a:t>
            </a:r>
            <a:r>
              <a:rPr lang="ro-RO" altLang="en-US" sz="1400" dirty="0" smtClean="0">
                <a:solidFill>
                  <a:srgbClr val="00B0F0"/>
                </a:solidFill>
              </a:rPr>
              <a:t>PCC </a:t>
            </a:r>
            <a:r>
              <a:rPr lang="ro-RO" altLang="en-US" sz="1400" dirty="0">
                <a:solidFill>
                  <a:srgbClr val="00B0F0"/>
                </a:solidFill>
              </a:rPr>
              <a:t>(T)</a:t>
            </a:r>
          </a:p>
        </p:txBody>
      </p:sp>
      <p:sp>
        <p:nvSpPr>
          <p:cNvPr id="11" name="Rectangle 2"/>
          <p:cNvSpPr>
            <a:spLocks noChangeArrowheads="1"/>
          </p:cNvSpPr>
          <p:nvPr/>
        </p:nvSpPr>
        <p:spPr bwMode="auto">
          <a:xfrm>
            <a:off x="5588343" y="492983"/>
            <a:ext cx="2743200" cy="3063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algn="r" hangingPunct="1">
              <a:lnSpc>
                <a:spcPct val="100000"/>
              </a:lnSpc>
            </a:pPr>
            <a:r>
              <a:rPr lang="ro-RO" altLang="en-US" sz="1400">
                <a:solidFill>
                  <a:srgbClr val="00B0F0"/>
                </a:solidFill>
              </a:rPr>
              <a:t>www.reinviesperanta.ro</a:t>
            </a:r>
          </a:p>
        </p:txBody>
      </p:sp>
      <p:sp>
        <p:nvSpPr>
          <p:cNvPr id="12" name="Rectangle 8"/>
          <p:cNvSpPr>
            <a:spLocks noChangeArrowheads="1"/>
          </p:cNvSpPr>
          <p:nvPr/>
        </p:nvSpPr>
        <p:spPr bwMode="auto">
          <a:xfrm>
            <a:off x="9457874" y="875209"/>
            <a:ext cx="2656338" cy="4602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r>
              <a:rPr lang="ro-RO" sz="2400" dirty="0">
                <a:solidFill>
                  <a:srgbClr val="00B0F0"/>
                </a:solidFill>
                <a:effectLst>
                  <a:reflection blurRad="6350" stA="53000" endA="300" endPos="35500" dir="5400000" sy="-90000" algn="bl"/>
                </a:effectLst>
              </a:rPr>
              <a:t>Laboratorul </a:t>
            </a:r>
            <a:r>
              <a:rPr lang="ro-RO" sz="2400" dirty="0" smtClean="0">
                <a:solidFill>
                  <a:srgbClr val="00B0F0"/>
                </a:solidFill>
                <a:effectLst>
                  <a:reflection blurRad="6350" stA="53000" endA="300" endPos="35500" dir="5400000" sy="-90000" algn="bl"/>
                </a:effectLst>
              </a:rPr>
              <a:t>iubirii</a:t>
            </a:r>
            <a:endParaRPr lang="ro-RO" altLang="en-US" sz="2400" noProof="1">
              <a:solidFill>
                <a:srgbClr val="00B0F0"/>
              </a:solidFill>
            </a:endParaRPr>
          </a:p>
        </p:txBody>
      </p:sp>
      <p:sp>
        <p:nvSpPr>
          <p:cNvPr id="13" name="Rectangle 8"/>
          <p:cNvSpPr>
            <a:spLocks noChangeArrowheads="1"/>
          </p:cNvSpPr>
          <p:nvPr/>
        </p:nvSpPr>
        <p:spPr bwMode="auto">
          <a:xfrm rot="16200000">
            <a:off x="-2825315" y="2976128"/>
            <a:ext cx="6629400" cy="8295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hangingPunct="1">
              <a:lnSpc>
                <a:spcPct val="100000"/>
              </a:lnSpc>
            </a:pPr>
            <a:r>
              <a:rPr lang="ro-RO" altLang="en-US" sz="4800" cap="small" dirty="0" smtClean="0">
                <a:solidFill>
                  <a:srgbClr val="00B0F0"/>
                </a:solidFill>
                <a:effectLst>
                  <a:outerShdw blurRad="38100" dist="38100" dir="2700000" algn="tl">
                    <a:srgbClr val="000000">
                      <a:alpha val="43137"/>
                    </a:srgbClr>
                  </a:outerShdw>
                </a:effectLst>
              </a:rPr>
              <a:t>UN AUTOR CLASIC</a:t>
            </a:r>
            <a:endParaRPr lang="ro-RO" altLang="en-US" sz="4800" cap="small" dirty="0">
              <a:solidFill>
                <a:srgbClr val="00B0F0"/>
              </a:solidFill>
              <a:effectLst>
                <a:outerShdw blurRad="38100" dist="38100" dir="2700000" algn="tl">
                  <a:srgbClr val="000000">
                    <a:alpha val="43137"/>
                  </a:srgbClr>
                </a:outerShdw>
              </a:effectLst>
            </a:endParaRPr>
          </a:p>
        </p:txBody>
      </p:sp>
      <p:cxnSp>
        <p:nvCxnSpPr>
          <p:cNvPr id="14" name="Straight Connector 13"/>
          <p:cNvCxnSpPr/>
          <p:nvPr/>
        </p:nvCxnSpPr>
        <p:spPr>
          <a:xfrm>
            <a:off x="2919416" y="1828800"/>
            <a:ext cx="0" cy="419100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16" name="Rectangle 1"/>
          <p:cNvSpPr>
            <a:spLocks noChangeArrowheads="1"/>
          </p:cNvSpPr>
          <p:nvPr/>
        </p:nvSpPr>
        <p:spPr bwMode="auto">
          <a:xfrm>
            <a:off x="3221938" y="3200400"/>
            <a:ext cx="8587474" cy="20298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panose="020B0604020202020204" pitchFamily="34" charset="-128"/>
              </a:defRPr>
            </a:lvl9pPr>
          </a:lstStyle>
          <a:p>
            <a:pPr hangingPunct="1">
              <a:lnSpc>
                <a:spcPct val="100000"/>
              </a:lnSpc>
            </a:pPr>
            <a:r>
              <a:rPr lang="ro-RO" altLang="en-US" dirty="0">
                <a:solidFill>
                  <a:srgbClr val="FFFF00"/>
                </a:solidFill>
              </a:rPr>
              <a:t>“Noi avem nevoie de o continuă înţelegere a puterii înnobilatoare a gândurilor curate şi a influenţei distrugătoare a gândurilor rele. </a:t>
            </a:r>
            <a:endParaRPr lang="en-US" altLang="en-US" dirty="0" smtClean="0">
              <a:solidFill>
                <a:srgbClr val="FFFF00"/>
              </a:solidFill>
            </a:endParaRPr>
          </a:p>
          <a:p>
            <a:pPr hangingPunct="1">
              <a:lnSpc>
                <a:spcPct val="100000"/>
              </a:lnSpc>
            </a:pPr>
            <a:r>
              <a:rPr lang="ro-RO" altLang="en-US" dirty="0" smtClean="0">
                <a:solidFill>
                  <a:srgbClr val="FFFF00"/>
                </a:solidFill>
              </a:rPr>
              <a:t>Să </a:t>
            </a:r>
            <a:r>
              <a:rPr lang="ro-RO" altLang="en-US" dirty="0">
                <a:solidFill>
                  <a:srgbClr val="FFFF00"/>
                </a:solidFill>
              </a:rPr>
              <a:t>ne concentrăm gândurile asupra lucrurilor sfinte. </a:t>
            </a:r>
            <a:endParaRPr lang="en-US" altLang="en-US" dirty="0" smtClean="0">
              <a:solidFill>
                <a:srgbClr val="FFFF00"/>
              </a:solidFill>
            </a:endParaRPr>
          </a:p>
          <a:p>
            <a:pPr hangingPunct="1">
              <a:lnSpc>
                <a:spcPct val="100000"/>
              </a:lnSpc>
            </a:pPr>
            <a:r>
              <a:rPr lang="ro-RO" altLang="en-US" dirty="0" smtClean="0">
                <a:solidFill>
                  <a:srgbClr val="FFFF00"/>
                </a:solidFill>
              </a:rPr>
              <a:t>Să </a:t>
            </a:r>
            <a:r>
              <a:rPr lang="ro-RO" altLang="en-US" dirty="0">
                <a:solidFill>
                  <a:srgbClr val="FFFF00"/>
                </a:solidFill>
              </a:rPr>
              <a:t>lăsăm ca gândurile noastre să fie curate şi bazate pe adevăr, pentru că singura siguranţă pentru orice suflet este o gândire corectă</a:t>
            </a:r>
            <a:r>
              <a:rPr lang="ro-RO" altLang="en-US" dirty="0" smtClean="0">
                <a:solidFill>
                  <a:srgbClr val="FFFF00"/>
                </a:solidFill>
              </a:rPr>
              <a:t>”.</a:t>
            </a:r>
            <a:endParaRPr lang="en-US" altLang="en-US" dirty="0" smtClean="0">
              <a:solidFill>
                <a:srgbClr val="FFFF00"/>
              </a:solidFill>
            </a:endParaRPr>
          </a:p>
          <a:p>
            <a:pPr hangingPunct="1">
              <a:lnSpc>
                <a:spcPct val="100000"/>
              </a:lnSpc>
            </a:pPr>
            <a:endParaRPr lang="ro-RO" altLang="en-US" dirty="0">
              <a:solidFill>
                <a:srgbClr val="FFFF00"/>
              </a:solidFill>
            </a:endParaRPr>
          </a:p>
          <a:p>
            <a:pPr hangingPunct="1">
              <a:lnSpc>
                <a:spcPct val="100000"/>
              </a:lnSpc>
            </a:pPr>
            <a:r>
              <a:rPr lang="ro-RO" altLang="en-US" dirty="0">
                <a:solidFill>
                  <a:srgbClr val="FFFF00"/>
                </a:solidFill>
              </a:rPr>
              <a:t> 		EGW --Lt 123, 1904. (HP 164.)  {1MCP 235.4}</a:t>
            </a:r>
          </a:p>
        </p:txBody>
      </p:sp>
    </p:spTree>
    <p:extLst>
      <p:ext uri="{BB962C8B-B14F-4D97-AF65-F5344CB8AC3E}">
        <p14:creationId xmlns:p14="http://schemas.microsoft.com/office/powerpoint/2010/main" val="2583285349"/>
      </p:ext>
    </p:extLst>
  </p:cSld>
  <p:clrMapOvr>
    <a:masterClrMapping/>
  </p:clrMapOvr>
  <mc:AlternateContent xmlns:mc="http://schemas.openxmlformats.org/markup-compatibility/2006" xmlns:p14="http://schemas.microsoft.com/office/powerpoint/2010/main">
    <mc:Choice Requires="p14">
      <p:transition spd="slow" p14:dur="1200">
        <p14:prism/>
        <p:sndAc>
          <p:endSnd/>
        </p:sndAc>
      </p:transition>
    </mc:Choice>
    <mc:Fallback xmlns="">
      <p:transition spd="slow">
        <p:fade/>
        <p:sndAc>
          <p:endSnd/>
        </p:sndAc>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ChangeArrowheads="1"/>
          </p:cNvSpPr>
          <p:nvPr/>
        </p:nvSpPr>
        <p:spPr bwMode="auto">
          <a:xfrm>
            <a:off x="2360612" y="0"/>
            <a:ext cx="2438400" cy="2743200"/>
          </a:xfrm>
          <a:prstGeom prst="rect">
            <a:avLst/>
          </a:prstGeom>
          <a:solidFill>
            <a:srgbClr val="0070C0"/>
          </a:solidFill>
          <a:ln>
            <a:noFill/>
          </a:ln>
          <a:effectLst/>
          <a:extLst/>
        </p:spPr>
        <p:txBody>
          <a:bodyPr wrap="none" anchor="ctr"/>
          <a:lstStyle/>
          <a:p>
            <a:endParaRPr lang="en-US"/>
          </a:p>
        </p:txBody>
      </p:sp>
      <p:sp>
        <p:nvSpPr>
          <p:cNvPr id="24581" name="Rectangle 5"/>
          <p:cNvSpPr>
            <a:spLocks noChangeArrowheads="1"/>
          </p:cNvSpPr>
          <p:nvPr/>
        </p:nvSpPr>
        <p:spPr bwMode="auto">
          <a:xfrm>
            <a:off x="2436812" y="2286001"/>
            <a:ext cx="7772400" cy="2011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cs typeface="Arial Unicode MS" panose="020B0604020202020204" pitchFamily="34" charset="-128"/>
              </a:defRPr>
            </a:lvl9pPr>
          </a:lstStyle>
          <a:p>
            <a:pPr hangingPunct="1">
              <a:lnSpc>
                <a:spcPct val="100000"/>
              </a:lnSpc>
            </a:pPr>
            <a:r>
              <a:rPr lang="ro-RO" altLang="en-US" b="1">
                <a:solidFill>
                  <a:srgbClr val="FFFF00"/>
                </a:solidFill>
              </a:rPr>
              <a:t>REFERENCES</a:t>
            </a:r>
          </a:p>
          <a:p>
            <a:pPr hangingPunct="1">
              <a:lnSpc>
                <a:spcPct val="100000"/>
              </a:lnSpc>
            </a:pPr>
            <a:endParaRPr lang="ro-RO" altLang="en-US" b="1">
              <a:solidFill>
                <a:srgbClr val="FFFFFF"/>
              </a:solidFill>
            </a:endParaRPr>
          </a:p>
          <a:p>
            <a:pPr hangingPunct="1">
              <a:lnSpc>
                <a:spcPct val="100000"/>
              </a:lnSpc>
            </a:pPr>
            <a:endParaRPr lang="ro-RO" altLang="en-US">
              <a:solidFill>
                <a:srgbClr val="FFFFFF"/>
              </a:solidFill>
            </a:endParaRPr>
          </a:p>
          <a:p>
            <a:pPr hangingPunct="1">
              <a:lnSpc>
                <a:spcPct val="100000"/>
              </a:lnSpc>
            </a:pPr>
            <a:r>
              <a:rPr lang="ro-RO" altLang="en-US">
                <a:solidFill>
                  <a:srgbClr val="FFFFFF"/>
                </a:solidFill>
              </a:rPr>
              <a:t>David Schnarch, PhD “Passionate Marriage”, 2009</a:t>
            </a:r>
          </a:p>
          <a:p>
            <a:pPr hangingPunct="1">
              <a:lnSpc>
                <a:spcPct val="100000"/>
              </a:lnSpc>
            </a:pPr>
            <a:endParaRPr lang="ro-RO" altLang="en-US">
              <a:solidFill>
                <a:srgbClr val="FFFFFF"/>
              </a:solidFill>
            </a:endParaRPr>
          </a:p>
          <a:p>
            <a:pPr hangingPunct="1">
              <a:lnSpc>
                <a:spcPct val="100000"/>
              </a:lnSpc>
            </a:pPr>
            <a:r>
              <a:rPr lang="ro-RO" altLang="en-US">
                <a:solidFill>
                  <a:srgbClr val="00B0F0"/>
                </a:solidFill>
              </a:rPr>
              <a:t>EGW --Lt 123, 1904. (HP 164.)  {1MCP 235.4} </a:t>
            </a:r>
          </a:p>
          <a:p>
            <a:pPr hangingPunct="1">
              <a:lnSpc>
                <a:spcPct val="100000"/>
              </a:lnSpc>
            </a:pPr>
            <a:endParaRPr lang="ro-RO" altLang="en-US">
              <a:solidFill>
                <a:srgbClr val="FFFFFF"/>
              </a:solidFill>
            </a:endParaRPr>
          </a:p>
        </p:txBody>
      </p:sp>
      <p:pic>
        <p:nvPicPr>
          <p:cNvPr id="7" name="Picture 1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76674" y="227012"/>
            <a:ext cx="2862263"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
          <p:cNvSpPr>
            <a:spLocks noChangeArrowheads="1"/>
          </p:cNvSpPr>
          <p:nvPr/>
        </p:nvSpPr>
        <p:spPr bwMode="auto">
          <a:xfrm>
            <a:off x="4826343" y="340583"/>
            <a:ext cx="3505200" cy="3063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9pPr>
          </a:lstStyle>
          <a:p>
            <a:pPr algn="r" hangingPunct="1">
              <a:lnSpc>
                <a:spcPct val="100000"/>
              </a:lnSpc>
            </a:pPr>
            <a:r>
              <a:rPr lang="ro-RO" altLang="en-US" sz="1400" dirty="0">
                <a:solidFill>
                  <a:srgbClr val="00B0F0"/>
                </a:solidFill>
              </a:rPr>
              <a:t> Dr MargiAnne Isaia, MD MPH </a:t>
            </a:r>
            <a:r>
              <a:rPr lang="ro-RO" altLang="en-US" sz="1400" dirty="0" smtClean="0">
                <a:solidFill>
                  <a:srgbClr val="00B0F0"/>
                </a:solidFill>
              </a:rPr>
              <a:t>PCC </a:t>
            </a:r>
            <a:r>
              <a:rPr lang="ro-RO" altLang="en-US" sz="1400" dirty="0">
                <a:solidFill>
                  <a:srgbClr val="00B0F0"/>
                </a:solidFill>
              </a:rPr>
              <a:t>(T)</a:t>
            </a:r>
          </a:p>
        </p:txBody>
      </p:sp>
      <p:sp>
        <p:nvSpPr>
          <p:cNvPr id="9" name="Rectangle 2"/>
          <p:cNvSpPr>
            <a:spLocks noChangeArrowheads="1"/>
          </p:cNvSpPr>
          <p:nvPr/>
        </p:nvSpPr>
        <p:spPr bwMode="auto">
          <a:xfrm>
            <a:off x="5588343" y="492983"/>
            <a:ext cx="2743200" cy="3063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algn="r" hangingPunct="1">
              <a:lnSpc>
                <a:spcPct val="100000"/>
              </a:lnSpc>
            </a:pPr>
            <a:r>
              <a:rPr lang="ro-RO" altLang="en-US" sz="1400">
                <a:solidFill>
                  <a:srgbClr val="00B0F0"/>
                </a:solidFill>
              </a:rPr>
              <a:t>www.reinviesperanta.ro</a:t>
            </a:r>
          </a:p>
        </p:txBody>
      </p:sp>
      <p:sp>
        <p:nvSpPr>
          <p:cNvPr id="10" name="Rectangle 8"/>
          <p:cNvSpPr>
            <a:spLocks noChangeArrowheads="1"/>
          </p:cNvSpPr>
          <p:nvPr/>
        </p:nvSpPr>
        <p:spPr bwMode="auto">
          <a:xfrm>
            <a:off x="9457874" y="875209"/>
            <a:ext cx="2656338" cy="4602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r>
              <a:rPr lang="ro-RO" sz="2400" dirty="0">
                <a:solidFill>
                  <a:srgbClr val="00B0F0"/>
                </a:solidFill>
                <a:effectLst>
                  <a:reflection blurRad="6350" stA="53000" endA="300" endPos="35500" dir="5400000" sy="-90000" algn="bl"/>
                </a:effectLst>
              </a:rPr>
              <a:t>Laboratorul </a:t>
            </a:r>
            <a:r>
              <a:rPr lang="ro-RO" sz="2400" dirty="0" smtClean="0">
                <a:solidFill>
                  <a:srgbClr val="00B0F0"/>
                </a:solidFill>
                <a:effectLst>
                  <a:reflection blurRad="6350" stA="53000" endA="300" endPos="35500" dir="5400000" sy="-90000" algn="bl"/>
                </a:effectLst>
              </a:rPr>
              <a:t>iubirii</a:t>
            </a:r>
            <a:endParaRPr lang="ro-RO" altLang="en-US" sz="2400" noProof="1">
              <a:solidFill>
                <a:srgbClr val="00B0F0"/>
              </a:solidFill>
            </a:endParaRPr>
          </a:p>
        </p:txBody>
      </p:sp>
    </p:spTree>
    <p:extLst>
      <p:ext uri="{BB962C8B-B14F-4D97-AF65-F5344CB8AC3E}">
        <p14:creationId xmlns:p14="http://schemas.microsoft.com/office/powerpoint/2010/main" val="2700065575"/>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76674" y="227012"/>
            <a:ext cx="2862263"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
          <p:cNvSpPr>
            <a:spLocks noChangeArrowheads="1"/>
          </p:cNvSpPr>
          <p:nvPr/>
        </p:nvSpPr>
        <p:spPr bwMode="auto">
          <a:xfrm>
            <a:off x="4826343" y="340583"/>
            <a:ext cx="3505200" cy="3063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9pPr>
          </a:lstStyle>
          <a:p>
            <a:pPr algn="r" hangingPunct="1">
              <a:lnSpc>
                <a:spcPct val="100000"/>
              </a:lnSpc>
            </a:pPr>
            <a:r>
              <a:rPr lang="ro-RO" altLang="en-US" sz="1400" dirty="0">
                <a:solidFill>
                  <a:srgbClr val="00B0F0"/>
                </a:solidFill>
              </a:rPr>
              <a:t> Dr MargiAnne Isaia, MD MPH </a:t>
            </a:r>
            <a:r>
              <a:rPr lang="ro-RO" altLang="en-US" sz="1400" dirty="0" smtClean="0">
                <a:solidFill>
                  <a:srgbClr val="00B0F0"/>
                </a:solidFill>
              </a:rPr>
              <a:t>PCC </a:t>
            </a:r>
            <a:r>
              <a:rPr lang="ro-RO" altLang="en-US" sz="1400" dirty="0">
                <a:solidFill>
                  <a:srgbClr val="00B0F0"/>
                </a:solidFill>
              </a:rPr>
              <a:t>(T)</a:t>
            </a:r>
          </a:p>
        </p:txBody>
      </p:sp>
      <p:sp>
        <p:nvSpPr>
          <p:cNvPr id="8" name="Rectangle 2"/>
          <p:cNvSpPr>
            <a:spLocks noChangeArrowheads="1"/>
          </p:cNvSpPr>
          <p:nvPr/>
        </p:nvSpPr>
        <p:spPr bwMode="auto">
          <a:xfrm>
            <a:off x="5588343" y="492983"/>
            <a:ext cx="2743200" cy="3063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algn="r" hangingPunct="1">
              <a:lnSpc>
                <a:spcPct val="100000"/>
              </a:lnSpc>
            </a:pPr>
            <a:r>
              <a:rPr lang="ro-RO" altLang="en-US" sz="1400">
                <a:solidFill>
                  <a:srgbClr val="00B0F0"/>
                </a:solidFill>
              </a:rPr>
              <a:t>www.reinviesperanta.ro</a:t>
            </a:r>
          </a:p>
        </p:txBody>
      </p:sp>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812" y="2868827"/>
            <a:ext cx="2293938" cy="22701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 name="Rectangle 8"/>
          <p:cNvSpPr>
            <a:spLocks noChangeArrowheads="1"/>
          </p:cNvSpPr>
          <p:nvPr/>
        </p:nvSpPr>
        <p:spPr bwMode="auto">
          <a:xfrm rot="16200000">
            <a:off x="556224" y="4224491"/>
            <a:ext cx="3777050" cy="8295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hangingPunct="1">
              <a:lnSpc>
                <a:spcPct val="100000"/>
              </a:lnSpc>
            </a:pPr>
            <a:r>
              <a:rPr lang="ro-RO" altLang="en-US" sz="4800" dirty="0">
                <a:solidFill>
                  <a:srgbClr val="00B0F0"/>
                </a:solidFill>
              </a:rPr>
              <a:t>CONCEPTE</a:t>
            </a:r>
          </a:p>
        </p:txBody>
      </p:sp>
      <p:sp>
        <p:nvSpPr>
          <p:cNvPr id="19" name="Rectangle 8"/>
          <p:cNvSpPr>
            <a:spLocks noChangeArrowheads="1"/>
          </p:cNvSpPr>
          <p:nvPr/>
        </p:nvSpPr>
        <p:spPr bwMode="auto">
          <a:xfrm>
            <a:off x="9457874" y="875209"/>
            <a:ext cx="2656338" cy="4602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r>
              <a:rPr lang="ro-RO" sz="2400" dirty="0">
                <a:solidFill>
                  <a:srgbClr val="00B0F0"/>
                </a:solidFill>
                <a:effectLst>
                  <a:reflection blurRad="6350" stA="53000" endA="300" endPos="35500" dir="5400000" sy="-90000" algn="bl"/>
                </a:effectLst>
              </a:rPr>
              <a:t>Laboratorul </a:t>
            </a:r>
            <a:r>
              <a:rPr lang="ro-RO" sz="2400" dirty="0" smtClean="0">
                <a:solidFill>
                  <a:srgbClr val="00B0F0"/>
                </a:solidFill>
                <a:effectLst>
                  <a:reflection blurRad="6350" stA="53000" endA="300" endPos="35500" dir="5400000" sy="-90000" algn="bl"/>
                </a:effectLst>
              </a:rPr>
              <a:t>iubirii</a:t>
            </a:r>
            <a:endParaRPr lang="ro-RO" altLang="en-US" sz="2400" noProof="1">
              <a:solidFill>
                <a:srgbClr val="00B0F0"/>
              </a:solidFill>
            </a:endParaRPr>
          </a:p>
        </p:txBody>
      </p:sp>
      <p:cxnSp>
        <p:nvCxnSpPr>
          <p:cNvPr id="20" name="Straight Connector 19"/>
          <p:cNvCxnSpPr/>
          <p:nvPr/>
        </p:nvCxnSpPr>
        <p:spPr>
          <a:xfrm>
            <a:off x="2919416" y="1828800"/>
            <a:ext cx="0" cy="419100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12" name="Rectangle 4"/>
          <p:cNvSpPr>
            <a:spLocks noChangeArrowheads="1"/>
          </p:cNvSpPr>
          <p:nvPr/>
        </p:nvSpPr>
        <p:spPr bwMode="auto">
          <a:xfrm>
            <a:off x="3195983" y="2898066"/>
            <a:ext cx="8305800" cy="30455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panose="020B0604020202020204" pitchFamily="34" charset="-128"/>
              </a:defRPr>
            </a:lvl9pPr>
          </a:lstStyle>
          <a:p>
            <a:pPr hangingPunct="1">
              <a:lnSpc>
                <a:spcPct val="100000"/>
              </a:lnSpc>
            </a:pPr>
            <a:r>
              <a:rPr lang="ro-RO" altLang="en-US" dirty="0" smtClean="0">
                <a:solidFill>
                  <a:srgbClr val="FFFF00"/>
                </a:solidFill>
              </a:rPr>
              <a:t>„</a:t>
            </a:r>
            <a:r>
              <a:rPr lang="ro-RO" altLang="en-US" dirty="0">
                <a:solidFill>
                  <a:srgbClr val="FFFF00"/>
                </a:solidFill>
              </a:rPr>
              <a:t>Se pare că intimitatea se dezvoltă prin conflict, confirmare de sine şi dezvăluire individuală”.</a:t>
            </a:r>
          </a:p>
          <a:p>
            <a:pPr hangingPunct="1">
              <a:lnSpc>
                <a:spcPct val="100000"/>
              </a:lnSpc>
            </a:pPr>
            <a:endParaRPr lang="ro-RO" altLang="en-US" dirty="0">
              <a:solidFill>
                <a:srgbClr val="FFFF00"/>
              </a:solidFill>
            </a:endParaRPr>
          </a:p>
          <a:p>
            <a:pPr hangingPunct="1">
              <a:lnSpc>
                <a:spcPct val="100000"/>
              </a:lnSpc>
            </a:pPr>
            <a:r>
              <a:rPr lang="ro-RO" altLang="en-US" dirty="0" smtClean="0">
                <a:solidFill>
                  <a:srgbClr val="FFFF00"/>
                </a:solidFill>
              </a:rPr>
              <a:t>„</a:t>
            </a:r>
            <a:r>
              <a:rPr lang="ro-RO" altLang="en-US" dirty="0">
                <a:solidFill>
                  <a:srgbClr val="FFFF00"/>
                </a:solidFill>
              </a:rPr>
              <a:t>În căsătorie, intimitatea pe termen îndelungat se sprijină mai mult pe confirmarea personală decât crezând că partenerul tău te va face să te simţi sigur în căsătorie”.</a:t>
            </a:r>
          </a:p>
          <a:p>
            <a:pPr hangingPunct="1">
              <a:lnSpc>
                <a:spcPct val="100000"/>
              </a:lnSpc>
            </a:pPr>
            <a:endParaRPr lang="ro-RO" altLang="en-US" dirty="0">
              <a:solidFill>
                <a:srgbClr val="FFFF00"/>
              </a:solidFill>
            </a:endParaRPr>
          </a:p>
          <a:p>
            <a:pPr hangingPunct="1">
              <a:lnSpc>
                <a:spcPct val="100000"/>
              </a:lnSpc>
            </a:pPr>
            <a:r>
              <a:rPr lang="ro-RO" altLang="en-US" dirty="0" smtClean="0">
                <a:solidFill>
                  <a:srgbClr val="FFFF00"/>
                </a:solidFill>
              </a:rPr>
              <a:t>„</a:t>
            </a:r>
            <a:r>
              <a:rPr lang="ro-RO" altLang="en-US" dirty="0">
                <a:solidFill>
                  <a:srgbClr val="FFFF00"/>
                </a:solidFill>
              </a:rPr>
              <a:t>Intimitatea este un proces dublu: de a te confrunta pe tine însuţi şi de a te dezvălui partenerului</a:t>
            </a:r>
            <a:r>
              <a:rPr lang="ro-RO" altLang="en-US" dirty="0" smtClean="0">
                <a:solidFill>
                  <a:srgbClr val="FFFF00"/>
                </a:solidFill>
              </a:rPr>
              <a:t>”.</a:t>
            </a:r>
            <a:endParaRPr lang="en-US" altLang="en-US" dirty="0" smtClean="0">
              <a:solidFill>
                <a:srgbClr val="FFFF00"/>
              </a:solidFill>
            </a:endParaRPr>
          </a:p>
          <a:p>
            <a:pPr hangingPunct="1">
              <a:lnSpc>
                <a:spcPct val="100000"/>
              </a:lnSpc>
            </a:pPr>
            <a:endParaRPr lang="ro-RO" altLang="en-US" dirty="0">
              <a:solidFill>
                <a:srgbClr val="FFFF00"/>
              </a:solidFill>
            </a:endParaRPr>
          </a:p>
          <a:p>
            <a:pPr algn="r" hangingPunct="1">
              <a:lnSpc>
                <a:spcPct val="100000"/>
              </a:lnSpc>
            </a:pPr>
            <a:r>
              <a:rPr lang="ro-RO" altLang="en-US" sz="1200" dirty="0">
                <a:solidFill>
                  <a:srgbClr val="FFFF00"/>
                </a:solidFill>
              </a:rPr>
              <a:t>David Schnarch, PhD, 2009 „Passionate Marriage”</a:t>
            </a:r>
          </a:p>
        </p:txBody>
      </p:sp>
    </p:spTree>
    <p:extLst>
      <p:ext uri="{BB962C8B-B14F-4D97-AF65-F5344CB8AC3E}">
        <p14:creationId xmlns:p14="http://schemas.microsoft.com/office/powerpoint/2010/main" val="111087906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76674" y="227012"/>
            <a:ext cx="2862263"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
          <p:cNvSpPr>
            <a:spLocks noChangeArrowheads="1"/>
          </p:cNvSpPr>
          <p:nvPr/>
        </p:nvSpPr>
        <p:spPr bwMode="auto">
          <a:xfrm>
            <a:off x="4826343" y="340583"/>
            <a:ext cx="3505200" cy="3063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9pPr>
          </a:lstStyle>
          <a:p>
            <a:pPr algn="r" hangingPunct="1">
              <a:lnSpc>
                <a:spcPct val="100000"/>
              </a:lnSpc>
            </a:pPr>
            <a:r>
              <a:rPr lang="ro-RO" altLang="en-US" sz="1400" dirty="0">
                <a:solidFill>
                  <a:srgbClr val="00B0F0"/>
                </a:solidFill>
              </a:rPr>
              <a:t> Dr MargiAnne Isaia, MD MPH </a:t>
            </a:r>
            <a:r>
              <a:rPr lang="ro-RO" altLang="en-US" sz="1400" dirty="0" smtClean="0">
                <a:solidFill>
                  <a:srgbClr val="00B0F0"/>
                </a:solidFill>
              </a:rPr>
              <a:t>PCC </a:t>
            </a:r>
            <a:r>
              <a:rPr lang="ro-RO" altLang="en-US" sz="1400" dirty="0">
                <a:solidFill>
                  <a:srgbClr val="00B0F0"/>
                </a:solidFill>
              </a:rPr>
              <a:t>(T)</a:t>
            </a:r>
          </a:p>
        </p:txBody>
      </p:sp>
      <p:sp>
        <p:nvSpPr>
          <p:cNvPr id="8" name="Rectangle 2"/>
          <p:cNvSpPr>
            <a:spLocks noChangeArrowheads="1"/>
          </p:cNvSpPr>
          <p:nvPr/>
        </p:nvSpPr>
        <p:spPr bwMode="auto">
          <a:xfrm>
            <a:off x="5588343" y="492983"/>
            <a:ext cx="2743200" cy="3063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algn="r" hangingPunct="1">
              <a:lnSpc>
                <a:spcPct val="100000"/>
              </a:lnSpc>
            </a:pPr>
            <a:r>
              <a:rPr lang="ro-RO" altLang="en-US" sz="1400">
                <a:solidFill>
                  <a:srgbClr val="00B0F0"/>
                </a:solidFill>
              </a:rPr>
              <a:t>www.reinviesperanta.ro</a:t>
            </a:r>
          </a:p>
        </p:txBody>
      </p:sp>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812" y="2868827"/>
            <a:ext cx="2293938" cy="22701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 name="Rectangle 8"/>
          <p:cNvSpPr>
            <a:spLocks noChangeArrowheads="1"/>
          </p:cNvSpPr>
          <p:nvPr/>
        </p:nvSpPr>
        <p:spPr bwMode="auto">
          <a:xfrm rot="16200000">
            <a:off x="556224" y="4224491"/>
            <a:ext cx="3777050" cy="8295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hangingPunct="1">
              <a:lnSpc>
                <a:spcPct val="100000"/>
              </a:lnSpc>
            </a:pPr>
            <a:r>
              <a:rPr lang="ro-RO" altLang="en-US" sz="4800" dirty="0">
                <a:solidFill>
                  <a:srgbClr val="00B0F0"/>
                </a:solidFill>
              </a:rPr>
              <a:t>CONCEPTE</a:t>
            </a:r>
          </a:p>
        </p:txBody>
      </p:sp>
      <p:sp>
        <p:nvSpPr>
          <p:cNvPr id="19" name="Rectangle 8"/>
          <p:cNvSpPr>
            <a:spLocks noChangeArrowheads="1"/>
          </p:cNvSpPr>
          <p:nvPr/>
        </p:nvSpPr>
        <p:spPr bwMode="auto">
          <a:xfrm>
            <a:off x="9457874" y="875209"/>
            <a:ext cx="2656338" cy="4602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r>
              <a:rPr lang="ro-RO" sz="2400" dirty="0">
                <a:solidFill>
                  <a:srgbClr val="00B0F0"/>
                </a:solidFill>
                <a:effectLst>
                  <a:reflection blurRad="6350" stA="53000" endA="300" endPos="35500" dir="5400000" sy="-90000" algn="bl"/>
                </a:effectLst>
              </a:rPr>
              <a:t>Laboratorul </a:t>
            </a:r>
            <a:r>
              <a:rPr lang="ro-RO" sz="2400" dirty="0" smtClean="0">
                <a:solidFill>
                  <a:srgbClr val="00B0F0"/>
                </a:solidFill>
                <a:effectLst>
                  <a:reflection blurRad="6350" stA="53000" endA="300" endPos="35500" dir="5400000" sy="-90000" algn="bl"/>
                </a:effectLst>
              </a:rPr>
              <a:t>iubirii</a:t>
            </a:r>
            <a:endParaRPr lang="ro-RO" altLang="en-US" sz="2400" noProof="1">
              <a:solidFill>
                <a:srgbClr val="00B0F0"/>
              </a:solidFill>
            </a:endParaRPr>
          </a:p>
        </p:txBody>
      </p:sp>
      <p:cxnSp>
        <p:nvCxnSpPr>
          <p:cNvPr id="20" name="Straight Connector 19"/>
          <p:cNvCxnSpPr/>
          <p:nvPr/>
        </p:nvCxnSpPr>
        <p:spPr>
          <a:xfrm>
            <a:off x="2919416" y="1828800"/>
            <a:ext cx="0" cy="419100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12" name="Rectangle 4"/>
          <p:cNvSpPr>
            <a:spLocks noChangeArrowheads="1"/>
          </p:cNvSpPr>
          <p:nvPr/>
        </p:nvSpPr>
        <p:spPr bwMode="auto">
          <a:xfrm>
            <a:off x="3198812" y="3352800"/>
            <a:ext cx="8305800" cy="2214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panose="020B0604020202020204" pitchFamily="34" charset="-128"/>
              </a:defRPr>
            </a:lvl9pPr>
          </a:lstStyle>
          <a:p>
            <a:pPr hangingPunct="1">
              <a:lnSpc>
                <a:spcPct val="100000"/>
              </a:lnSpc>
            </a:pPr>
            <a:r>
              <a:rPr lang="ro-RO" altLang="en-US" dirty="0" smtClean="0">
                <a:solidFill>
                  <a:srgbClr val="FFFF00"/>
                </a:solidFill>
              </a:rPr>
              <a:t>„</a:t>
            </a:r>
            <a:r>
              <a:rPr lang="ro-RO" altLang="en-US" dirty="0">
                <a:solidFill>
                  <a:srgbClr val="FFFF00"/>
                </a:solidFill>
              </a:rPr>
              <a:t>Impasul emoţional (emotional gridlock) este situaţia în care nu doreşti să te adaptezi celuilalt şi nu doreşti să te confrunţi pe tine însuţi. Relaţia este blocată, nimeni nu progresează”.</a:t>
            </a:r>
          </a:p>
          <a:p>
            <a:pPr hangingPunct="1">
              <a:lnSpc>
                <a:spcPct val="100000"/>
              </a:lnSpc>
            </a:pPr>
            <a:endParaRPr lang="ro-RO" altLang="en-US" dirty="0">
              <a:solidFill>
                <a:srgbClr val="FFFF00"/>
              </a:solidFill>
            </a:endParaRPr>
          </a:p>
          <a:p>
            <a:pPr hangingPunct="1">
              <a:lnSpc>
                <a:spcPct val="100000"/>
              </a:lnSpc>
            </a:pPr>
            <a:r>
              <a:rPr lang="ro-RO" altLang="en-US" dirty="0" smtClean="0">
                <a:solidFill>
                  <a:srgbClr val="FFFF00"/>
                </a:solidFill>
              </a:rPr>
              <a:t>„</a:t>
            </a:r>
            <a:r>
              <a:rPr lang="ro-RO" altLang="en-US" dirty="0">
                <a:solidFill>
                  <a:srgbClr val="FFFF00"/>
                </a:solidFill>
              </a:rPr>
              <a:t>În situaţia de impas emoţional poţi să alegi să te confrunţi pe tine însuţi şi să îţi creşti gradul de diferenţiere</a:t>
            </a:r>
            <a:r>
              <a:rPr lang="ro-RO" altLang="en-US" dirty="0" smtClean="0">
                <a:solidFill>
                  <a:srgbClr val="FFFF00"/>
                </a:solidFill>
              </a:rPr>
              <a:t>”.</a:t>
            </a:r>
            <a:endParaRPr lang="en-US" altLang="en-US" dirty="0" smtClean="0">
              <a:solidFill>
                <a:srgbClr val="FFFF00"/>
              </a:solidFill>
            </a:endParaRPr>
          </a:p>
          <a:p>
            <a:pPr hangingPunct="1">
              <a:lnSpc>
                <a:spcPct val="100000"/>
              </a:lnSpc>
            </a:pPr>
            <a:endParaRPr lang="ro-RO" altLang="en-US" dirty="0">
              <a:solidFill>
                <a:srgbClr val="FFFF00"/>
              </a:solidFill>
            </a:endParaRPr>
          </a:p>
          <a:p>
            <a:pPr algn="r" hangingPunct="1">
              <a:lnSpc>
                <a:spcPct val="100000"/>
              </a:lnSpc>
            </a:pPr>
            <a:r>
              <a:rPr lang="ro-RO" altLang="en-US" sz="1200" dirty="0">
                <a:solidFill>
                  <a:srgbClr val="FFFF00"/>
                </a:solidFill>
              </a:rPr>
              <a:t>David Schnarch, PhD, 2009 „Passionate Marriage”</a:t>
            </a:r>
          </a:p>
        </p:txBody>
      </p:sp>
    </p:spTree>
    <p:extLst>
      <p:ext uri="{BB962C8B-B14F-4D97-AF65-F5344CB8AC3E}">
        <p14:creationId xmlns:p14="http://schemas.microsoft.com/office/powerpoint/2010/main" val="356846103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76674" y="227012"/>
            <a:ext cx="2862263"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
          <p:cNvSpPr>
            <a:spLocks noChangeArrowheads="1"/>
          </p:cNvSpPr>
          <p:nvPr/>
        </p:nvSpPr>
        <p:spPr bwMode="auto">
          <a:xfrm>
            <a:off x="4826343" y="340583"/>
            <a:ext cx="3505200" cy="3063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9pPr>
          </a:lstStyle>
          <a:p>
            <a:pPr algn="r" hangingPunct="1">
              <a:lnSpc>
                <a:spcPct val="100000"/>
              </a:lnSpc>
            </a:pPr>
            <a:r>
              <a:rPr lang="ro-RO" altLang="en-US" sz="1400" dirty="0">
                <a:solidFill>
                  <a:srgbClr val="00B0F0"/>
                </a:solidFill>
              </a:rPr>
              <a:t> Dr MargiAnne Isaia, MD MPH </a:t>
            </a:r>
            <a:r>
              <a:rPr lang="ro-RO" altLang="en-US" sz="1400" dirty="0" smtClean="0">
                <a:solidFill>
                  <a:srgbClr val="00B0F0"/>
                </a:solidFill>
              </a:rPr>
              <a:t>PCC </a:t>
            </a:r>
            <a:r>
              <a:rPr lang="ro-RO" altLang="en-US" sz="1400" dirty="0">
                <a:solidFill>
                  <a:srgbClr val="00B0F0"/>
                </a:solidFill>
              </a:rPr>
              <a:t>(T)</a:t>
            </a:r>
          </a:p>
        </p:txBody>
      </p:sp>
      <p:sp>
        <p:nvSpPr>
          <p:cNvPr id="8" name="Rectangle 2"/>
          <p:cNvSpPr>
            <a:spLocks noChangeArrowheads="1"/>
          </p:cNvSpPr>
          <p:nvPr/>
        </p:nvSpPr>
        <p:spPr bwMode="auto">
          <a:xfrm>
            <a:off x="5588343" y="492983"/>
            <a:ext cx="2743200" cy="3063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algn="r" hangingPunct="1">
              <a:lnSpc>
                <a:spcPct val="100000"/>
              </a:lnSpc>
            </a:pPr>
            <a:r>
              <a:rPr lang="ro-RO" altLang="en-US" sz="1400">
                <a:solidFill>
                  <a:srgbClr val="00B0F0"/>
                </a:solidFill>
              </a:rPr>
              <a:t>www.reinviesperanta.ro</a:t>
            </a:r>
          </a:p>
        </p:txBody>
      </p:sp>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812" y="2868827"/>
            <a:ext cx="2293938" cy="22701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 name="Rectangle 8"/>
          <p:cNvSpPr>
            <a:spLocks noChangeArrowheads="1"/>
          </p:cNvSpPr>
          <p:nvPr/>
        </p:nvSpPr>
        <p:spPr bwMode="auto">
          <a:xfrm rot="16200000">
            <a:off x="556224" y="4224491"/>
            <a:ext cx="3777050" cy="8295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hangingPunct="1">
              <a:lnSpc>
                <a:spcPct val="100000"/>
              </a:lnSpc>
            </a:pPr>
            <a:r>
              <a:rPr lang="ro-RO" altLang="en-US" sz="4800" dirty="0">
                <a:solidFill>
                  <a:srgbClr val="00B0F0"/>
                </a:solidFill>
              </a:rPr>
              <a:t>CONCEPTE</a:t>
            </a:r>
          </a:p>
        </p:txBody>
      </p:sp>
      <p:sp>
        <p:nvSpPr>
          <p:cNvPr id="19" name="Rectangle 8"/>
          <p:cNvSpPr>
            <a:spLocks noChangeArrowheads="1"/>
          </p:cNvSpPr>
          <p:nvPr/>
        </p:nvSpPr>
        <p:spPr bwMode="auto">
          <a:xfrm>
            <a:off x="9457874" y="875209"/>
            <a:ext cx="2656338" cy="4602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r>
              <a:rPr lang="ro-RO" sz="2400" dirty="0">
                <a:solidFill>
                  <a:srgbClr val="00B0F0"/>
                </a:solidFill>
                <a:effectLst>
                  <a:reflection blurRad="6350" stA="53000" endA="300" endPos="35500" dir="5400000" sy="-90000" algn="bl"/>
                </a:effectLst>
              </a:rPr>
              <a:t>Laboratorul </a:t>
            </a:r>
            <a:r>
              <a:rPr lang="ro-RO" sz="2400" dirty="0" smtClean="0">
                <a:solidFill>
                  <a:srgbClr val="00B0F0"/>
                </a:solidFill>
                <a:effectLst>
                  <a:reflection blurRad="6350" stA="53000" endA="300" endPos="35500" dir="5400000" sy="-90000" algn="bl"/>
                </a:effectLst>
              </a:rPr>
              <a:t>iubirii</a:t>
            </a:r>
            <a:endParaRPr lang="ro-RO" altLang="en-US" sz="2400" noProof="1">
              <a:solidFill>
                <a:srgbClr val="00B0F0"/>
              </a:solidFill>
            </a:endParaRPr>
          </a:p>
        </p:txBody>
      </p:sp>
      <p:cxnSp>
        <p:nvCxnSpPr>
          <p:cNvPr id="20" name="Straight Connector 19"/>
          <p:cNvCxnSpPr/>
          <p:nvPr/>
        </p:nvCxnSpPr>
        <p:spPr>
          <a:xfrm>
            <a:off x="2919416" y="1828800"/>
            <a:ext cx="0" cy="419100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12" name="Rectangle 4"/>
          <p:cNvSpPr>
            <a:spLocks noChangeArrowheads="1"/>
          </p:cNvSpPr>
          <p:nvPr/>
        </p:nvSpPr>
        <p:spPr bwMode="auto">
          <a:xfrm>
            <a:off x="3195983" y="3124200"/>
            <a:ext cx="8305800" cy="24915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marL="169863" indent="-169863">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panose="020B0604020202020204" pitchFamily="34" charset="-128"/>
              </a:defRPr>
            </a:lvl9pPr>
          </a:lstStyle>
          <a:p>
            <a:pPr hangingPunct="1">
              <a:lnSpc>
                <a:spcPct val="100000"/>
              </a:lnSpc>
            </a:pPr>
            <a:r>
              <a:rPr lang="ro-RO" altLang="en-US" dirty="0" smtClean="0">
                <a:solidFill>
                  <a:srgbClr val="FFFF00"/>
                </a:solidFill>
              </a:rPr>
              <a:t>„</a:t>
            </a:r>
            <a:r>
              <a:rPr lang="ro-RO" altLang="en-US" dirty="0">
                <a:solidFill>
                  <a:srgbClr val="FFFF00"/>
                </a:solidFill>
              </a:rPr>
              <a:t>Metoda de abordare “Sexual Crucible” (creuzetul sexual) din terapia </a:t>
            </a:r>
            <a:r>
              <a:rPr lang="ro-RO" altLang="en-US" dirty="0" smtClean="0">
                <a:solidFill>
                  <a:srgbClr val="FFFF00"/>
                </a:solidFill>
              </a:rPr>
              <a:t>sexuală</a:t>
            </a:r>
            <a:endParaRPr lang="en-US" altLang="en-US" dirty="0" smtClean="0">
              <a:solidFill>
                <a:srgbClr val="FFFF00"/>
              </a:solidFill>
            </a:endParaRPr>
          </a:p>
          <a:p>
            <a:pPr hangingPunct="1">
              <a:lnSpc>
                <a:spcPct val="100000"/>
              </a:lnSpc>
            </a:pPr>
            <a:r>
              <a:rPr lang="ro-RO" altLang="en-US" dirty="0" smtClean="0">
                <a:solidFill>
                  <a:srgbClr val="FFFF00"/>
                </a:solidFill>
              </a:rPr>
              <a:t>foloseşte </a:t>
            </a:r>
            <a:r>
              <a:rPr lang="ro-RO" altLang="en-US" dirty="0">
                <a:solidFill>
                  <a:srgbClr val="FFFF00"/>
                </a:solidFill>
              </a:rPr>
              <a:t>legătura dintre intimitate, sexualitate şi diferenţiere pentru a </a:t>
            </a:r>
            <a:r>
              <a:rPr lang="ro-RO" altLang="en-US" dirty="0" smtClean="0">
                <a:solidFill>
                  <a:srgbClr val="FFFF00"/>
                </a:solidFill>
              </a:rPr>
              <a:t>facilita</a:t>
            </a:r>
            <a:endParaRPr lang="en-US" altLang="en-US" dirty="0" smtClean="0">
              <a:solidFill>
                <a:srgbClr val="FFFF00"/>
              </a:solidFill>
            </a:endParaRPr>
          </a:p>
          <a:p>
            <a:pPr hangingPunct="1">
              <a:lnSpc>
                <a:spcPct val="100000"/>
              </a:lnSpc>
            </a:pPr>
            <a:r>
              <a:rPr lang="ro-RO" altLang="en-US" dirty="0" smtClean="0">
                <a:solidFill>
                  <a:srgbClr val="FFFF00"/>
                </a:solidFill>
              </a:rPr>
              <a:t>creşterea </a:t>
            </a:r>
            <a:r>
              <a:rPr lang="ro-RO" altLang="en-US" dirty="0">
                <a:solidFill>
                  <a:srgbClr val="FFFF00"/>
                </a:solidFill>
              </a:rPr>
              <a:t>necesară eliberării din impasul emoţional. </a:t>
            </a:r>
            <a:endParaRPr lang="en-US" altLang="en-US" dirty="0" smtClean="0">
              <a:solidFill>
                <a:srgbClr val="FFFF00"/>
              </a:solidFill>
            </a:endParaRPr>
          </a:p>
          <a:p>
            <a:pPr hangingPunct="1">
              <a:lnSpc>
                <a:spcPct val="100000"/>
              </a:lnSpc>
            </a:pPr>
            <a:r>
              <a:rPr lang="ro-RO" altLang="en-US" dirty="0" smtClean="0">
                <a:solidFill>
                  <a:srgbClr val="FFFF00"/>
                </a:solidFill>
              </a:rPr>
              <a:t>Aceasta </a:t>
            </a:r>
            <a:r>
              <a:rPr lang="ro-RO" altLang="en-US" dirty="0">
                <a:solidFill>
                  <a:srgbClr val="FFFF00"/>
                </a:solidFill>
              </a:rPr>
              <a:t>face ca partenerii să se bucure de o experienţă sexuală profundă </a:t>
            </a:r>
            <a:r>
              <a:rPr lang="ro-RO" altLang="en-US" dirty="0" smtClean="0">
                <a:solidFill>
                  <a:srgbClr val="FFFF00"/>
                </a:solidFill>
              </a:rPr>
              <a:t>şi</a:t>
            </a:r>
            <a:endParaRPr lang="en-US" altLang="en-US" dirty="0" smtClean="0">
              <a:solidFill>
                <a:srgbClr val="FFFF00"/>
              </a:solidFill>
            </a:endParaRPr>
          </a:p>
          <a:p>
            <a:pPr hangingPunct="1">
              <a:lnSpc>
                <a:spcPct val="100000"/>
              </a:lnSpc>
            </a:pPr>
            <a:r>
              <a:rPr lang="ro-RO" altLang="en-US" dirty="0" smtClean="0">
                <a:solidFill>
                  <a:srgbClr val="FFFF00"/>
                </a:solidFill>
              </a:rPr>
              <a:t>intimitate</a:t>
            </a:r>
            <a:r>
              <a:rPr lang="ro-RO" altLang="en-US" dirty="0">
                <a:solidFill>
                  <a:srgbClr val="FFFF00"/>
                </a:solidFill>
              </a:rPr>
              <a:t>”.</a:t>
            </a:r>
          </a:p>
          <a:p>
            <a:pPr hangingPunct="1">
              <a:lnSpc>
                <a:spcPct val="100000"/>
              </a:lnSpc>
            </a:pPr>
            <a:endParaRPr lang="ro-RO" altLang="en-US" dirty="0">
              <a:solidFill>
                <a:srgbClr val="FFFF00"/>
              </a:solidFill>
            </a:endParaRPr>
          </a:p>
          <a:p>
            <a:pPr hangingPunct="1">
              <a:lnSpc>
                <a:spcPct val="100000"/>
              </a:lnSpc>
            </a:pPr>
            <a:r>
              <a:rPr lang="ro-RO" altLang="en-US" dirty="0" smtClean="0">
                <a:solidFill>
                  <a:srgbClr val="FFFF00"/>
                </a:solidFill>
              </a:rPr>
              <a:t>„</a:t>
            </a:r>
            <a:r>
              <a:rPr lang="ro-RO" altLang="en-US" dirty="0">
                <a:solidFill>
                  <a:srgbClr val="FFFF00"/>
                </a:solidFill>
              </a:rPr>
              <a:t>Diferenţierea are ramificaţii pozitive şi în afara relaţiei de cuplu”.</a:t>
            </a:r>
          </a:p>
          <a:p>
            <a:pPr hangingPunct="1">
              <a:lnSpc>
                <a:spcPct val="100000"/>
              </a:lnSpc>
            </a:pPr>
            <a:endParaRPr lang="ro-RO" altLang="en-US" dirty="0">
              <a:solidFill>
                <a:srgbClr val="FFFF00"/>
              </a:solidFill>
            </a:endParaRPr>
          </a:p>
          <a:p>
            <a:pPr marL="0" indent="0" algn="r" hangingPunct="1">
              <a:lnSpc>
                <a:spcPct val="100000"/>
              </a:lnSpc>
              <a:buClr>
                <a:srgbClr val="FFCC00"/>
              </a:buClr>
            </a:pPr>
            <a:r>
              <a:rPr lang="ro-RO" altLang="en-US" sz="1200" dirty="0">
                <a:solidFill>
                  <a:srgbClr val="FFFF00"/>
                </a:solidFill>
              </a:rPr>
              <a:t>David Schnarch, PhD, 2009 „Passionate Marriage”</a:t>
            </a:r>
          </a:p>
        </p:txBody>
      </p:sp>
    </p:spTree>
    <p:extLst>
      <p:ext uri="{BB962C8B-B14F-4D97-AF65-F5344CB8AC3E}">
        <p14:creationId xmlns:p14="http://schemas.microsoft.com/office/powerpoint/2010/main" val="257021419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76674" y="227012"/>
            <a:ext cx="2862263"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
          <p:cNvSpPr>
            <a:spLocks noChangeArrowheads="1"/>
          </p:cNvSpPr>
          <p:nvPr/>
        </p:nvSpPr>
        <p:spPr bwMode="auto">
          <a:xfrm>
            <a:off x="4826343" y="340583"/>
            <a:ext cx="3505200" cy="3063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9pPr>
          </a:lstStyle>
          <a:p>
            <a:pPr algn="r" hangingPunct="1">
              <a:lnSpc>
                <a:spcPct val="100000"/>
              </a:lnSpc>
            </a:pPr>
            <a:r>
              <a:rPr lang="ro-RO" altLang="en-US" sz="1400" dirty="0">
                <a:solidFill>
                  <a:srgbClr val="00B0F0"/>
                </a:solidFill>
              </a:rPr>
              <a:t> Dr MargiAnne Isaia, MD MPH </a:t>
            </a:r>
            <a:r>
              <a:rPr lang="ro-RO" altLang="en-US" sz="1400" dirty="0" smtClean="0">
                <a:solidFill>
                  <a:srgbClr val="00B0F0"/>
                </a:solidFill>
              </a:rPr>
              <a:t>PCC </a:t>
            </a:r>
            <a:r>
              <a:rPr lang="ro-RO" altLang="en-US" sz="1400" dirty="0">
                <a:solidFill>
                  <a:srgbClr val="00B0F0"/>
                </a:solidFill>
              </a:rPr>
              <a:t>(T)</a:t>
            </a:r>
          </a:p>
        </p:txBody>
      </p:sp>
      <p:sp>
        <p:nvSpPr>
          <p:cNvPr id="20" name="Rectangle 2"/>
          <p:cNvSpPr>
            <a:spLocks noChangeArrowheads="1"/>
          </p:cNvSpPr>
          <p:nvPr/>
        </p:nvSpPr>
        <p:spPr bwMode="auto">
          <a:xfrm>
            <a:off x="5588343" y="492983"/>
            <a:ext cx="2743200" cy="3063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algn="r" hangingPunct="1">
              <a:lnSpc>
                <a:spcPct val="100000"/>
              </a:lnSpc>
            </a:pPr>
            <a:r>
              <a:rPr lang="ro-RO" altLang="en-US" sz="1400">
                <a:solidFill>
                  <a:srgbClr val="00B0F0"/>
                </a:solidFill>
              </a:rPr>
              <a:t>www.reinviesperanta.ro</a:t>
            </a:r>
          </a:p>
        </p:txBody>
      </p:sp>
      <p:sp>
        <p:nvSpPr>
          <p:cNvPr id="21" name="Rectangle 8"/>
          <p:cNvSpPr>
            <a:spLocks noChangeArrowheads="1"/>
          </p:cNvSpPr>
          <p:nvPr/>
        </p:nvSpPr>
        <p:spPr bwMode="auto">
          <a:xfrm>
            <a:off x="9457874" y="875209"/>
            <a:ext cx="2656338" cy="4602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r>
              <a:rPr lang="ro-RO" sz="2400" dirty="0">
                <a:solidFill>
                  <a:srgbClr val="00B0F0"/>
                </a:solidFill>
                <a:effectLst>
                  <a:reflection blurRad="6350" stA="53000" endA="300" endPos="35500" dir="5400000" sy="-90000" algn="bl"/>
                </a:effectLst>
              </a:rPr>
              <a:t>Laboratorul </a:t>
            </a:r>
            <a:r>
              <a:rPr lang="ro-RO" sz="2400" dirty="0" smtClean="0">
                <a:solidFill>
                  <a:srgbClr val="00B0F0"/>
                </a:solidFill>
                <a:effectLst>
                  <a:reflection blurRad="6350" stA="53000" endA="300" endPos="35500" dir="5400000" sy="-90000" algn="bl"/>
                </a:effectLst>
              </a:rPr>
              <a:t>iubirii</a:t>
            </a:r>
            <a:endParaRPr lang="ro-RO" altLang="en-US" sz="2400" noProof="1">
              <a:solidFill>
                <a:srgbClr val="00B0F0"/>
              </a:solidFill>
            </a:endParaRPr>
          </a:p>
        </p:txBody>
      </p:sp>
      <p:cxnSp>
        <p:nvCxnSpPr>
          <p:cNvPr id="23" name="Straight Connector 22"/>
          <p:cNvCxnSpPr/>
          <p:nvPr/>
        </p:nvCxnSpPr>
        <p:spPr>
          <a:xfrm>
            <a:off x="2919416" y="1828800"/>
            <a:ext cx="0" cy="419100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10" name="Rectangle 1"/>
          <p:cNvSpPr>
            <a:spLocks noChangeArrowheads="1"/>
          </p:cNvSpPr>
          <p:nvPr/>
        </p:nvSpPr>
        <p:spPr bwMode="auto">
          <a:xfrm>
            <a:off x="3176596" y="3048000"/>
            <a:ext cx="8480416" cy="23068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cs typeface="Arial Unicode MS" panose="020B0604020202020204" pitchFamily="34" charset="-128"/>
              </a:defRPr>
            </a:lvl9pPr>
          </a:lstStyle>
          <a:p>
            <a:pPr hangingPunct="1">
              <a:lnSpc>
                <a:spcPct val="100000"/>
              </a:lnSpc>
            </a:pPr>
            <a:r>
              <a:rPr lang="ro-RO" altLang="en-US" dirty="0">
                <a:solidFill>
                  <a:srgbClr val="FFFF00"/>
                </a:solidFill>
              </a:rPr>
              <a:t>Credinţa populară că hormonii şi satisfacţia sexuală sunt într-o relaţie direct proporţională îi determina pe adolescenţi să înceapă înainte de timp viaţa sexuală. În virtutea aceleaşi credinţe populare, cei în vârstă  acordă atenţie multor medicamente şi jucării sexuale pentru a-şi creşte calitatea vieţii sexuale.</a:t>
            </a:r>
          </a:p>
          <a:p>
            <a:pPr hangingPunct="1">
              <a:lnSpc>
                <a:spcPct val="100000"/>
              </a:lnSpc>
            </a:pPr>
            <a:endParaRPr lang="ro-RO" altLang="en-US" dirty="0">
              <a:solidFill>
                <a:srgbClr val="FFFF00"/>
              </a:solidFill>
            </a:endParaRPr>
          </a:p>
          <a:p>
            <a:pPr hangingPunct="1">
              <a:lnSpc>
                <a:spcPct val="100000"/>
              </a:lnSpc>
            </a:pPr>
            <a:r>
              <a:rPr lang="ro-RO" altLang="en-US" dirty="0">
                <a:solidFill>
                  <a:srgbClr val="FFFF00"/>
                </a:solidFill>
              </a:rPr>
              <a:t>Conform modelului hormonal de abordare a comportamentului sexual uman, acesta nu a putut fi văzut ca un potenţial natural ce poate fi satisfăcut de-a lungul întregei vieţii.</a:t>
            </a:r>
          </a:p>
        </p:txBody>
      </p:sp>
      <p:pic>
        <p:nvPicPr>
          <p:cNvPr id="13"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412" y="2923832"/>
            <a:ext cx="2286000" cy="23082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 name="Rectangle 8"/>
          <p:cNvSpPr>
            <a:spLocks noChangeArrowheads="1"/>
          </p:cNvSpPr>
          <p:nvPr/>
        </p:nvSpPr>
        <p:spPr bwMode="auto">
          <a:xfrm rot="16200000">
            <a:off x="-920315" y="1870138"/>
            <a:ext cx="2819400" cy="8295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hangingPunct="1">
              <a:lnSpc>
                <a:spcPct val="100000"/>
              </a:lnSpc>
            </a:pPr>
            <a:r>
              <a:rPr lang="ro-RO" altLang="en-US" sz="4800" cap="small" dirty="0" smtClean="0">
                <a:solidFill>
                  <a:srgbClr val="00B0F0"/>
                </a:solidFill>
                <a:effectLst>
                  <a:outerShdw blurRad="38100" dist="38100" dir="2700000" algn="tl">
                    <a:srgbClr val="000000">
                      <a:alpha val="43137"/>
                    </a:srgbClr>
                  </a:outerShdw>
                </a:effectLst>
              </a:rPr>
              <a:t>REACȚII</a:t>
            </a:r>
            <a:endParaRPr lang="ro-RO" altLang="en-US" sz="4800" cap="small" dirty="0">
              <a:solidFill>
                <a:srgbClr val="00B0F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672412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76674" y="227012"/>
            <a:ext cx="2862263"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
          <p:cNvSpPr>
            <a:spLocks noChangeArrowheads="1"/>
          </p:cNvSpPr>
          <p:nvPr/>
        </p:nvSpPr>
        <p:spPr bwMode="auto">
          <a:xfrm>
            <a:off x="4826343" y="340583"/>
            <a:ext cx="3505200" cy="3063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9pPr>
          </a:lstStyle>
          <a:p>
            <a:pPr algn="r" hangingPunct="1">
              <a:lnSpc>
                <a:spcPct val="100000"/>
              </a:lnSpc>
            </a:pPr>
            <a:r>
              <a:rPr lang="ro-RO" altLang="en-US" sz="1400" dirty="0">
                <a:solidFill>
                  <a:srgbClr val="00B0F0"/>
                </a:solidFill>
              </a:rPr>
              <a:t> Dr MargiAnne Isaia, MD MPH </a:t>
            </a:r>
            <a:r>
              <a:rPr lang="ro-RO" altLang="en-US" sz="1400" dirty="0" smtClean="0">
                <a:solidFill>
                  <a:srgbClr val="00B0F0"/>
                </a:solidFill>
              </a:rPr>
              <a:t>PCC </a:t>
            </a:r>
            <a:r>
              <a:rPr lang="ro-RO" altLang="en-US" sz="1400" dirty="0">
                <a:solidFill>
                  <a:srgbClr val="00B0F0"/>
                </a:solidFill>
              </a:rPr>
              <a:t>(T)</a:t>
            </a:r>
          </a:p>
        </p:txBody>
      </p:sp>
      <p:sp>
        <p:nvSpPr>
          <p:cNvPr id="20" name="Rectangle 2"/>
          <p:cNvSpPr>
            <a:spLocks noChangeArrowheads="1"/>
          </p:cNvSpPr>
          <p:nvPr/>
        </p:nvSpPr>
        <p:spPr bwMode="auto">
          <a:xfrm>
            <a:off x="5588343" y="492983"/>
            <a:ext cx="2743200" cy="3063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algn="r" hangingPunct="1">
              <a:lnSpc>
                <a:spcPct val="100000"/>
              </a:lnSpc>
            </a:pPr>
            <a:r>
              <a:rPr lang="ro-RO" altLang="en-US" sz="1400">
                <a:solidFill>
                  <a:srgbClr val="00B0F0"/>
                </a:solidFill>
              </a:rPr>
              <a:t>www.reinviesperanta.ro</a:t>
            </a:r>
          </a:p>
        </p:txBody>
      </p:sp>
      <p:sp>
        <p:nvSpPr>
          <p:cNvPr id="21" name="Rectangle 8"/>
          <p:cNvSpPr>
            <a:spLocks noChangeArrowheads="1"/>
          </p:cNvSpPr>
          <p:nvPr/>
        </p:nvSpPr>
        <p:spPr bwMode="auto">
          <a:xfrm>
            <a:off x="9457874" y="875209"/>
            <a:ext cx="2656338" cy="4602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r>
              <a:rPr lang="ro-RO" sz="2400" dirty="0">
                <a:solidFill>
                  <a:srgbClr val="00B0F0"/>
                </a:solidFill>
                <a:effectLst>
                  <a:reflection blurRad="6350" stA="53000" endA="300" endPos="35500" dir="5400000" sy="-90000" algn="bl"/>
                </a:effectLst>
              </a:rPr>
              <a:t>Laboratorul </a:t>
            </a:r>
            <a:r>
              <a:rPr lang="ro-RO" sz="2400" dirty="0" smtClean="0">
                <a:solidFill>
                  <a:srgbClr val="00B0F0"/>
                </a:solidFill>
                <a:effectLst>
                  <a:reflection blurRad="6350" stA="53000" endA="300" endPos="35500" dir="5400000" sy="-90000" algn="bl"/>
                </a:effectLst>
              </a:rPr>
              <a:t>iubirii</a:t>
            </a:r>
            <a:endParaRPr lang="ro-RO" altLang="en-US" sz="2400" noProof="1">
              <a:solidFill>
                <a:srgbClr val="00B0F0"/>
              </a:solidFill>
            </a:endParaRPr>
          </a:p>
        </p:txBody>
      </p:sp>
      <p:cxnSp>
        <p:nvCxnSpPr>
          <p:cNvPr id="23" name="Straight Connector 22"/>
          <p:cNvCxnSpPr/>
          <p:nvPr/>
        </p:nvCxnSpPr>
        <p:spPr>
          <a:xfrm>
            <a:off x="2919416" y="1828800"/>
            <a:ext cx="0" cy="419100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10" name="Rectangle 4"/>
          <p:cNvSpPr>
            <a:spLocks noChangeArrowheads="1"/>
          </p:cNvSpPr>
          <p:nvPr/>
        </p:nvSpPr>
        <p:spPr bwMode="auto">
          <a:xfrm>
            <a:off x="3177066" y="2824958"/>
            <a:ext cx="8327545" cy="2559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cs typeface="Arial Unicode MS" panose="020B0604020202020204" pitchFamily="34" charset="-128"/>
              </a:defRPr>
            </a:lvl9pPr>
          </a:lstStyle>
          <a:p>
            <a:pPr hangingPunct="1">
              <a:lnSpc>
                <a:spcPct val="100000"/>
              </a:lnSpc>
            </a:pPr>
            <a:r>
              <a:rPr lang="ro-RO" altLang="en-US" dirty="0">
                <a:solidFill>
                  <a:srgbClr val="FFFF00"/>
                </a:solidFill>
              </a:rPr>
              <a:t>Prin perspectiva Quantum Model se schimbă modul de abordare a tulburărilor sexuale şi se previn conflictele maritale.</a:t>
            </a:r>
          </a:p>
          <a:p>
            <a:pPr hangingPunct="1">
              <a:lnSpc>
                <a:spcPct val="100000"/>
              </a:lnSpc>
            </a:pPr>
            <a:endParaRPr lang="ro-RO" altLang="en-US" dirty="0">
              <a:solidFill>
                <a:srgbClr val="FFFF00"/>
              </a:solidFill>
            </a:endParaRPr>
          </a:p>
          <a:p>
            <a:pPr hangingPunct="1">
              <a:lnSpc>
                <a:spcPct val="100000"/>
              </a:lnSpc>
            </a:pPr>
            <a:r>
              <a:rPr lang="ro-RO" altLang="en-US" dirty="0">
                <a:solidFill>
                  <a:srgbClr val="FFFF00"/>
                </a:solidFill>
              </a:rPr>
              <a:t>Înţelegând că stimularea emoţională determină funcţia sexuală îi ajută pe psihoterapeuţi să realizeze importanţa integrării terapiei maritale în tratarea tulburărilor sexuale.</a:t>
            </a:r>
          </a:p>
          <a:p>
            <a:pPr hangingPunct="1">
              <a:lnSpc>
                <a:spcPct val="100000"/>
              </a:lnSpc>
            </a:pPr>
            <a:endParaRPr lang="ro-RO" altLang="en-US" dirty="0">
              <a:solidFill>
                <a:srgbClr val="FFFF00"/>
              </a:solidFill>
            </a:endParaRPr>
          </a:p>
          <a:p>
            <a:pPr hangingPunct="1">
              <a:lnSpc>
                <a:spcPct val="100000"/>
              </a:lnSpc>
            </a:pPr>
            <a:r>
              <a:rPr lang="ro-RO" altLang="en-US" dirty="0">
                <a:solidFill>
                  <a:srgbClr val="FFFF00"/>
                </a:solidFill>
              </a:rPr>
              <a:t>Problemele emoţionale nerezolvate împiedică procesul de dobândire a satisfacţiei sexuale şi fac ineficiente orice tehnici sexuale.</a:t>
            </a:r>
          </a:p>
        </p:txBody>
      </p:sp>
      <p:pic>
        <p:nvPicPr>
          <p:cNvPr id="13"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412" y="2895600"/>
            <a:ext cx="2330450" cy="22891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 name="Rectangle 8"/>
          <p:cNvSpPr>
            <a:spLocks noChangeArrowheads="1"/>
          </p:cNvSpPr>
          <p:nvPr/>
        </p:nvSpPr>
        <p:spPr bwMode="auto">
          <a:xfrm rot="16200000">
            <a:off x="-920315" y="1870138"/>
            <a:ext cx="2819400" cy="8295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hangingPunct="1">
              <a:lnSpc>
                <a:spcPct val="100000"/>
              </a:lnSpc>
            </a:pPr>
            <a:r>
              <a:rPr lang="ro-RO" altLang="en-US" sz="4800" cap="small" dirty="0" smtClean="0">
                <a:solidFill>
                  <a:srgbClr val="00B0F0"/>
                </a:solidFill>
                <a:effectLst>
                  <a:outerShdw blurRad="38100" dist="38100" dir="2700000" algn="tl">
                    <a:srgbClr val="000000">
                      <a:alpha val="43137"/>
                    </a:srgbClr>
                  </a:outerShdw>
                </a:effectLst>
              </a:rPr>
              <a:t>REACȚII</a:t>
            </a:r>
            <a:endParaRPr lang="ro-RO" altLang="en-US" sz="4800" cap="small" dirty="0">
              <a:solidFill>
                <a:srgbClr val="00B0F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0566014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76674" y="227012"/>
            <a:ext cx="2862263"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
          <p:cNvSpPr>
            <a:spLocks noChangeArrowheads="1"/>
          </p:cNvSpPr>
          <p:nvPr/>
        </p:nvSpPr>
        <p:spPr bwMode="auto">
          <a:xfrm>
            <a:off x="4826343" y="340583"/>
            <a:ext cx="3505200" cy="3063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9pPr>
          </a:lstStyle>
          <a:p>
            <a:pPr algn="r" hangingPunct="1">
              <a:lnSpc>
                <a:spcPct val="100000"/>
              </a:lnSpc>
            </a:pPr>
            <a:r>
              <a:rPr lang="ro-RO" altLang="en-US" sz="1400" dirty="0">
                <a:solidFill>
                  <a:srgbClr val="00B0F0"/>
                </a:solidFill>
              </a:rPr>
              <a:t> Dr MargiAnne Isaia, MD MPH </a:t>
            </a:r>
            <a:r>
              <a:rPr lang="ro-RO" altLang="en-US" sz="1400" dirty="0" smtClean="0">
                <a:solidFill>
                  <a:srgbClr val="00B0F0"/>
                </a:solidFill>
              </a:rPr>
              <a:t>PCC </a:t>
            </a:r>
            <a:r>
              <a:rPr lang="ro-RO" altLang="en-US" sz="1400" dirty="0">
                <a:solidFill>
                  <a:srgbClr val="00B0F0"/>
                </a:solidFill>
              </a:rPr>
              <a:t>(T)</a:t>
            </a:r>
          </a:p>
        </p:txBody>
      </p:sp>
      <p:sp>
        <p:nvSpPr>
          <p:cNvPr id="20" name="Rectangle 2"/>
          <p:cNvSpPr>
            <a:spLocks noChangeArrowheads="1"/>
          </p:cNvSpPr>
          <p:nvPr/>
        </p:nvSpPr>
        <p:spPr bwMode="auto">
          <a:xfrm>
            <a:off x="5588343" y="492983"/>
            <a:ext cx="2743200" cy="3063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algn="r" hangingPunct="1">
              <a:lnSpc>
                <a:spcPct val="100000"/>
              </a:lnSpc>
            </a:pPr>
            <a:r>
              <a:rPr lang="ro-RO" altLang="en-US" sz="1400">
                <a:solidFill>
                  <a:srgbClr val="00B0F0"/>
                </a:solidFill>
              </a:rPr>
              <a:t>www.reinviesperanta.ro</a:t>
            </a:r>
          </a:p>
        </p:txBody>
      </p:sp>
      <p:sp>
        <p:nvSpPr>
          <p:cNvPr id="21" name="Rectangle 8"/>
          <p:cNvSpPr>
            <a:spLocks noChangeArrowheads="1"/>
          </p:cNvSpPr>
          <p:nvPr/>
        </p:nvSpPr>
        <p:spPr bwMode="auto">
          <a:xfrm>
            <a:off x="9457874" y="875209"/>
            <a:ext cx="2656338" cy="4602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r>
              <a:rPr lang="ro-RO" sz="2400" dirty="0">
                <a:solidFill>
                  <a:srgbClr val="00B0F0"/>
                </a:solidFill>
                <a:effectLst>
                  <a:reflection blurRad="6350" stA="53000" endA="300" endPos="35500" dir="5400000" sy="-90000" algn="bl"/>
                </a:effectLst>
              </a:rPr>
              <a:t>Laboratorul </a:t>
            </a:r>
            <a:r>
              <a:rPr lang="ro-RO" sz="2400" dirty="0" smtClean="0">
                <a:solidFill>
                  <a:srgbClr val="00B0F0"/>
                </a:solidFill>
                <a:effectLst>
                  <a:reflection blurRad="6350" stA="53000" endA="300" endPos="35500" dir="5400000" sy="-90000" algn="bl"/>
                </a:effectLst>
              </a:rPr>
              <a:t>iubirii</a:t>
            </a:r>
            <a:endParaRPr lang="ro-RO" altLang="en-US" sz="2400" noProof="1">
              <a:solidFill>
                <a:srgbClr val="00B0F0"/>
              </a:solidFill>
            </a:endParaRPr>
          </a:p>
        </p:txBody>
      </p:sp>
      <p:cxnSp>
        <p:nvCxnSpPr>
          <p:cNvPr id="23" name="Straight Connector 22"/>
          <p:cNvCxnSpPr/>
          <p:nvPr/>
        </p:nvCxnSpPr>
        <p:spPr>
          <a:xfrm>
            <a:off x="2919416" y="1828800"/>
            <a:ext cx="0" cy="419100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10" name="Rectangle 3"/>
          <p:cNvSpPr>
            <a:spLocks noChangeArrowheads="1"/>
          </p:cNvSpPr>
          <p:nvPr/>
        </p:nvSpPr>
        <p:spPr bwMode="auto">
          <a:xfrm>
            <a:off x="3198812" y="2958678"/>
            <a:ext cx="8458200" cy="2011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cs typeface="Arial Unicode MS" panose="020B0604020202020204" pitchFamily="34" charset="-128"/>
              </a:defRPr>
            </a:lvl9pPr>
          </a:lstStyle>
          <a:p>
            <a:pPr hangingPunct="1">
              <a:lnSpc>
                <a:spcPct val="100000"/>
              </a:lnSpc>
            </a:pPr>
            <a:r>
              <a:rPr lang="ro-RO" altLang="en-US" dirty="0">
                <a:solidFill>
                  <a:srgbClr val="FFFF00"/>
                </a:solidFill>
              </a:rPr>
              <a:t>Intimitatea nu implică în mod necesar acceptarea din partea partenerului şi reciprocitate, dar ea păstrează deschisă comunicarea şi îi face pe parteneri să fie conştienţi de faptul că sunt persoane diferite.</a:t>
            </a:r>
          </a:p>
          <a:p>
            <a:pPr hangingPunct="1">
              <a:lnSpc>
                <a:spcPct val="100000"/>
              </a:lnSpc>
            </a:pPr>
            <a:endParaRPr lang="ro-RO" altLang="en-US" dirty="0">
              <a:solidFill>
                <a:srgbClr val="FFFF00"/>
              </a:solidFill>
            </a:endParaRPr>
          </a:p>
          <a:p>
            <a:pPr hangingPunct="1">
              <a:lnSpc>
                <a:spcPct val="100000"/>
              </a:lnSpc>
            </a:pPr>
            <a:r>
              <a:rPr lang="ro-RO" altLang="en-US" dirty="0">
                <a:solidFill>
                  <a:srgbClr val="FFFF00"/>
                </a:solidFill>
              </a:rPr>
              <a:t>În acelaşi timp, faptul că o persoană a dezvoltat intimitate auto-validată o face să rămâma calmă şi să se bucure de satisfacţie sexuală când partenerul nu are aceeaşi experienţă intimă.</a:t>
            </a:r>
          </a:p>
        </p:txBody>
      </p:sp>
      <p:pic>
        <p:nvPicPr>
          <p:cNvPr id="13"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9412" y="2915594"/>
            <a:ext cx="2225675" cy="22780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 name="Rectangle 8"/>
          <p:cNvSpPr>
            <a:spLocks noChangeArrowheads="1"/>
          </p:cNvSpPr>
          <p:nvPr/>
        </p:nvSpPr>
        <p:spPr bwMode="auto">
          <a:xfrm rot="16200000">
            <a:off x="-920315" y="1870138"/>
            <a:ext cx="2819400" cy="8295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hangingPunct="1">
              <a:lnSpc>
                <a:spcPct val="100000"/>
              </a:lnSpc>
            </a:pPr>
            <a:r>
              <a:rPr lang="ro-RO" altLang="en-US" sz="4800" cap="small" dirty="0" smtClean="0">
                <a:solidFill>
                  <a:srgbClr val="00B0F0"/>
                </a:solidFill>
                <a:effectLst>
                  <a:outerShdw blurRad="38100" dist="38100" dir="2700000" algn="tl">
                    <a:srgbClr val="000000">
                      <a:alpha val="43137"/>
                    </a:srgbClr>
                  </a:outerShdw>
                </a:effectLst>
              </a:rPr>
              <a:t>REACȚII</a:t>
            </a:r>
            <a:endParaRPr lang="ro-RO" altLang="en-US" sz="4800" cap="small" dirty="0">
              <a:solidFill>
                <a:srgbClr val="00B0F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4920096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76674" y="227012"/>
            <a:ext cx="2862263"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
          <p:cNvSpPr>
            <a:spLocks noChangeArrowheads="1"/>
          </p:cNvSpPr>
          <p:nvPr/>
        </p:nvSpPr>
        <p:spPr bwMode="auto">
          <a:xfrm>
            <a:off x="4826343" y="340583"/>
            <a:ext cx="3505200" cy="3063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9pPr>
          </a:lstStyle>
          <a:p>
            <a:pPr algn="r" hangingPunct="1">
              <a:lnSpc>
                <a:spcPct val="100000"/>
              </a:lnSpc>
            </a:pPr>
            <a:r>
              <a:rPr lang="ro-RO" altLang="en-US" sz="1400" dirty="0">
                <a:solidFill>
                  <a:srgbClr val="00B0F0"/>
                </a:solidFill>
              </a:rPr>
              <a:t> Dr MargiAnne Isaia, MD MPH </a:t>
            </a:r>
            <a:r>
              <a:rPr lang="ro-RO" altLang="en-US" sz="1400" dirty="0" smtClean="0">
                <a:solidFill>
                  <a:srgbClr val="00B0F0"/>
                </a:solidFill>
              </a:rPr>
              <a:t>PCC </a:t>
            </a:r>
            <a:r>
              <a:rPr lang="ro-RO" altLang="en-US" sz="1400" dirty="0">
                <a:solidFill>
                  <a:srgbClr val="00B0F0"/>
                </a:solidFill>
              </a:rPr>
              <a:t>(T)</a:t>
            </a:r>
          </a:p>
        </p:txBody>
      </p:sp>
      <p:sp>
        <p:nvSpPr>
          <p:cNvPr id="20" name="Rectangle 2"/>
          <p:cNvSpPr>
            <a:spLocks noChangeArrowheads="1"/>
          </p:cNvSpPr>
          <p:nvPr/>
        </p:nvSpPr>
        <p:spPr bwMode="auto">
          <a:xfrm>
            <a:off x="5588343" y="492983"/>
            <a:ext cx="2743200" cy="3063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algn="r" hangingPunct="1">
              <a:lnSpc>
                <a:spcPct val="100000"/>
              </a:lnSpc>
            </a:pPr>
            <a:r>
              <a:rPr lang="ro-RO" altLang="en-US" sz="1400">
                <a:solidFill>
                  <a:srgbClr val="00B0F0"/>
                </a:solidFill>
              </a:rPr>
              <a:t>www.reinviesperanta.ro</a:t>
            </a:r>
          </a:p>
        </p:txBody>
      </p:sp>
      <p:sp>
        <p:nvSpPr>
          <p:cNvPr id="21" name="Rectangle 8"/>
          <p:cNvSpPr>
            <a:spLocks noChangeArrowheads="1"/>
          </p:cNvSpPr>
          <p:nvPr/>
        </p:nvSpPr>
        <p:spPr bwMode="auto">
          <a:xfrm>
            <a:off x="9457874" y="875209"/>
            <a:ext cx="2656338" cy="4602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r>
              <a:rPr lang="ro-RO" sz="2400" dirty="0">
                <a:solidFill>
                  <a:srgbClr val="00B0F0"/>
                </a:solidFill>
                <a:effectLst>
                  <a:reflection blurRad="6350" stA="53000" endA="300" endPos="35500" dir="5400000" sy="-90000" algn="bl"/>
                </a:effectLst>
              </a:rPr>
              <a:t>Laboratorul </a:t>
            </a:r>
            <a:r>
              <a:rPr lang="ro-RO" sz="2400" dirty="0" smtClean="0">
                <a:solidFill>
                  <a:srgbClr val="00B0F0"/>
                </a:solidFill>
                <a:effectLst>
                  <a:reflection blurRad="6350" stA="53000" endA="300" endPos="35500" dir="5400000" sy="-90000" algn="bl"/>
                </a:effectLst>
              </a:rPr>
              <a:t>iubirii</a:t>
            </a:r>
            <a:endParaRPr lang="ro-RO" altLang="en-US" sz="2400" noProof="1">
              <a:solidFill>
                <a:srgbClr val="00B0F0"/>
              </a:solidFill>
            </a:endParaRPr>
          </a:p>
        </p:txBody>
      </p:sp>
      <p:cxnSp>
        <p:nvCxnSpPr>
          <p:cNvPr id="23" name="Straight Connector 22"/>
          <p:cNvCxnSpPr/>
          <p:nvPr/>
        </p:nvCxnSpPr>
        <p:spPr>
          <a:xfrm>
            <a:off x="2919416" y="1828800"/>
            <a:ext cx="0" cy="419100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10" name="Rectangle 3"/>
          <p:cNvSpPr>
            <a:spLocks noChangeArrowheads="1"/>
          </p:cNvSpPr>
          <p:nvPr/>
        </p:nvSpPr>
        <p:spPr bwMode="auto">
          <a:xfrm>
            <a:off x="3198812" y="2879724"/>
            <a:ext cx="8458200" cy="25838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cs typeface="Arial Unicode MS" panose="020B0604020202020204" pitchFamily="34" charset="-128"/>
              </a:defRPr>
            </a:lvl9pPr>
          </a:lstStyle>
          <a:p>
            <a:pPr hangingPunct="1">
              <a:lnSpc>
                <a:spcPct val="100000"/>
              </a:lnSpc>
            </a:pPr>
            <a:r>
              <a:rPr lang="ro-RO" altLang="en-US" dirty="0">
                <a:solidFill>
                  <a:srgbClr val="FFFF00"/>
                </a:solidFill>
              </a:rPr>
              <a:t>Intimitatea validată de alţii crează condiţiile de impas emoţional deoarece ia în consideraţie şi aşteaptă dezvăluire reciprocă, acceptare şi confirmare din partea partenerului. </a:t>
            </a:r>
            <a:endParaRPr lang="en-US" altLang="en-US" dirty="0" smtClean="0">
              <a:solidFill>
                <a:srgbClr val="FFFF00"/>
              </a:solidFill>
            </a:endParaRPr>
          </a:p>
          <a:p>
            <a:pPr hangingPunct="1">
              <a:lnSpc>
                <a:spcPct val="100000"/>
              </a:lnSpc>
            </a:pPr>
            <a:r>
              <a:rPr lang="ro-RO" altLang="en-US" dirty="0" smtClean="0">
                <a:solidFill>
                  <a:srgbClr val="FFFF00"/>
                </a:solidFill>
              </a:rPr>
              <a:t>Impasul </a:t>
            </a:r>
            <a:r>
              <a:rPr lang="ro-RO" altLang="en-US" dirty="0">
                <a:solidFill>
                  <a:srgbClr val="FFFF00"/>
                </a:solidFill>
              </a:rPr>
              <a:t>emoţional opreşte procesul de diferenţiere, promovează anxietatea şi agravează tulburările sexuale.</a:t>
            </a:r>
          </a:p>
          <a:p>
            <a:pPr hangingPunct="1">
              <a:lnSpc>
                <a:spcPct val="100000"/>
              </a:lnSpc>
            </a:pPr>
            <a:endParaRPr lang="ro-RO" altLang="en-US" dirty="0">
              <a:solidFill>
                <a:srgbClr val="FFFF00"/>
              </a:solidFill>
            </a:endParaRPr>
          </a:p>
          <a:p>
            <a:pPr hangingPunct="1">
              <a:lnSpc>
                <a:spcPct val="100000"/>
              </a:lnSpc>
            </a:pPr>
            <a:r>
              <a:rPr lang="ro-RO" altLang="en-US" dirty="0">
                <a:solidFill>
                  <a:srgbClr val="FFFF00"/>
                </a:solidFill>
              </a:rPr>
              <a:t>Din cele patru variante pe care le poţi avea în momentul impasului emoţional, singura variantă care merită aleasă este capacitatea de a te confrunta pe tine însuţi şi a creşte gradul de diferenţiere.</a:t>
            </a:r>
          </a:p>
        </p:txBody>
      </p:sp>
      <p:pic>
        <p:nvPicPr>
          <p:cNvPr id="13"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612" y="2923832"/>
            <a:ext cx="2281238" cy="22812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 name="Rectangle 8"/>
          <p:cNvSpPr>
            <a:spLocks noChangeArrowheads="1"/>
          </p:cNvSpPr>
          <p:nvPr/>
        </p:nvSpPr>
        <p:spPr bwMode="auto">
          <a:xfrm rot="16200000">
            <a:off x="-920315" y="1870138"/>
            <a:ext cx="2819400" cy="8295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hangingPunct="1">
              <a:lnSpc>
                <a:spcPct val="100000"/>
              </a:lnSpc>
            </a:pPr>
            <a:r>
              <a:rPr lang="ro-RO" altLang="en-US" sz="4800" cap="small" dirty="0" smtClean="0">
                <a:solidFill>
                  <a:srgbClr val="00B0F0"/>
                </a:solidFill>
                <a:effectLst>
                  <a:outerShdw blurRad="38100" dist="38100" dir="2700000" algn="tl">
                    <a:srgbClr val="000000">
                      <a:alpha val="43137"/>
                    </a:srgbClr>
                  </a:outerShdw>
                </a:effectLst>
              </a:rPr>
              <a:t>REACȚII</a:t>
            </a:r>
            <a:endParaRPr lang="ro-RO" altLang="en-US" sz="4800" cap="small" dirty="0">
              <a:solidFill>
                <a:srgbClr val="00B0F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6452447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Blue atom design templat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3">
          <a:schemeClr val="lt1"/>
        </a:lnRef>
        <a:fillRef idx="1">
          <a:schemeClr val="accent5"/>
        </a:fillRef>
        <a:effectRef idx="1">
          <a:schemeClr val="accent5"/>
        </a:effectRef>
        <a:fontRef idx="minor">
          <a:schemeClr val="lt1"/>
        </a:fontRef>
      </a:style>
    </a:spDef>
    <a:lnDef>
      <a:spPr>
        <a:ln>
          <a:solidFill>
            <a:schemeClr val="accent5"/>
          </a:solidFill>
        </a:ln>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name="Blue atom design template" id="{88D99BA8-EA61-49B7-A82C-02C934D1545A}" vid="{E9C00F38-7B18-4192-A9FF-2047DACB0129}"/>
    </a:ext>
  </a:extLst>
</a:theme>
</file>

<file path=ppt/theme/theme2.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7DCB4D22-CC71-4301-BDD0-992E9D528F8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Blue atom design slides</Template>
  <TotalTime>0</TotalTime>
  <Words>1714</Words>
  <Application>Microsoft Office PowerPoint</Application>
  <PresentationFormat>Custom</PresentationFormat>
  <Paragraphs>224</Paragraphs>
  <Slides>22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 Unicode MS</vt:lpstr>
      <vt:lpstr>Arial</vt:lpstr>
      <vt:lpstr>Century Gothic</vt:lpstr>
      <vt:lpstr>Blue atom design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2014-06-01T15:34:34Z</dcterms:created>
  <dcterms:modified xsi:type="dcterms:W3CDTF">2014-06-04T23:19:47Z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TC034606369991</vt:lpwstr>
  </property>
</Properties>
</file>