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29"/>
  </p:notesMasterIdLst>
  <p:sldIdLst>
    <p:sldId id="312" r:id="rId3"/>
    <p:sldId id="317" r:id="rId4"/>
    <p:sldId id="318" r:id="rId5"/>
    <p:sldId id="319" r:id="rId6"/>
    <p:sldId id="320" r:id="rId7"/>
    <p:sldId id="321" r:id="rId8"/>
    <p:sldId id="322" r:id="rId9"/>
    <p:sldId id="323" r:id="rId10"/>
    <p:sldId id="324" r:id="rId11"/>
    <p:sldId id="325" r:id="rId12"/>
    <p:sldId id="326" r:id="rId13"/>
    <p:sldId id="327" r:id="rId14"/>
    <p:sldId id="328" r:id="rId15"/>
    <p:sldId id="329" r:id="rId16"/>
    <p:sldId id="330" r:id="rId17"/>
    <p:sldId id="331" r:id="rId18"/>
    <p:sldId id="332" r:id="rId19"/>
    <p:sldId id="333" r:id="rId20"/>
    <p:sldId id="334" r:id="rId21"/>
    <p:sldId id="335" r:id="rId22"/>
    <p:sldId id="336" r:id="rId23"/>
    <p:sldId id="337" r:id="rId24"/>
    <p:sldId id="338" r:id="rId25"/>
    <p:sldId id="339" r:id="rId26"/>
    <p:sldId id="341" r:id="rId27"/>
    <p:sldId id="340"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p:cViewPr varScale="1">
        <p:scale>
          <a:sx n="116" d="100"/>
          <a:sy n="116" d="100"/>
        </p:scale>
        <p:origin x="1446" y="10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3E68D2-9534-41E4-B992-206FED78DEC3}" type="datetimeFigureOut">
              <a:rPr lang="en-US" smtClean="0"/>
              <a:t>10/14/2014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6B2680-229F-497F-B433-C005F6B81DA8}" type="slidenum">
              <a:rPr lang="en-US" smtClean="0"/>
              <a:t>‹#›</a:t>
            </a:fld>
            <a:endParaRPr lang="en-US"/>
          </a:p>
        </p:txBody>
      </p:sp>
    </p:spTree>
    <p:extLst>
      <p:ext uri="{BB962C8B-B14F-4D97-AF65-F5344CB8AC3E}">
        <p14:creationId xmlns:p14="http://schemas.microsoft.com/office/powerpoint/2010/main" val="8536969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3199CD-3E1B-4AE6-990F-76F925F5EA9F}" type="slidenum">
              <a:rPr lang="en-US" smtClean="0"/>
              <a:t>1</a:t>
            </a:fld>
            <a:endParaRPr lang="en-US"/>
          </a:p>
        </p:txBody>
      </p:sp>
    </p:spTree>
    <p:extLst>
      <p:ext uri="{BB962C8B-B14F-4D97-AF65-F5344CB8AC3E}">
        <p14:creationId xmlns:p14="http://schemas.microsoft.com/office/powerpoint/2010/main" val="3915488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73175"/>
            <a:ext cx="7772400" cy="1470025"/>
          </a:xfrm>
        </p:spPr>
        <p:txBody>
          <a:bodyPr>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3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3" name="Picture 3" descr="white rectangle.png"/>
          <p:cNvPicPr>
            <a:picLocks noChangeAspect="1"/>
          </p:cNvPicPr>
          <p:nvPr userDrawn="1"/>
        </p:nvPicPr>
        <p:blipFill>
          <a:blip r:embed="rId2"/>
          <a:srcRect b="10452"/>
          <a:stretch>
            <a:fillRect/>
          </a:stretch>
        </p:blipFill>
        <p:spPr bwMode="auto">
          <a:xfrm>
            <a:off x="0" y="1300163"/>
            <a:ext cx="9144000" cy="5557837"/>
          </a:xfrm>
          <a:prstGeom prst="rect">
            <a:avLst/>
          </a:prstGeom>
          <a:noFill/>
          <a:ln w="9525">
            <a:noFill/>
            <a:miter lim="800000"/>
            <a:headEnd/>
            <a:tailEnd/>
          </a:ln>
        </p:spPr>
      </p:pic>
      <p:sp>
        <p:nvSpPr>
          <p:cNvPr id="8" name="Content Placeholder 2"/>
          <p:cNvSpPr>
            <a:spLocks noGrp="1"/>
          </p:cNvSpPr>
          <p:nvPr>
            <p:ph idx="1"/>
          </p:nvPr>
        </p:nvSpPr>
        <p:spPr>
          <a:xfrm>
            <a:off x="457200" y="1600200"/>
            <a:ext cx="8229600" cy="452596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590800"/>
            <a:ext cx="7772400" cy="1362075"/>
          </a:xfrm>
        </p:spPr>
        <p:txBody>
          <a:bodyPr anchor="t">
            <a:noAutofit/>
          </a:bodyPr>
          <a:lstStyle>
            <a:lvl1pPr algn="l">
              <a:defRPr sz="44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609600" y="4267200"/>
            <a:ext cx="7772400" cy="814387"/>
          </a:xfrm>
        </p:spPr>
        <p:txBody>
          <a:bodyPr anchor="b">
            <a:normAutofit/>
          </a:bodyPr>
          <a:lstStyle>
            <a:lvl1pPr marL="0" indent="0">
              <a:buNone/>
              <a:defRPr sz="32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t="-6000" b="-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lang="en-US" sz="4800" kern="1200" spc="-15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wm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wm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4.wm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4.wm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4.wmf"/><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4.wm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wm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wm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4.wm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4.w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wm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4.wm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4.wm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4.wm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4.wm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4.wmf"/><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4.wmf"/><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w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w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wm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w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4.w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w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1505321" y="3124200"/>
            <a:ext cx="2324904" cy="3143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67518" tIns="33759" rIns="67518" bIns="33759">
            <a:spAutoFit/>
          </a:bodyPr>
          <a:lstStyle>
            <a:lvl1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9pPr>
          </a:lstStyle>
          <a:p>
            <a:pPr algn="r" hangingPunct="1">
              <a:lnSpc>
                <a:spcPct val="100000"/>
              </a:lnSpc>
            </a:pPr>
            <a:r>
              <a:rPr lang="ro-RO" altLang="en-US" sz="1600" dirty="0">
                <a:solidFill>
                  <a:srgbClr val="FFFF00"/>
                </a:solidFill>
              </a:rPr>
              <a:t>www.</a:t>
            </a:r>
            <a:r>
              <a:rPr lang="en-US" altLang="en-US" sz="1600" dirty="0">
                <a:solidFill>
                  <a:srgbClr val="FFFF00"/>
                </a:solidFill>
              </a:rPr>
              <a:t>enthusiasticlife.net</a:t>
            </a:r>
            <a:endParaRPr lang="ro-RO" altLang="en-US" sz="1600" dirty="0">
              <a:solidFill>
                <a:srgbClr val="FFFF00"/>
              </a:solidFill>
            </a:endParaRPr>
          </a:p>
        </p:txBody>
      </p:sp>
      <p:sp>
        <p:nvSpPr>
          <p:cNvPr id="9" name="Rectangle 5"/>
          <p:cNvSpPr>
            <a:spLocks noChangeArrowheads="1"/>
          </p:cNvSpPr>
          <p:nvPr/>
        </p:nvSpPr>
        <p:spPr bwMode="auto">
          <a:xfrm>
            <a:off x="6172200" y="5257800"/>
            <a:ext cx="1676400" cy="4375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67518" tIns="33759" rIns="67518" bIns="33759">
            <a:spAutoFit/>
          </a:bodyPr>
          <a:lstStyle>
            <a:lvl1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cs typeface="Arial Unicode MS" panose="020B0604020202020204" pitchFamily="34" charset="-128"/>
              </a:defRPr>
            </a:lvl9pPr>
          </a:lstStyle>
          <a:p>
            <a:r>
              <a:rPr lang="en-US" altLang="en-US" sz="2400" dirty="0" smtClean="0">
                <a:solidFill>
                  <a:srgbClr val="00B0F0"/>
                </a:solidFill>
                <a:cs typeface="Arial" panose="020B0604020202020204" pitchFamily="34" charset="0"/>
              </a:rPr>
              <a:t>Parenting</a:t>
            </a:r>
            <a:endParaRPr lang="en-US" altLang="en-US" sz="2400" dirty="0">
              <a:solidFill>
                <a:srgbClr val="00B0F0"/>
              </a:solidFill>
              <a:cs typeface="Arial" panose="020B0604020202020204" pitchFamily="34" charset="0"/>
            </a:endParaRPr>
          </a:p>
        </p:txBody>
      </p:sp>
      <p:sp>
        <p:nvSpPr>
          <p:cNvPr id="10" name="Rectangle 6"/>
          <p:cNvSpPr>
            <a:spLocks noChangeArrowheads="1"/>
          </p:cNvSpPr>
          <p:nvPr/>
        </p:nvSpPr>
        <p:spPr bwMode="auto">
          <a:xfrm>
            <a:off x="7672974" y="5310988"/>
            <a:ext cx="1095660" cy="2759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18" tIns="33759" rIns="67518" bIns="33759">
            <a:spAutoFit/>
          </a:bodyPr>
          <a:lstStyle>
            <a:lvl1pPr>
              <a:tabLst>
                <a:tab pos="723900" algn="l"/>
                <a:tab pos="14478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cs typeface="Arial Unicode MS" panose="020B0604020202020204" pitchFamily="34" charset="-128"/>
              </a:defRPr>
            </a:lvl9pPr>
          </a:lstStyle>
          <a:p>
            <a:pPr hangingPunct="1">
              <a:lnSpc>
                <a:spcPct val="100000"/>
              </a:lnSpc>
            </a:pPr>
            <a:r>
              <a:rPr lang="ro-RO" altLang="en-US" sz="1350" dirty="0">
                <a:solidFill>
                  <a:srgbClr val="FFFF00"/>
                </a:solidFill>
              </a:rPr>
              <a:t> PART</a:t>
            </a:r>
          </a:p>
        </p:txBody>
      </p:sp>
      <p:sp>
        <p:nvSpPr>
          <p:cNvPr id="12" name="Rectangle 8"/>
          <p:cNvSpPr>
            <a:spLocks noChangeArrowheads="1"/>
          </p:cNvSpPr>
          <p:nvPr/>
        </p:nvSpPr>
        <p:spPr bwMode="auto">
          <a:xfrm>
            <a:off x="5715000" y="5310988"/>
            <a:ext cx="1095660" cy="2759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18" tIns="33759" rIns="67518" bIns="33759">
            <a:spAutoFit/>
          </a:bodyPr>
          <a:lstStyle>
            <a:lvl1pPr>
              <a:tabLst>
                <a:tab pos="723900" algn="l"/>
                <a:tab pos="14478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cs typeface="Arial Unicode MS" panose="020B0604020202020204" pitchFamily="34" charset="-128"/>
              </a:defRPr>
            </a:lvl9pPr>
          </a:lstStyle>
          <a:p>
            <a:pPr hangingPunct="1">
              <a:lnSpc>
                <a:spcPct val="100000"/>
              </a:lnSpc>
            </a:pPr>
            <a:r>
              <a:rPr lang="ro-RO" altLang="en-US" sz="1350" dirty="0">
                <a:solidFill>
                  <a:srgbClr val="FFFF00"/>
                </a:solidFill>
              </a:rPr>
              <a:t> SET</a:t>
            </a:r>
          </a:p>
        </p:txBody>
      </p:sp>
      <p:pic>
        <p:nvPicPr>
          <p:cNvPr id="14" name="Picture 1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212421"/>
            <a:ext cx="2147256" cy="858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25281" y="2971800"/>
            <a:ext cx="1637142" cy="1683982"/>
          </a:xfrm>
          <a:prstGeom prst="rect">
            <a:avLst/>
          </a:prstGeom>
        </p:spPr>
      </p:pic>
      <p:sp>
        <p:nvSpPr>
          <p:cNvPr id="16" name="Text Box 3"/>
          <p:cNvSpPr txBox="1">
            <a:spLocks noChangeArrowheads="1"/>
          </p:cNvSpPr>
          <p:nvPr/>
        </p:nvSpPr>
        <p:spPr bwMode="auto">
          <a:xfrm>
            <a:off x="4629165" y="4711756"/>
            <a:ext cx="3258399" cy="300082"/>
          </a:xfrm>
          <a:prstGeom prst="rect">
            <a:avLst/>
          </a:prstGeom>
          <a:noFill/>
          <a:ln>
            <a:noFill/>
          </a:ln>
          <a:effectLst>
            <a:outerShdw dist="88900" dir="5400000" algn="ctr" rotWithShape="0">
              <a:srgbClr val="000000">
                <a:alpha val="98996"/>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lgn="r">
              <a:spcBef>
                <a:spcPct val="0"/>
              </a:spcBef>
              <a:buClrTx/>
              <a:buSzTx/>
              <a:buFontTx/>
              <a:buNone/>
            </a:pPr>
            <a:r>
              <a:rPr lang="ro-RO" sz="1350" dirty="0">
                <a:solidFill>
                  <a:srgbClr val="FFFF00"/>
                </a:solidFill>
                <a:latin typeface="Arial" panose="020B0604020202020204" pitchFamily="34" charset="0"/>
                <a:cs typeface="Arial" panose="020B0604020202020204" pitchFamily="34" charset="0"/>
              </a:rPr>
              <a:t> Dr MargiAnne Isaia,</a:t>
            </a:r>
            <a:r>
              <a:rPr lang="en-US" sz="1350" dirty="0">
                <a:solidFill>
                  <a:srgbClr val="FFFF00"/>
                </a:solidFill>
                <a:latin typeface="Arial" panose="020B0604020202020204" pitchFamily="34" charset="0"/>
                <a:cs typeface="Arial" panose="020B0604020202020204" pitchFamily="34" charset="0"/>
              </a:rPr>
              <a:t> </a:t>
            </a:r>
            <a:r>
              <a:rPr lang="ro-RO" sz="1350" dirty="0">
                <a:solidFill>
                  <a:srgbClr val="FFFF00"/>
                </a:solidFill>
                <a:latin typeface="Arial" panose="020B0604020202020204" pitchFamily="34" charset="0"/>
                <a:cs typeface="Arial" panose="020B0604020202020204" pitchFamily="34" charset="0"/>
              </a:rPr>
              <a:t>MD MPH</a:t>
            </a:r>
            <a:r>
              <a:rPr lang="en-US" sz="1350" dirty="0">
                <a:solidFill>
                  <a:srgbClr val="FFFF00"/>
                </a:solidFill>
                <a:latin typeface="Arial" panose="020B0604020202020204" pitchFamily="34" charset="0"/>
                <a:cs typeface="Arial" panose="020B0604020202020204" pitchFamily="34" charset="0"/>
              </a:rPr>
              <a:t> </a:t>
            </a:r>
            <a:r>
              <a:rPr lang="en-US" sz="1350" dirty="0" smtClean="0">
                <a:solidFill>
                  <a:srgbClr val="FFFF00"/>
                </a:solidFill>
                <a:latin typeface="Arial" panose="020B0604020202020204" pitchFamily="34" charset="0"/>
                <a:cs typeface="Arial" panose="020B0604020202020204" pitchFamily="34" charset="0"/>
              </a:rPr>
              <a:t>PCC-T</a:t>
            </a:r>
            <a:endParaRPr lang="en-US" sz="1350" dirty="0">
              <a:solidFill>
                <a:srgbClr val="FFFF00"/>
              </a:solidFill>
              <a:latin typeface="Arial" panose="020B0604020202020204" pitchFamily="34" charset="0"/>
              <a:cs typeface="Arial" panose="020B0604020202020204" pitchFamily="34" charset="0"/>
            </a:endParaRPr>
          </a:p>
        </p:txBody>
      </p:sp>
      <p:sp>
        <p:nvSpPr>
          <p:cNvPr id="17" name="Text Box 3"/>
          <p:cNvSpPr txBox="1">
            <a:spLocks noChangeArrowheads="1"/>
          </p:cNvSpPr>
          <p:nvPr/>
        </p:nvSpPr>
        <p:spPr bwMode="auto">
          <a:xfrm>
            <a:off x="3276600" y="4253756"/>
            <a:ext cx="3867820" cy="507960"/>
          </a:xfrm>
          <a:prstGeom prst="rect">
            <a:avLst/>
          </a:prstGeom>
          <a:noFill/>
          <a:ln w="9525">
            <a:noFill/>
            <a:miter lim="800000"/>
            <a:headEnd/>
            <a:tailEnd/>
          </a:ln>
          <a:effectLst>
            <a:outerShdw dist="88900" dir="5400000" algn="ctr" rotWithShape="0">
              <a:srgbClr val="000000">
                <a:alpha val="98999"/>
              </a:srgbClr>
            </a:outerShdw>
          </a:effectLst>
        </p:spPr>
        <p:txBody>
          <a:bodyPr wrap="square">
            <a:spAutoFit/>
          </a:bodyPr>
          <a:lstStyle/>
          <a:p>
            <a:pPr algn="r">
              <a:defRPr/>
            </a:pPr>
            <a:r>
              <a:rPr lang="ro-RO" sz="2701" i="1" noProof="1">
                <a:solidFill>
                  <a:srgbClr val="FFFF00"/>
                </a:solidFill>
                <a:latin typeface="Arial" pitchFamily="34" charset="0"/>
                <a:cs typeface="Arial" pitchFamily="34" charset="0"/>
              </a:rPr>
              <a:t>DrAnne</a:t>
            </a:r>
            <a:r>
              <a:rPr lang="ro-RO" sz="2701" noProof="1">
                <a:solidFill>
                  <a:schemeClr val="bg2">
                    <a:lumMod val="60000"/>
                    <a:lumOff val="40000"/>
                  </a:schemeClr>
                </a:solidFill>
                <a:latin typeface="Arial" pitchFamily="34" charset="0"/>
                <a:cs typeface="Arial" pitchFamily="34" charset="0"/>
              </a:rPr>
              <a:t>enthusiastic</a:t>
            </a:r>
            <a:r>
              <a:rPr lang="ro-RO" sz="2701" noProof="1">
                <a:solidFill>
                  <a:srgbClr val="FFFF00"/>
                </a:solidFill>
                <a:latin typeface="Arial" pitchFamily="34" charset="0"/>
                <a:cs typeface="Arial" pitchFamily="34" charset="0"/>
              </a:rPr>
              <a:t>Life</a:t>
            </a:r>
          </a:p>
        </p:txBody>
      </p:sp>
      <p:sp>
        <p:nvSpPr>
          <p:cNvPr id="18" name="Rectangle 5"/>
          <p:cNvSpPr>
            <a:spLocks noChangeArrowheads="1"/>
          </p:cNvSpPr>
          <p:nvPr/>
        </p:nvSpPr>
        <p:spPr bwMode="auto">
          <a:xfrm>
            <a:off x="8230553" y="5228814"/>
            <a:ext cx="761047" cy="4838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67518" tIns="33759" rIns="67518" bIns="33759">
            <a:spAutoFit/>
          </a:bodyPr>
          <a:lstStyle>
            <a:lvl1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cs typeface="Arial Unicode MS" panose="020B0604020202020204" pitchFamily="34" charset="-128"/>
              </a:defRPr>
            </a:lvl9pPr>
          </a:lstStyle>
          <a:p>
            <a:pPr hangingPunct="1">
              <a:lnSpc>
                <a:spcPct val="100000"/>
              </a:lnSpc>
            </a:pPr>
            <a:r>
              <a:rPr lang="en-US" altLang="en-US" sz="2701" dirty="0" smtClean="0">
                <a:solidFill>
                  <a:srgbClr val="00B0F0"/>
                </a:solidFill>
              </a:rPr>
              <a:t>10</a:t>
            </a:r>
            <a:endParaRPr lang="ro-RO" altLang="en-US" sz="2701" dirty="0">
              <a:solidFill>
                <a:srgbClr val="00B0F0"/>
              </a:solidFill>
            </a:endParaRPr>
          </a:p>
        </p:txBody>
      </p:sp>
    </p:spTree>
    <p:extLst>
      <p:ext uri="{BB962C8B-B14F-4D97-AF65-F5344CB8AC3E}">
        <p14:creationId xmlns:p14="http://schemas.microsoft.com/office/powerpoint/2010/main" val="3812351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2"/>
          <p:cNvSpPr>
            <a:spLocks noChangeArrowheads="1"/>
          </p:cNvSpPr>
          <p:nvPr/>
        </p:nvSpPr>
        <p:spPr bwMode="auto">
          <a:xfrm>
            <a:off x="838200" y="0"/>
            <a:ext cx="2438400" cy="2743200"/>
          </a:xfrm>
          <a:prstGeom prst="rect">
            <a:avLst/>
          </a:prstGeom>
          <a:solidFill>
            <a:srgbClr val="00B0F0"/>
          </a:solidFill>
          <a:ln w="9525" algn="ctr">
            <a:noFill/>
            <a:round/>
            <a:headEnd/>
            <a:tailEnd/>
          </a:ln>
        </p:spPr>
        <p:txBody>
          <a:bodyPr/>
          <a:lstStyle/>
          <a:p>
            <a:endParaRPr lang="en-US"/>
          </a:p>
        </p:txBody>
      </p:sp>
      <p:sp>
        <p:nvSpPr>
          <p:cNvPr id="13318" name="Rectangle 7"/>
          <p:cNvSpPr>
            <a:spLocks noChangeArrowheads="1"/>
          </p:cNvSpPr>
          <p:nvPr/>
        </p:nvSpPr>
        <p:spPr bwMode="auto">
          <a:xfrm>
            <a:off x="990600" y="2042279"/>
            <a:ext cx="8001000" cy="3139321"/>
          </a:xfrm>
          <a:prstGeom prst="rect">
            <a:avLst/>
          </a:prstGeom>
          <a:noFill/>
          <a:ln w="9525">
            <a:noFill/>
            <a:miter lim="800000"/>
            <a:headEnd/>
            <a:tailEnd/>
          </a:ln>
        </p:spPr>
        <p:txBody>
          <a:bodyPr wrap="square" anchor="ctr">
            <a:spAutoFit/>
          </a:bodyPr>
          <a:lstStyle/>
          <a:p>
            <a:r>
              <a:rPr lang="ro-RO" dirty="0">
                <a:solidFill>
                  <a:srgbClr val="FFFF00"/>
                </a:solidFill>
                <a:latin typeface="Arial" pitchFamily="34" charset="0"/>
                <a:cs typeface="Arial" pitchFamily="34" charset="0"/>
              </a:rPr>
              <a:t>AUTHORITARIAN </a:t>
            </a:r>
            <a:endParaRPr lang="en-US" dirty="0">
              <a:solidFill>
                <a:srgbClr val="FFFF00"/>
              </a:solidFill>
              <a:latin typeface="Arial" pitchFamily="34" charset="0"/>
              <a:cs typeface="Arial" pitchFamily="34" charset="0"/>
            </a:endParaRPr>
          </a:p>
          <a:p>
            <a:r>
              <a:rPr lang="ro-RO" dirty="0">
                <a:solidFill>
                  <a:srgbClr val="FFFF00"/>
                </a:solidFill>
                <a:latin typeface="Arial" pitchFamily="34" charset="0"/>
                <a:cs typeface="Arial" pitchFamily="34" charset="0"/>
              </a:rPr>
              <a:t>PARENTING</a:t>
            </a:r>
            <a:endParaRPr lang="en-US" dirty="0">
              <a:solidFill>
                <a:srgbClr val="FFFF00"/>
              </a:solidFill>
              <a:latin typeface="Arial" pitchFamily="34" charset="0"/>
              <a:cs typeface="Arial" pitchFamily="34" charset="0"/>
            </a:endParaRPr>
          </a:p>
          <a:p>
            <a:endParaRPr lang="en-US" b="1" dirty="0">
              <a:solidFill>
                <a:srgbClr val="FFFF00"/>
              </a:solidFill>
              <a:latin typeface="Arial" pitchFamily="34" charset="0"/>
              <a:cs typeface="Arial" pitchFamily="34" charset="0"/>
            </a:endParaRPr>
          </a:p>
          <a:p>
            <a:r>
              <a:rPr lang="en-US" dirty="0">
                <a:solidFill>
                  <a:srgbClr val="FFFF00"/>
                </a:solidFill>
                <a:latin typeface="Arial" pitchFamily="34" charset="0"/>
                <a:cs typeface="Arial" pitchFamily="34" charset="0"/>
              </a:rPr>
              <a:t>T</a:t>
            </a:r>
            <a:r>
              <a:rPr lang="ro-RO" dirty="0">
                <a:solidFill>
                  <a:srgbClr val="FFFF00"/>
                </a:solidFill>
                <a:latin typeface="Arial" pitchFamily="34" charset="0"/>
                <a:cs typeface="Arial" pitchFamily="34" charset="0"/>
              </a:rPr>
              <a:t>he parent is </a:t>
            </a:r>
            <a:r>
              <a:rPr lang="ro-RO" b="1" dirty="0">
                <a:solidFill>
                  <a:srgbClr val="FFFF00"/>
                </a:solidFill>
                <a:latin typeface="Arial" pitchFamily="34" charset="0"/>
                <a:cs typeface="Arial" pitchFamily="34" charset="0"/>
              </a:rPr>
              <a:t>demanding</a:t>
            </a:r>
            <a:r>
              <a:rPr lang="ro-RO" dirty="0">
                <a:solidFill>
                  <a:srgbClr val="FFFF00"/>
                </a:solidFill>
                <a:latin typeface="Arial" pitchFamily="34" charset="0"/>
                <a:cs typeface="Arial" pitchFamily="34" charset="0"/>
              </a:rPr>
              <a:t> but </a:t>
            </a:r>
            <a:r>
              <a:rPr lang="ro-RO" b="1" dirty="0">
                <a:solidFill>
                  <a:srgbClr val="FFFF00"/>
                </a:solidFill>
                <a:latin typeface="Arial" pitchFamily="34" charset="0"/>
                <a:cs typeface="Arial" pitchFamily="34" charset="0"/>
              </a:rPr>
              <a:t>not responsive</a:t>
            </a:r>
            <a:r>
              <a:rPr lang="ro-RO" dirty="0">
                <a:solidFill>
                  <a:srgbClr val="FFFF00"/>
                </a:solidFill>
                <a:latin typeface="Arial" pitchFamily="34" charset="0"/>
                <a:cs typeface="Arial" pitchFamily="34" charset="0"/>
              </a:rPr>
              <a:t>. </a:t>
            </a:r>
            <a:endParaRPr lang="en-US" dirty="0">
              <a:solidFill>
                <a:srgbClr val="FFFF00"/>
              </a:solidFill>
              <a:latin typeface="Arial" pitchFamily="34" charset="0"/>
              <a:cs typeface="Arial" pitchFamily="34" charset="0"/>
            </a:endParaRPr>
          </a:p>
          <a:p>
            <a:r>
              <a:rPr lang="en-US" dirty="0">
                <a:solidFill>
                  <a:srgbClr val="FFFF00"/>
                </a:solidFill>
                <a:latin typeface="Arial" pitchFamily="34" charset="0"/>
                <a:cs typeface="Arial" pitchFamily="34" charset="0"/>
              </a:rPr>
              <a:t>	</a:t>
            </a:r>
            <a:r>
              <a:rPr lang="en-US" dirty="0" smtClean="0">
                <a:solidFill>
                  <a:srgbClr val="FFFF00"/>
                </a:solidFill>
                <a:latin typeface="Arial" pitchFamily="34" charset="0"/>
                <a:cs typeface="Arial" pitchFamily="34" charset="0"/>
              </a:rPr>
              <a:t>c</a:t>
            </a:r>
            <a:r>
              <a:rPr lang="ro-RO" dirty="0" smtClean="0">
                <a:solidFill>
                  <a:srgbClr val="FFFF00"/>
                </a:solidFill>
                <a:latin typeface="Arial" pitchFamily="34" charset="0"/>
                <a:cs typeface="Arial" pitchFamily="34" charset="0"/>
              </a:rPr>
              <a:t>alled</a:t>
            </a:r>
            <a:r>
              <a:rPr lang="ro-RO" dirty="0">
                <a:solidFill>
                  <a:srgbClr val="FFFF00"/>
                </a:solidFill>
                <a:latin typeface="Arial" pitchFamily="34" charset="0"/>
                <a:cs typeface="Arial" pitchFamily="34" charset="0"/>
              </a:rPr>
              <a:t>, also,  </a:t>
            </a:r>
            <a:r>
              <a:rPr lang="ro-RO" b="1" dirty="0">
                <a:solidFill>
                  <a:srgbClr val="FFFF00"/>
                </a:solidFill>
                <a:latin typeface="Arial" pitchFamily="34" charset="0"/>
                <a:cs typeface="Arial" pitchFamily="34" charset="0"/>
              </a:rPr>
              <a:t>totalitarian parenting</a:t>
            </a:r>
            <a:r>
              <a:rPr lang="ro-RO" dirty="0">
                <a:solidFill>
                  <a:srgbClr val="FFFF00"/>
                </a:solidFill>
                <a:latin typeface="Arial" pitchFamily="34" charset="0"/>
                <a:cs typeface="Arial" pitchFamily="34" charset="0"/>
              </a:rPr>
              <a:t> or </a:t>
            </a:r>
            <a:r>
              <a:rPr lang="ro-RO" b="1" dirty="0">
                <a:solidFill>
                  <a:srgbClr val="FFFF00"/>
                </a:solidFill>
                <a:latin typeface="Arial" pitchFamily="34" charset="0"/>
                <a:cs typeface="Arial" pitchFamily="34" charset="0"/>
              </a:rPr>
              <a:t>strict parenting</a:t>
            </a:r>
            <a:r>
              <a:rPr lang="ro-RO" dirty="0">
                <a:solidFill>
                  <a:srgbClr val="FFFF00"/>
                </a:solidFill>
                <a:latin typeface="Arial" pitchFamily="34" charset="0"/>
                <a:cs typeface="Arial" pitchFamily="34" charset="0"/>
              </a:rPr>
              <a:t>,</a:t>
            </a:r>
            <a:endParaRPr lang="en-US" dirty="0">
              <a:solidFill>
                <a:srgbClr val="FFFF00"/>
              </a:solidFill>
              <a:latin typeface="Arial" pitchFamily="34" charset="0"/>
              <a:cs typeface="Arial" pitchFamily="34" charset="0"/>
            </a:endParaRPr>
          </a:p>
          <a:p>
            <a:endParaRPr lang="en-US" dirty="0" smtClean="0">
              <a:solidFill>
                <a:srgbClr val="FFFF00"/>
              </a:solidFill>
              <a:latin typeface="Arial" pitchFamily="34" charset="0"/>
              <a:cs typeface="Arial" pitchFamily="34" charset="0"/>
            </a:endParaRPr>
          </a:p>
          <a:p>
            <a:r>
              <a:rPr lang="en-US" dirty="0" smtClean="0">
                <a:solidFill>
                  <a:srgbClr val="FFFF00"/>
                </a:solidFill>
                <a:latin typeface="Arial" pitchFamily="34" charset="0"/>
                <a:cs typeface="Arial" pitchFamily="34" charset="0"/>
              </a:rPr>
              <a:t>I</a:t>
            </a:r>
            <a:r>
              <a:rPr lang="ro-RO" dirty="0" smtClean="0">
                <a:solidFill>
                  <a:srgbClr val="FFFF00"/>
                </a:solidFill>
                <a:latin typeface="Arial" pitchFamily="34" charset="0"/>
                <a:cs typeface="Arial" pitchFamily="34" charset="0"/>
              </a:rPr>
              <a:t>s </a:t>
            </a:r>
            <a:r>
              <a:rPr lang="ro-RO" dirty="0">
                <a:solidFill>
                  <a:srgbClr val="FFFF00"/>
                </a:solidFill>
                <a:latin typeface="Arial" pitchFamily="34" charset="0"/>
                <a:cs typeface="Arial" pitchFamily="34" charset="0"/>
              </a:rPr>
              <a:t>characterized by high expectations of conformity and compliance to parental rules and directions, with little open dialogue between parent and child; </a:t>
            </a:r>
            <a:endParaRPr lang="en-US" dirty="0">
              <a:solidFill>
                <a:srgbClr val="FFFF00"/>
              </a:solidFill>
              <a:latin typeface="Arial" pitchFamily="34" charset="0"/>
              <a:cs typeface="Arial" pitchFamily="34" charset="0"/>
            </a:endParaRPr>
          </a:p>
          <a:p>
            <a:endParaRPr lang="en-US" dirty="0" smtClean="0">
              <a:solidFill>
                <a:srgbClr val="FFFF00"/>
              </a:solidFill>
              <a:latin typeface="Arial" pitchFamily="34" charset="0"/>
              <a:cs typeface="Arial" pitchFamily="34" charset="0"/>
            </a:endParaRPr>
          </a:p>
          <a:p>
            <a:r>
              <a:rPr lang="en-US" dirty="0" smtClean="0">
                <a:solidFill>
                  <a:srgbClr val="FFFF00"/>
                </a:solidFill>
                <a:latin typeface="Arial" pitchFamily="34" charset="0"/>
                <a:cs typeface="Arial" pitchFamily="34" charset="0"/>
              </a:rPr>
              <a:t>I</a:t>
            </a:r>
            <a:r>
              <a:rPr lang="ro-RO" dirty="0" smtClean="0">
                <a:solidFill>
                  <a:srgbClr val="FFFF00"/>
                </a:solidFill>
                <a:latin typeface="Arial" pitchFamily="34" charset="0"/>
                <a:cs typeface="Arial" pitchFamily="34" charset="0"/>
              </a:rPr>
              <a:t>s </a:t>
            </a:r>
            <a:r>
              <a:rPr lang="ro-RO" dirty="0">
                <a:solidFill>
                  <a:srgbClr val="FFFF00"/>
                </a:solidFill>
                <a:latin typeface="Arial" pitchFamily="34" charset="0"/>
                <a:cs typeface="Arial" pitchFamily="34" charset="0"/>
              </a:rPr>
              <a:t>a restrictive, punitive parenting style.</a:t>
            </a:r>
          </a:p>
        </p:txBody>
      </p:sp>
      <p:sp>
        <p:nvSpPr>
          <p:cNvPr id="8" name="Frame 7"/>
          <p:cNvSpPr/>
          <p:nvPr/>
        </p:nvSpPr>
        <p:spPr bwMode="auto">
          <a:xfrm>
            <a:off x="457200" y="3810000"/>
            <a:ext cx="457200" cy="457200"/>
          </a:xfrm>
          <a:prstGeom prst="frame">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Garamond" pitchFamily="18" charset="0"/>
            </a:endParaRPr>
          </a:p>
        </p:txBody>
      </p:sp>
      <p:sp>
        <p:nvSpPr>
          <p:cNvPr id="9" name="Frame 8"/>
          <p:cNvSpPr/>
          <p:nvPr/>
        </p:nvSpPr>
        <p:spPr bwMode="auto">
          <a:xfrm>
            <a:off x="457200" y="4648200"/>
            <a:ext cx="457200" cy="457200"/>
          </a:xfrm>
          <a:prstGeom prst="frame">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Garamond" pitchFamily="18" charset="0"/>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304800"/>
            <a:ext cx="2147256" cy="858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9000" y="728663"/>
            <a:ext cx="2014537" cy="2014537"/>
          </a:xfrm>
          <a:prstGeom prst="rect">
            <a:avLst/>
          </a:prstGeom>
        </p:spPr>
      </p:pic>
      <p:sp>
        <p:nvSpPr>
          <p:cNvPr id="12" name="Frame 11"/>
          <p:cNvSpPr/>
          <p:nvPr/>
        </p:nvSpPr>
        <p:spPr bwMode="auto">
          <a:xfrm>
            <a:off x="457200" y="2971800"/>
            <a:ext cx="457200" cy="457200"/>
          </a:xfrm>
          <a:prstGeom prst="frame">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Garamond" pitchFamily="18" charset="0"/>
            </a:endParaRPr>
          </a:p>
        </p:txBody>
      </p:sp>
    </p:spTree>
    <p:extLst>
      <p:ext uri="{BB962C8B-B14F-4D97-AF65-F5344CB8AC3E}">
        <p14:creationId xmlns:p14="http://schemas.microsoft.com/office/powerpoint/2010/main" val="38638796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
          <p:cNvSpPr>
            <a:spLocks noChangeArrowheads="1"/>
          </p:cNvSpPr>
          <p:nvPr/>
        </p:nvSpPr>
        <p:spPr bwMode="auto">
          <a:xfrm>
            <a:off x="838200" y="0"/>
            <a:ext cx="2438400" cy="2743200"/>
          </a:xfrm>
          <a:prstGeom prst="rect">
            <a:avLst/>
          </a:prstGeom>
          <a:solidFill>
            <a:srgbClr val="00B0F0"/>
          </a:solidFill>
          <a:ln w="9525" algn="ctr">
            <a:noFill/>
            <a:round/>
            <a:headEnd/>
            <a:tailEnd/>
          </a:ln>
        </p:spPr>
        <p:txBody>
          <a:bodyPr/>
          <a:lstStyle/>
          <a:p>
            <a:endParaRPr lang="en-US"/>
          </a:p>
        </p:txBody>
      </p:sp>
      <p:sp>
        <p:nvSpPr>
          <p:cNvPr id="14342" name="Rectangle 7"/>
          <p:cNvSpPr>
            <a:spLocks noChangeArrowheads="1"/>
          </p:cNvSpPr>
          <p:nvPr/>
        </p:nvSpPr>
        <p:spPr bwMode="auto">
          <a:xfrm>
            <a:off x="914400" y="2057400"/>
            <a:ext cx="7924800" cy="2862322"/>
          </a:xfrm>
          <a:prstGeom prst="rect">
            <a:avLst/>
          </a:prstGeom>
          <a:noFill/>
          <a:ln w="9525">
            <a:noFill/>
            <a:miter lim="800000"/>
            <a:headEnd/>
            <a:tailEnd/>
          </a:ln>
        </p:spPr>
        <p:txBody>
          <a:bodyPr wrap="square" anchor="ctr">
            <a:spAutoFit/>
          </a:bodyPr>
          <a:lstStyle/>
          <a:p>
            <a:r>
              <a:rPr lang="ro-RO" dirty="0">
                <a:solidFill>
                  <a:srgbClr val="FFFF00"/>
                </a:solidFill>
                <a:latin typeface="Arial" pitchFamily="34" charset="0"/>
                <a:cs typeface="Arial" pitchFamily="34" charset="0"/>
              </a:rPr>
              <a:t>AUTHORITARIAN </a:t>
            </a:r>
            <a:endParaRPr lang="en-US" dirty="0">
              <a:solidFill>
                <a:srgbClr val="FFFF00"/>
              </a:solidFill>
              <a:latin typeface="Arial" pitchFamily="34" charset="0"/>
              <a:cs typeface="Arial" pitchFamily="34" charset="0"/>
            </a:endParaRPr>
          </a:p>
          <a:p>
            <a:r>
              <a:rPr lang="ro-RO" dirty="0">
                <a:solidFill>
                  <a:srgbClr val="FFFF00"/>
                </a:solidFill>
                <a:latin typeface="Arial" pitchFamily="34" charset="0"/>
                <a:cs typeface="Arial" pitchFamily="34" charset="0"/>
              </a:rPr>
              <a:t>PARENTS </a:t>
            </a:r>
            <a:endParaRPr lang="en-US" dirty="0">
              <a:solidFill>
                <a:srgbClr val="FFFF00"/>
              </a:solidFill>
              <a:latin typeface="Arial" pitchFamily="34" charset="0"/>
              <a:cs typeface="Arial" pitchFamily="34" charset="0"/>
            </a:endParaRPr>
          </a:p>
          <a:p>
            <a:endParaRPr lang="en-US" b="1" dirty="0">
              <a:solidFill>
                <a:srgbClr val="FFFF00"/>
              </a:solidFill>
              <a:latin typeface="Arial" pitchFamily="34" charset="0"/>
              <a:cs typeface="Arial" pitchFamily="34" charset="0"/>
            </a:endParaRPr>
          </a:p>
          <a:p>
            <a:endParaRPr lang="en-US" b="1" dirty="0">
              <a:solidFill>
                <a:srgbClr val="FFFF00"/>
              </a:solidFill>
              <a:latin typeface="Arial" pitchFamily="34" charset="0"/>
              <a:cs typeface="Arial" pitchFamily="34" charset="0"/>
            </a:endParaRPr>
          </a:p>
          <a:p>
            <a:r>
              <a:rPr lang="en-US" dirty="0" smtClean="0">
                <a:solidFill>
                  <a:srgbClr val="FFFF00"/>
                </a:solidFill>
                <a:latin typeface="Arial" pitchFamily="34" charset="0"/>
                <a:cs typeface="Arial" pitchFamily="34" charset="0"/>
              </a:rPr>
              <a:t>E</a:t>
            </a:r>
            <a:r>
              <a:rPr lang="ro-RO" dirty="0" smtClean="0">
                <a:solidFill>
                  <a:srgbClr val="FFFF00"/>
                </a:solidFill>
                <a:latin typeface="Arial" pitchFamily="34" charset="0"/>
                <a:cs typeface="Arial" pitchFamily="34" charset="0"/>
              </a:rPr>
              <a:t>xpect </a:t>
            </a:r>
            <a:r>
              <a:rPr lang="ro-RO" dirty="0">
                <a:solidFill>
                  <a:srgbClr val="FFFF00"/>
                </a:solidFill>
                <a:latin typeface="Arial" pitchFamily="34" charset="0"/>
                <a:cs typeface="Arial" pitchFamily="34" charset="0"/>
              </a:rPr>
              <a:t>much of their </a:t>
            </a:r>
            <a:r>
              <a:rPr lang="ro-RO" dirty="0" smtClean="0">
                <a:solidFill>
                  <a:srgbClr val="FFFF00"/>
                </a:solidFill>
                <a:latin typeface="Arial" pitchFamily="34" charset="0"/>
                <a:cs typeface="Arial" pitchFamily="34" charset="0"/>
              </a:rPr>
              <a:t>child,</a:t>
            </a:r>
            <a:r>
              <a:rPr lang="en-US" dirty="0" smtClean="0">
                <a:solidFill>
                  <a:srgbClr val="FFFF00"/>
                </a:solidFill>
                <a:latin typeface="Arial" pitchFamily="34" charset="0"/>
                <a:cs typeface="Arial" pitchFamily="34" charset="0"/>
              </a:rPr>
              <a:t> </a:t>
            </a:r>
            <a:r>
              <a:rPr lang="ro-RO" dirty="0" smtClean="0">
                <a:solidFill>
                  <a:srgbClr val="FFFF00"/>
                </a:solidFill>
                <a:latin typeface="Arial" pitchFamily="34" charset="0"/>
                <a:cs typeface="Arial" pitchFamily="34" charset="0"/>
              </a:rPr>
              <a:t>but </a:t>
            </a:r>
            <a:r>
              <a:rPr lang="ro-RO" dirty="0">
                <a:solidFill>
                  <a:srgbClr val="FFFF00"/>
                </a:solidFill>
                <a:latin typeface="Arial" pitchFamily="34" charset="0"/>
                <a:cs typeface="Arial" pitchFamily="34" charset="0"/>
              </a:rPr>
              <a:t>do not explain the reasoning for the rules or boundaries;</a:t>
            </a:r>
            <a:endParaRPr lang="en-US" dirty="0">
              <a:solidFill>
                <a:srgbClr val="FFFF00"/>
              </a:solidFill>
              <a:latin typeface="Arial" pitchFamily="34" charset="0"/>
              <a:cs typeface="Arial" pitchFamily="34" charset="0"/>
            </a:endParaRPr>
          </a:p>
          <a:p>
            <a:endParaRPr lang="en-US" dirty="0" smtClean="0">
              <a:solidFill>
                <a:srgbClr val="FFFF00"/>
              </a:solidFill>
              <a:latin typeface="Arial" pitchFamily="34" charset="0"/>
              <a:cs typeface="Arial" pitchFamily="34" charset="0"/>
            </a:endParaRPr>
          </a:p>
          <a:p>
            <a:r>
              <a:rPr lang="en-US" dirty="0" smtClean="0">
                <a:solidFill>
                  <a:srgbClr val="FFFF00"/>
                </a:solidFill>
                <a:latin typeface="Arial" pitchFamily="34" charset="0"/>
                <a:cs typeface="Arial" pitchFamily="34" charset="0"/>
              </a:rPr>
              <a:t>A</a:t>
            </a:r>
            <a:r>
              <a:rPr lang="ro-RO" dirty="0" smtClean="0">
                <a:solidFill>
                  <a:srgbClr val="FFFF00"/>
                </a:solidFill>
                <a:latin typeface="Arial" pitchFamily="34" charset="0"/>
                <a:cs typeface="Arial" pitchFamily="34" charset="0"/>
              </a:rPr>
              <a:t>re </a:t>
            </a:r>
            <a:r>
              <a:rPr lang="ro-RO" dirty="0">
                <a:solidFill>
                  <a:srgbClr val="FFFF00"/>
                </a:solidFill>
                <a:latin typeface="Arial" pitchFamily="34" charset="0"/>
                <a:cs typeface="Arial" pitchFamily="34" charset="0"/>
              </a:rPr>
              <a:t>less responsive to their children’s needs;</a:t>
            </a:r>
            <a:endParaRPr lang="en-US" dirty="0">
              <a:solidFill>
                <a:srgbClr val="FFFF00"/>
              </a:solidFill>
              <a:latin typeface="Arial" pitchFamily="34" charset="0"/>
              <a:cs typeface="Arial" pitchFamily="34" charset="0"/>
            </a:endParaRPr>
          </a:p>
          <a:p>
            <a:endParaRPr lang="en-US" dirty="0" smtClean="0">
              <a:solidFill>
                <a:srgbClr val="FFFF00"/>
              </a:solidFill>
              <a:latin typeface="Arial" pitchFamily="34" charset="0"/>
              <a:cs typeface="Arial" pitchFamily="34" charset="0"/>
            </a:endParaRPr>
          </a:p>
          <a:p>
            <a:r>
              <a:rPr lang="en-US" dirty="0" smtClean="0">
                <a:solidFill>
                  <a:srgbClr val="FFFF00"/>
                </a:solidFill>
                <a:latin typeface="Arial" pitchFamily="34" charset="0"/>
                <a:cs typeface="Arial" pitchFamily="34" charset="0"/>
              </a:rPr>
              <a:t>D</a:t>
            </a:r>
            <a:r>
              <a:rPr lang="ro-RO" dirty="0" smtClean="0">
                <a:solidFill>
                  <a:srgbClr val="FFFF00"/>
                </a:solidFill>
                <a:latin typeface="Arial" pitchFamily="34" charset="0"/>
                <a:cs typeface="Arial" pitchFamily="34" charset="0"/>
              </a:rPr>
              <a:t>emand </a:t>
            </a:r>
            <a:r>
              <a:rPr lang="ro-RO" dirty="0">
                <a:solidFill>
                  <a:srgbClr val="FFFF00"/>
                </a:solidFill>
                <a:latin typeface="Arial" pitchFamily="34" charset="0"/>
                <a:cs typeface="Arial" pitchFamily="34" charset="0"/>
              </a:rPr>
              <a:t>obedience without explanation and focus on status.</a:t>
            </a:r>
          </a:p>
        </p:txBody>
      </p:sp>
      <p:sp>
        <p:nvSpPr>
          <p:cNvPr id="8" name="Frame 7"/>
          <p:cNvSpPr/>
          <p:nvPr/>
        </p:nvSpPr>
        <p:spPr bwMode="auto">
          <a:xfrm>
            <a:off x="457200" y="3200400"/>
            <a:ext cx="457200" cy="457200"/>
          </a:xfrm>
          <a:prstGeom prst="frame">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Garamond" pitchFamily="18" charset="0"/>
            </a:endParaRPr>
          </a:p>
        </p:txBody>
      </p:sp>
      <p:sp>
        <p:nvSpPr>
          <p:cNvPr id="9" name="Frame 8"/>
          <p:cNvSpPr/>
          <p:nvPr/>
        </p:nvSpPr>
        <p:spPr bwMode="auto">
          <a:xfrm>
            <a:off x="457200" y="3886200"/>
            <a:ext cx="457200" cy="457200"/>
          </a:xfrm>
          <a:prstGeom prst="frame">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Garamond" pitchFamily="18" charset="0"/>
            </a:endParaRPr>
          </a:p>
        </p:txBody>
      </p:sp>
      <p:sp>
        <p:nvSpPr>
          <p:cNvPr id="10" name="Frame 9"/>
          <p:cNvSpPr/>
          <p:nvPr/>
        </p:nvSpPr>
        <p:spPr bwMode="auto">
          <a:xfrm>
            <a:off x="457200" y="4495800"/>
            <a:ext cx="457200" cy="457200"/>
          </a:xfrm>
          <a:prstGeom prst="frame">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Garamond" pitchFamily="18" charset="0"/>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304800"/>
            <a:ext cx="2147256" cy="858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0900" y="1049233"/>
            <a:ext cx="2705100" cy="1693628"/>
          </a:xfrm>
          <a:prstGeom prst="rect">
            <a:avLst/>
          </a:prstGeom>
        </p:spPr>
      </p:pic>
    </p:spTree>
    <p:extLst>
      <p:ext uri="{BB962C8B-B14F-4D97-AF65-F5344CB8AC3E}">
        <p14:creationId xmlns:p14="http://schemas.microsoft.com/office/powerpoint/2010/main" val="23658995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ChangeArrowheads="1"/>
          </p:cNvSpPr>
          <p:nvPr/>
        </p:nvSpPr>
        <p:spPr bwMode="auto">
          <a:xfrm>
            <a:off x="838200" y="0"/>
            <a:ext cx="2438400" cy="2743200"/>
          </a:xfrm>
          <a:prstGeom prst="rect">
            <a:avLst/>
          </a:prstGeom>
          <a:solidFill>
            <a:srgbClr val="00B0F0"/>
          </a:solidFill>
          <a:ln w="9525" algn="ctr">
            <a:noFill/>
            <a:round/>
            <a:headEnd/>
            <a:tailEnd/>
          </a:ln>
        </p:spPr>
        <p:txBody>
          <a:bodyPr/>
          <a:lstStyle/>
          <a:p>
            <a:endParaRPr lang="en-US"/>
          </a:p>
        </p:txBody>
      </p:sp>
      <p:sp>
        <p:nvSpPr>
          <p:cNvPr id="15366" name="Rectangle 7"/>
          <p:cNvSpPr>
            <a:spLocks noChangeArrowheads="1"/>
          </p:cNvSpPr>
          <p:nvPr/>
        </p:nvSpPr>
        <p:spPr bwMode="auto">
          <a:xfrm>
            <a:off x="914400" y="2035145"/>
            <a:ext cx="7772400" cy="2862322"/>
          </a:xfrm>
          <a:prstGeom prst="rect">
            <a:avLst/>
          </a:prstGeom>
          <a:noFill/>
          <a:ln w="9525">
            <a:noFill/>
            <a:miter lim="800000"/>
            <a:headEnd/>
            <a:tailEnd/>
          </a:ln>
        </p:spPr>
        <p:txBody>
          <a:bodyPr wrap="square" anchor="ctr">
            <a:spAutoFit/>
          </a:bodyPr>
          <a:lstStyle/>
          <a:p>
            <a:r>
              <a:rPr lang="en-US" dirty="0">
                <a:solidFill>
                  <a:srgbClr val="FFFF00"/>
                </a:solidFill>
                <a:latin typeface="Arial" pitchFamily="34" charset="0"/>
                <a:ea typeface="Times New Roman" pitchFamily="18" charset="0"/>
                <a:cs typeface="Arial" pitchFamily="34" charset="0"/>
              </a:rPr>
              <a:t>AUTHORITARIAN </a:t>
            </a:r>
          </a:p>
          <a:p>
            <a:r>
              <a:rPr lang="en-US" dirty="0">
                <a:solidFill>
                  <a:srgbClr val="FFFF00"/>
                </a:solidFill>
                <a:latin typeface="Arial" pitchFamily="34" charset="0"/>
                <a:ea typeface="Times New Roman" pitchFamily="18" charset="0"/>
                <a:cs typeface="Arial" pitchFamily="34" charset="0"/>
              </a:rPr>
              <a:t>PARENTS</a:t>
            </a:r>
          </a:p>
          <a:p>
            <a:endParaRPr lang="en-US" dirty="0">
              <a:solidFill>
                <a:srgbClr val="FFFF00"/>
              </a:solidFill>
              <a:latin typeface="Arial" pitchFamily="34" charset="0"/>
              <a:ea typeface="Times New Roman" pitchFamily="18" charset="0"/>
              <a:cs typeface="Arial" pitchFamily="34" charset="0"/>
            </a:endParaRPr>
          </a:p>
          <a:p>
            <a:endParaRPr lang="en-US" dirty="0">
              <a:solidFill>
                <a:srgbClr val="FFFF00"/>
              </a:solidFill>
              <a:latin typeface="Arial" pitchFamily="34" charset="0"/>
              <a:ea typeface="Times New Roman" pitchFamily="18" charset="0"/>
              <a:cs typeface="Arial" pitchFamily="34" charset="0"/>
            </a:endParaRPr>
          </a:p>
          <a:p>
            <a:r>
              <a:rPr lang="ro-RO" dirty="0">
                <a:solidFill>
                  <a:srgbClr val="FFFF00"/>
                </a:solidFill>
                <a:latin typeface="Arial" pitchFamily="34" charset="0"/>
                <a:ea typeface="Times New Roman" pitchFamily="18" charset="0"/>
                <a:cs typeface="Arial" pitchFamily="34" charset="0"/>
              </a:rPr>
              <a:t>Outcomes = Children </a:t>
            </a:r>
            <a:r>
              <a:rPr lang="ro-RO" dirty="0" smtClean="0">
                <a:solidFill>
                  <a:srgbClr val="FFFF00"/>
                </a:solidFill>
                <a:latin typeface="Arial" pitchFamily="34" charset="0"/>
                <a:ea typeface="Times New Roman" pitchFamily="18" charset="0"/>
                <a:cs typeface="Arial" pitchFamily="34" charset="0"/>
              </a:rPr>
              <a:t>may </a:t>
            </a:r>
            <a:r>
              <a:rPr lang="ro-RO" dirty="0">
                <a:solidFill>
                  <a:srgbClr val="FFFF00"/>
                </a:solidFill>
                <a:latin typeface="Arial" pitchFamily="34" charset="0"/>
                <a:ea typeface="Times New Roman" pitchFamily="18" charset="0"/>
                <a:cs typeface="Arial" pitchFamily="34" charset="0"/>
              </a:rPr>
              <a:t>have less social competence </a:t>
            </a:r>
            <a:endParaRPr lang="en-US" dirty="0">
              <a:solidFill>
                <a:srgbClr val="FFFF00"/>
              </a:solidFill>
              <a:latin typeface="Arial" pitchFamily="34" charset="0"/>
              <a:ea typeface="Times New Roman" pitchFamily="18" charset="0"/>
              <a:cs typeface="Arial" pitchFamily="34" charset="0"/>
            </a:endParaRPr>
          </a:p>
          <a:p>
            <a:endParaRPr lang="en-US" dirty="0">
              <a:solidFill>
                <a:srgbClr val="FFFF00"/>
              </a:solidFill>
              <a:latin typeface="Arial" pitchFamily="34" charset="0"/>
              <a:ea typeface="Times New Roman" pitchFamily="18" charset="0"/>
              <a:cs typeface="Arial" pitchFamily="34" charset="0"/>
            </a:endParaRPr>
          </a:p>
          <a:p>
            <a:r>
              <a:rPr lang="ro-RO" dirty="0" smtClean="0">
                <a:solidFill>
                  <a:srgbClr val="FFFF00"/>
                </a:solidFill>
                <a:latin typeface="Arial" pitchFamily="34" charset="0"/>
                <a:ea typeface="Times New Roman" pitchFamily="18" charset="0"/>
                <a:cs typeface="Arial" pitchFamily="34" charset="0"/>
              </a:rPr>
              <a:t>In </a:t>
            </a:r>
            <a:r>
              <a:rPr lang="ro-RO" dirty="0">
                <a:solidFill>
                  <a:srgbClr val="FFFF00"/>
                </a:solidFill>
                <a:latin typeface="Arial" pitchFamily="34" charset="0"/>
                <a:ea typeface="Times New Roman" pitchFamily="18" charset="0"/>
                <a:cs typeface="Arial" pitchFamily="34" charset="0"/>
              </a:rPr>
              <a:t>some cultures and ethnic groups (Asian) </a:t>
            </a:r>
            <a:r>
              <a:rPr lang="ro-RO" dirty="0" smtClean="0">
                <a:solidFill>
                  <a:srgbClr val="FFFF00"/>
                </a:solidFill>
                <a:latin typeface="Arial" pitchFamily="34" charset="0"/>
                <a:ea typeface="Times New Roman" pitchFamily="18" charset="0"/>
                <a:cs typeface="Arial" pitchFamily="34" charset="0"/>
              </a:rPr>
              <a:t>more </a:t>
            </a:r>
            <a:r>
              <a:rPr lang="ro-RO" dirty="0">
                <a:solidFill>
                  <a:srgbClr val="FFFF00"/>
                </a:solidFill>
                <a:latin typeface="Arial" pitchFamily="34" charset="0"/>
                <a:ea typeface="Times New Roman" pitchFamily="18" charset="0"/>
                <a:cs typeface="Arial" pitchFamily="34" charset="0"/>
              </a:rPr>
              <a:t>positive child outcomes </a:t>
            </a:r>
            <a:endParaRPr lang="en-US" dirty="0">
              <a:solidFill>
                <a:srgbClr val="FFFF00"/>
              </a:solidFill>
              <a:latin typeface="Arial" pitchFamily="34" charset="0"/>
              <a:ea typeface="Times New Roman" pitchFamily="18" charset="0"/>
              <a:cs typeface="Arial" pitchFamily="34" charset="0"/>
            </a:endParaRPr>
          </a:p>
          <a:p>
            <a:endParaRPr lang="en-US" dirty="0">
              <a:solidFill>
                <a:srgbClr val="FFFF00"/>
              </a:solidFill>
              <a:latin typeface="Arial" pitchFamily="34" charset="0"/>
              <a:ea typeface="Times New Roman" pitchFamily="18" charset="0"/>
              <a:cs typeface="Arial" pitchFamily="34" charset="0"/>
            </a:endParaRPr>
          </a:p>
          <a:p>
            <a:r>
              <a:rPr lang="ro-RO" dirty="0" smtClean="0">
                <a:solidFill>
                  <a:srgbClr val="FFFF00"/>
                </a:solidFill>
                <a:latin typeface="Arial" pitchFamily="34" charset="0"/>
                <a:ea typeface="Times New Roman" pitchFamily="18" charset="0"/>
                <a:cs typeface="Arial" pitchFamily="34" charset="0"/>
              </a:rPr>
              <a:t>If </a:t>
            </a:r>
            <a:r>
              <a:rPr lang="ro-RO" dirty="0">
                <a:solidFill>
                  <a:srgbClr val="FFFF00"/>
                </a:solidFill>
                <a:latin typeface="Arial" pitchFamily="34" charset="0"/>
                <a:ea typeface="Times New Roman" pitchFamily="18" charset="0"/>
                <a:cs typeface="Arial" pitchFamily="34" charset="0"/>
              </a:rPr>
              <a:t>the demands are pushed too forcefully upon the child, the child may break down, rebel, or run away, </a:t>
            </a:r>
            <a:r>
              <a:rPr lang="ro-RO" dirty="0" smtClean="0">
                <a:solidFill>
                  <a:srgbClr val="FFFF00"/>
                </a:solidFill>
                <a:latin typeface="Arial" pitchFamily="34" charset="0"/>
                <a:ea typeface="Times New Roman" pitchFamily="18" charset="0"/>
                <a:cs typeface="Arial" pitchFamily="34" charset="0"/>
              </a:rPr>
              <a:t>even </a:t>
            </a:r>
            <a:r>
              <a:rPr lang="ro-RO" dirty="0">
                <a:solidFill>
                  <a:srgbClr val="FFFF00"/>
                </a:solidFill>
                <a:latin typeface="Arial" pitchFamily="34" charset="0"/>
                <a:ea typeface="Times New Roman" pitchFamily="18" charset="0"/>
                <a:cs typeface="Arial" pitchFamily="34" charset="0"/>
              </a:rPr>
              <a:t>lead </a:t>
            </a:r>
            <a:r>
              <a:rPr lang="ro-RO" dirty="0" smtClean="0">
                <a:solidFill>
                  <a:srgbClr val="FFFF00"/>
                </a:solidFill>
                <a:latin typeface="Arial" pitchFamily="34" charset="0"/>
                <a:ea typeface="Times New Roman" pitchFamily="18" charset="0"/>
                <a:cs typeface="Arial" pitchFamily="34" charset="0"/>
              </a:rPr>
              <a:t>to </a:t>
            </a:r>
            <a:r>
              <a:rPr lang="ro-RO" dirty="0">
                <a:solidFill>
                  <a:srgbClr val="FFFF00"/>
                </a:solidFill>
                <a:latin typeface="Arial" pitchFamily="34" charset="0"/>
                <a:ea typeface="Times New Roman" pitchFamily="18" charset="0"/>
                <a:cs typeface="Arial" pitchFamily="34" charset="0"/>
              </a:rPr>
              <a:t>suicidal thoughts.</a:t>
            </a:r>
          </a:p>
        </p:txBody>
      </p:sp>
      <p:sp>
        <p:nvSpPr>
          <p:cNvPr id="8" name="Frame 7"/>
          <p:cNvSpPr/>
          <p:nvPr/>
        </p:nvSpPr>
        <p:spPr bwMode="auto">
          <a:xfrm>
            <a:off x="457200" y="3124200"/>
            <a:ext cx="457200" cy="457200"/>
          </a:xfrm>
          <a:prstGeom prst="frame">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Garamond" pitchFamily="18" charset="0"/>
            </a:endParaRPr>
          </a:p>
        </p:txBody>
      </p:sp>
      <p:sp>
        <p:nvSpPr>
          <p:cNvPr id="9" name="Frame 8"/>
          <p:cNvSpPr/>
          <p:nvPr/>
        </p:nvSpPr>
        <p:spPr bwMode="auto">
          <a:xfrm>
            <a:off x="457200" y="3733800"/>
            <a:ext cx="457200" cy="457200"/>
          </a:xfrm>
          <a:prstGeom prst="frame">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Garamond" pitchFamily="18" charset="0"/>
            </a:endParaRPr>
          </a:p>
        </p:txBody>
      </p:sp>
      <p:sp>
        <p:nvSpPr>
          <p:cNvPr id="10" name="Frame 9"/>
          <p:cNvSpPr/>
          <p:nvPr/>
        </p:nvSpPr>
        <p:spPr bwMode="auto">
          <a:xfrm>
            <a:off x="457200" y="4343400"/>
            <a:ext cx="457200" cy="457200"/>
          </a:xfrm>
          <a:prstGeom prst="frame">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Garamond" pitchFamily="18" charset="0"/>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304800"/>
            <a:ext cx="2147256" cy="858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9000" y="857220"/>
            <a:ext cx="2514600" cy="1885950"/>
          </a:xfrm>
          <a:prstGeom prst="rect">
            <a:avLst/>
          </a:prstGeom>
        </p:spPr>
      </p:pic>
    </p:spTree>
    <p:extLst>
      <p:ext uri="{BB962C8B-B14F-4D97-AF65-F5344CB8AC3E}">
        <p14:creationId xmlns:p14="http://schemas.microsoft.com/office/powerpoint/2010/main" val="22485213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ChangeArrowheads="1"/>
          </p:cNvSpPr>
          <p:nvPr/>
        </p:nvSpPr>
        <p:spPr bwMode="auto">
          <a:xfrm>
            <a:off x="838200" y="0"/>
            <a:ext cx="2438400" cy="2743200"/>
          </a:xfrm>
          <a:prstGeom prst="rect">
            <a:avLst/>
          </a:prstGeom>
          <a:solidFill>
            <a:srgbClr val="00B0F0"/>
          </a:solidFill>
          <a:ln w="9525" algn="ctr">
            <a:noFill/>
            <a:round/>
            <a:headEnd/>
            <a:tailEnd/>
          </a:ln>
        </p:spPr>
        <p:txBody>
          <a:bodyPr/>
          <a:lstStyle/>
          <a:p>
            <a:endParaRPr lang="en-US"/>
          </a:p>
        </p:txBody>
      </p:sp>
      <p:sp>
        <p:nvSpPr>
          <p:cNvPr id="16390" name="Rectangle 7"/>
          <p:cNvSpPr>
            <a:spLocks noChangeArrowheads="1"/>
          </p:cNvSpPr>
          <p:nvPr/>
        </p:nvSpPr>
        <p:spPr bwMode="auto">
          <a:xfrm>
            <a:off x="914400" y="1848178"/>
            <a:ext cx="7543800" cy="2862322"/>
          </a:xfrm>
          <a:prstGeom prst="rect">
            <a:avLst/>
          </a:prstGeom>
          <a:noFill/>
          <a:ln w="9525">
            <a:noFill/>
            <a:miter lim="800000"/>
            <a:headEnd/>
            <a:tailEnd/>
          </a:ln>
        </p:spPr>
        <p:txBody>
          <a:bodyPr wrap="square" anchor="ctr">
            <a:spAutoFit/>
          </a:bodyPr>
          <a:lstStyle/>
          <a:p>
            <a:r>
              <a:rPr lang="en-US" dirty="0" smtClean="0">
                <a:solidFill>
                  <a:srgbClr val="FFFF00"/>
                </a:solidFill>
                <a:latin typeface="Arial" pitchFamily="34" charset="0"/>
                <a:ea typeface="Times New Roman" pitchFamily="18" charset="0"/>
                <a:cs typeface="Arial" pitchFamily="34" charset="0"/>
              </a:rPr>
              <a:t>PERMISSIVE</a:t>
            </a:r>
          </a:p>
          <a:p>
            <a:r>
              <a:rPr lang="en-US" dirty="0" smtClean="0">
                <a:solidFill>
                  <a:srgbClr val="FFFF00"/>
                </a:solidFill>
                <a:latin typeface="Arial" pitchFamily="34" charset="0"/>
                <a:ea typeface="Times New Roman" pitchFamily="18" charset="0"/>
                <a:cs typeface="Arial" pitchFamily="34" charset="0"/>
              </a:rPr>
              <a:t>/ </a:t>
            </a:r>
            <a:r>
              <a:rPr lang="ro-RO" dirty="0" smtClean="0">
                <a:solidFill>
                  <a:srgbClr val="FFFF00"/>
                </a:solidFill>
                <a:latin typeface="Arial" pitchFamily="34" charset="0"/>
                <a:ea typeface="Times New Roman" pitchFamily="18" charset="0"/>
                <a:cs typeface="Arial" pitchFamily="34" charset="0"/>
              </a:rPr>
              <a:t>INDULGENT</a:t>
            </a:r>
            <a:endParaRPr lang="en-US" dirty="0">
              <a:solidFill>
                <a:srgbClr val="FFFF00"/>
              </a:solidFill>
              <a:latin typeface="Arial" pitchFamily="34" charset="0"/>
              <a:ea typeface="Times New Roman" pitchFamily="18" charset="0"/>
              <a:cs typeface="Arial" pitchFamily="34" charset="0"/>
            </a:endParaRPr>
          </a:p>
          <a:p>
            <a:r>
              <a:rPr lang="ro-RO" dirty="0" smtClean="0">
                <a:solidFill>
                  <a:srgbClr val="FFFF00"/>
                </a:solidFill>
                <a:latin typeface="Arial" pitchFamily="34" charset="0"/>
                <a:ea typeface="Times New Roman" pitchFamily="18" charset="0"/>
                <a:cs typeface="Arial" pitchFamily="34" charset="0"/>
              </a:rPr>
              <a:t>PARENTING</a:t>
            </a:r>
            <a:endParaRPr lang="en-US" dirty="0">
              <a:solidFill>
                <a:srgbClr val="FFFF00"/>
              </a:solidFill>
              <a:latin typeface="Arial" pitchFamily="34" charset="0"/>
              <a:ea typeface="Times New Roman" pitchFamily="18" charset="0"/>
              <a:cs typeface="Arial" pitchFamily="34" charset="0"/>
            </a:endParaRPr>
          </a:p>
          <a:p>
            <a:endParaRPr lang="en-US" b="1" dirty="0">
              <a:solidFill>
                <a:srgbClr val="FFFF00"/>
              </a:solidFill>
              <a:latin typeface="Arial" pitchFamily="34" charset="0"/>
              <a:ea typeface="Times New Roman" pitchFamily="18" charset="0"/>
              <a:cs typeface="Arial" pitchFamily="34" charset="0"/>
            </a:endParaRPr>
          </a:p>
          <a:p>
            <a:endParaRPr lang="en-US" b="1" dirty="0">
              <a:solidFill>
                <a:srgbClr val="FFFF00"/>
              </a:solidFill>
              <a:latin typeface="Arial" pitchFamily="34" charset="0"/>
              <a:ea typeface="Times New Roman" pitchFamily="18" charset="0"/>
              <a:cs typeface="Arial" pitchFamily="34" charset="0"/>
            </a:endParaRPr>
          </a:p>
          <a:p>
            <a:endParaRPr lang="en-US" b="1" dirty="0">
              <a:solidFill>
                <a:srgbClr val="FFFF00"/>
              </a:solidFill>
              <a:latin typeface="Arial" pitchFamily="34" charset="0"/>
              <a:ea typeface="Times New Roman" pitchFamily="18" charset="0"/>
              <a:cs typeface="Arial" pitchFamily="34" charset="0"/>
            </a:endParaRPr>
          </a:p>
          <a:p>
            <a:r>
              <a:rPr lang="ro-RO" dirty="0">
                <a:solidFill>
                  <a:srgbClr val="FFFF00"/>
                </a:solidFill>
                <a:latin typeface="Arial" pitchFamily="34" charset="0"/>
                <a:ea typeface="Times New Roman" pitchFamily="18" charset="0"/>
                <a:cs typeface="Arial" pitchFamily="34" charset="0"/>
              </a:rPr>
              <a:t>The parent is </a:t>
            </a:r>
            <a:r>
              <a:rPr lang="ro-RO" b="1" dirty="0">
                <a:solidFill>
                  <a:srgbClr val="FFFF00"/>
                </a:solidFill>
                <a:latin typeface="Arial" pitchFamily="34" charset="0"/>
                <a:ea typeface="Times New Roman" pitchFamily="18" charset="0"/>
                <a:cs typeface="Arial" pitchFamily="34" charset="0"/>
              </a:rPr>
              <a:t>responsive</a:t>
            </a:r>
            <a:r>
              <a:rPr lang="ro-RO" dirty="0">
                <a:solidFill>
                  <a:srgbClr val="FFFF00"/>
                </a:solidFill>
                <a:latin typeface="Arial" pitchFamily="34" charset="0"/>
                <a:ea typeface="Times New Roman" pitchFamily="18" charset="0"/>
                <a:cs typeface="Arial" pitchFamily="34" charset="0"/>
              </a:rPr>
              <a:t> but not </a:t>
            </a:r>
            <a:r>
              <a:rPr lang="ro-RO" b="1" dirty="0">
                <a:solidFill>
                  <a:srgbClr val="FFFF00"/>
                </a:solidFill>
                <a:latin typeface="Arial" pitchFamily="34" charset="0"/>
                <a:ea typeface="Times New Roman" pitchFamily="18" charset="0"/>
                <a:cs typeface="Arial" pitchFamily="34" charset="0"/>
              </a:rPr>
              <a:t>demanding</a:t>
            </a:r>
            <a:r>
              <a:rPr lang="ro-RO" dirty="0" smtClean="0">
                <a:solidFill>
                  <a:srgbClr val="FFFF00"/>
                </a:solidFill>
                <a:latin typeface="Arial" pitchFamily="34" charset="0"/>
                <a:ea typeface="Times New Roman" pitchFamily="18" charset="0"/>
                <a:cs typeface="Arial" pitchFamily="34" charset="0"/>
              </a:rPr>
              <a:t>.</a:t>
            </a:r>
            <a:endParaRPr lang="en-US" dirty="0" smtClean="0">
              <a:solidFill>
                <a:srgbClr val="FFFF00"/>
              </a:solidFill>
              <a:latin typeface="Arial" pitchFamily="34" charset="0"/>
              <a:ea typeface="Times New Roman" pitchFamily="18" charset="0"/>
              <a:cs typeface="Arial" pitchFamily="34" charset="0"/>
            </a:endParaRPr>
          </a:p>
          <a:p>
            <a:r>
              <a:rPr lang="en-US" dirty="0" smtClean="0">
                <a:solidFill>
                  <a:srgbClr val="FFFF00"/>
                </a:solidFill>
                <a:latin typeface="Arial" pitchFamily="34" charset="0"/>
                <a:ea typeface="Times New Roman" pitchFamily="18" charset="0"/>
                <a:cs typeface="Arial" pitchFamily="34" charset="0"/>
              </a:rPr>
              <a:t>	</a:t>
            </a:r>
            <a:r>
              <a:rPr lang="ro-RO" dirty="0" smtClean="0">
                <a:solidFill>
                  <a:srgbClr val="FFFF00"/>
                </a:solidFill>
                <a:latin typeface="Arial" pitchFamily="34" charset="0"/>
                <a:ea typeface="Times New Roman" pitchFamily="18" charset="0"/>
                <a:cs typeface="Arial" pitchFamily="34" charset="0"/>
              </a:rPr>
              <a:t>- </a:t>
            </a:r>
            <a:r>
              <a:rPr lang="ro-RO" dirty="0">
                <a:solidFill>
                  <a:srgbClr val="FFFF00"/>
                </a:solidFill>
                <a:latin typeface="Arial" pitchFamily="34" charset="0"/>
                <a:ea typeface="Times New Roman" pitchFamily="18" charset="0"/>
                <a:cs typeface="Arial" pitchFamily="34" charset="0"/>
              </a:rPr>
              <a:t>called, also, permissive, nondirective or lenient</a:t>
            </a:r>
            <a:r>
              <a:rPr lang="ro-RO" dirty="0" smtClean="0">
                <a:solidFill>
                  <a:srgbClr val="FFFF00"/>
                </a:solidFill>
                <a:latin typeface="Arial" pitchFamily="34" charset="0"/>
                <a:ea typeface="Times New Roman" pitchFamily="18" charset="0"/>
                <a:cs typeface="Arial" pitchFamily="34" charset="0"/>
              </a:rPr>
              <a:t>;</a:t>
            </a:r>
            <a:endParaRPr lang="en-US" dirty="0" smtClean="0">
              <a:solidFill>
                <a:srgbClr val="FFFF00"/>
              </a:solidFill>
              <a:latin typeface="Arial" pitchFamily="34" charset="0"/>
              <a:ea typeface="Times New Roman" pitchFamily="18" charset="0"/>
              <a:cs typeface="Arial" pitchFamily="34" charset="0"/>
            </a:endParaRPr>
          </a:p>
          <a:p>
            <a:endParaRPr lang="en-US" dirty="0">
              <a:solidFill>
                <a:srgbClr val="FFFF00"/>
              </a:solidFill>
              <a:latin typeface="Arial" pitchFamily="34" charset="0"/>
              <a:ea typeface="Times New Roman" pitchFamily="18" charset="0"/>
              <a:cs typeface="Arial" pitchFamily="34" charset="0"/>
            </a:endParaRPr>
          </a:p>
          <a:p>
            <a:r>
              <a:rPr lang="en-US" dirty="0">
                <a:solidFill>
                  <a:srgbClr val="FFFF00"/>
                </a:solidFill>
                <a:latin typeface="Arial" pitchFamily="34" charset="0"/>
                <a:ea typeface="Times New Roman" pitchFamily="18" charset="0"/>
                <a:cs typeface="Arial" pitchFamily="34" charset="0"/>
              </a:rPr>
              <a:t>I</a:t>
            </a:r>
            <a:r>
              <a:rPr lang="ro-RO" dirty="0" smtClean="0">
                <a:solidFill>
                  <a:srgbClr val="FFFF00"/>
                </a:solidFill>
                <a:latin typeface="Arial" pitchFamily="34" charset="0"/>
                <a:ea typeface="Times New Roman" pitchFamily="18" charset="0"/>
                <a:cs typeface="Arial" pitchFamily="34" charset="0"/>
              </a:rPr>
              <a:t>s </a:t>
            </a:r>
            <a:r>
              <a:rPr lang="ro-RO" dirty="0">
                <a:solidFill>
                  <a:srgbClr val="FFFF00"/>
                </a:solidFill>
                <a:latin typeface="Arial" pitchFamily="34" charset="0"/>
                <a:ea typeface="Times New Roman" pitchFamily="18" charset="0"/>
                <a:cs typeface="Arial" pitchFamily="34" charset="0"/>
              </a:rPr>
              <a:t>characterized as having few behavioral expectations for the child.</a:t>
            </a:r>
          </a:p>
        </p:txBody>
      </p:sp>
      <p:sp>
        <p:nvSpPr>
          <p:cNvPr id="8" name="Frame 7"/>
          <p:cNvSpPr/>
          <p:nvPr/>
        </p:nvSpPr>
        <p:spPr bwMode="auto">
          <a:xfrm>
            <a:off x="457200" y="4191000"/>
            <a:ext cx="457200" cy="457200"/>
          </a:xfrm>
          <a:prstGeom prst="frame">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Garamond" pitchFamily="18" charset="0"/>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304800"/>
            <a:ext cx="2147256" cy="858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9000" y="914400"/>
            <a:ext cx="2957352" cy="1836023"/>
          </a:xfrm>
          <a:prstGeom prst="rect">
            <a:avLst/>
          </a:prstGeom>
        </p:spPr>
      </p:pic>
    </p:spTree>
    <p:extLst>
      <p:ext uri="{BB962C8B-B14F-4D97-AF65-F5344CB8AC3E}">
        <p14:creationId xmlns:p14="http://schemas.microsoft.com/office/powerpoint/2010/main" val="11069683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2"/>
          <p:cNvSpPr>
            <a:spLocks noChangeArrowheads="1"/>
          </p:cNvSpPr>
          <p:nvPr/>
        </p:nvSpPr>
        <p:spPr bwMode="auto">
          <a:xfrm>
            <a:off x="838200" y="0"/>
            <a:ext cx="2438400" cy="2743200"/>
          </a:xfrm>
          <a:prstGeom prst="rect">
            <a:avLst/>
          </a:prstGeom>
          <a:solidFill>
            <a:srgbClr val="00B0F0"/>
          </a:solidFill>
          <a:ln w="9525" algn="ctr">
            <a:noFill/>
            <a:round/>
            <a:headEnd/>
            <a:tailEnd/>
          </a:ln>
        </p:spPr>
        <p:txBody>
          <a:bodyPr/>
          <a:lstStyle/>
          <a:p>
            <a:endParaRPr lang="en-US"/>
          </a:p>
        </p:txBody>
      </p:sp>
      <p:sp>
        <p:nvSpPr>
          <p:cNvPr id="17414" name="Rectangle 7"/>
          <p:cNvSpPr>
            <a:spLocks noChangeArrowheads="1"/>
          </p:cNvSpPr>
          <p:nvPr/>
        </p:nvSpPr>
        <p:spPr bwMode="auto">
          <a:xfrm>
            <a:off x="914400" y="1752600"/>
            <a:ext cx="7924800" cy="2585323"/>
          </a:xfrm>
          <a:prstGeom prst="rect">
            <a:avLst/>
          </a:prstGeom>
          <a:noFill/>
          <a:ln w="9525">
            <a:noFill/>
            <a:miter lim="800000"/>
            <a:headEnd/>
            <a:tailEnd/>
          </a:ln>
        </p:spPr>
        <p:txBody>
          <a:bodyPr wrap="square" anchor="ctr">
            <a:spAutoFit/>
          </a:bodyPr>
          <a:lstStyle/>
          <a:p>
            <a:r>
              <a:rPr lang="en-US" dirty="0" smtClean="0">
                <a:solidFill>
                  <a:srgbClr val="FFFF00"/>
                </a:solidFill>
                <a:latin typeface="Arial" pitchFamily="34" charset="0"/>
                <a:cs typeface="Arial" pitchFamily="34" charset="0"/>
              </a:rPr>
              <a:t>PERMISSIVE</a:t>
            </a:r>
          </a:p>
          <a:p>
            <a:r>
              <a:rPr lang="en-US" dirty="0" smtClean="0">
                <a:solidFill>
                  <a:srgbClr val="FFFF00"/>
                </a:solidFill>
                <a:latin typeface="Arial" pitchFamily="34" charset="0"/>
                <a:cs typeface="Arial" pitchFamily="34" charset="0"/>
              </a:rPr>
              <a:t>/ </a:t>
            </a:r>
            <a:r>
              <a:rPr lang="ro-RO" dirty="0" smtClean="0">
                <a:solidFill>
                  <a:srgbClr val="FFFF00"/>
                </a:solidFill>
                <a:latin typeface="Arial" pitchFamily="34" charset="0"/>
                <a:cs typeface="Arial" pitchFamily="34" charset="0"/>
              </a:rPr>
              <a:t>INDULGENT </a:t>
            </a:r>
            <a:endParaRPr lang="en-US" dirty="0">
              <a:solidFill>
                <a:srgbClr val="FFFF00"/>
              </a:solidFill>
              <a:latin typeface="Arial" pitchFamily="34" charset="0"/>
              <a:cs typeface="Arial" pitchFamily="34" charset="0"/>
            </a:endParaRPr>
          </a:p>
          <a:p>
            <a:r>
              <a:rPr lang="ro-RO" dirty="0">
                <a:solidFill>
                  <a:srgbClr val="FFFF00"/>
                </a:solidFill>
                <a:latin typeface="Arial" pitchFamily="34" charset="0"/>
                <a:cs typeface="Arial" pitchFamily="34" charset="0"/>
              </a:rPr>
              <a:t>PARENTS</a:t>
            </a:r>
            <a:endParaRPr lang="en-US" dirty="0">
              <a:solidFill>
                <a:srgbClr val="FFFF00"/>
              </a:solidFill>
              <a:latin typeface="Arial" pitchFamily="34" charset="0"/>
              <a:cs typeface="Arial" pitchFamily="34" charset="0"/>
            </a:endParaRPr>
          </a:p>
          <a:p>
            <a:endParaRPr lang="en-US" b="1" dirty="0">
              <a:solidFill>
                <a:srgbClr val="FFFF00"/>
              </a:solidFill>
              <a:latin typeface="Arial" pitchFamily="34" charset="0"/>
              <a:cs typeface="Arial" pitchFamily="34" charset="0"/>
            </a:endParaRPr>
          </a:p>
          <a:p>
            <a:endParaRPr lang="en-US" b="1" dirty="0">
              <a:solidFill>
                <a:srgbClr val="FFFF00"/>
              </a:solidFill>
              <a:latin typeface="Arial" pitchFamily="34" charset="0"/>
              <a:cs typeface="Arial" pitchFamily="34" charset="0"/>
            </a:endParaRPr>
          </a:p>
          <a:p>
            <a:r>
              <a:rPr lang="en-US" dirty="0" smtClean="0">
                <a:solidFill>
                  <a:srgbClr val="FFFF00"/>
                </a:solidFill>
                <a:latin typeface="Arial" pitchFamily="34" charset="0"/>
                <a:cs typeface="Arial" pitchFamily="34" charset="0"/>
              </a:rPr>
              <a:t>A</a:t>
            </a:r>
            <a:r>
              <a:rPr lang="ro-RO" dirty="0" smtClean="0">
                <a:solidFill>
                  <a:srgbClr val="FFFF00"/>
                </a:solidFill>
                <a:latin typeface="Arial" pitchFamily="34" charset="0"/>
                <a:cs typeface="Arial" pitchFamily="34" charset="0"/>
              </a:rPr>
              <a:t>re </a:t>
            </a:r>
            <a:r>
              <a:rPr lang="ro-RO" dirty="0">
                <a:solidFill>
                  <a:srgbClr val="FFFF00"/>
                </a:solidFill>
                <a:latin typeface="Arial" pitchFamily="34" charset="0"/>
                <a:cs typeface="Arial" pitchFamily="34" charset="0"/>
              </a:rPr>
              <a:t>nurturing and accepting, and are very responsive to the child's needs and wishes;</a:t>
            </a:r>
            <a:endParaRPr lang="en-US" dirty="0">
              <a:solidFill>
                <a:srgbClr val="FFFF00"/>
              </a:solidFill>
              <a:latin typeface="Arial" pitchFamily="34" charset="0"/>
              <a:cs typeface="Arial" pitchFamily="34" charset="0"/>
            </a:endParaRPr>
          </a:p>
          <a:p>
            <a:endParaRPr lang="en-US" dirty="0">
              <a:solidFill>
                <a:srgbClr val="FFFF00"/>
              </a:solidFill>
              <a:latin typeface="Arial" pitchFamily="34" charset="0"/>
              <a:cs typeface="Arial" pitchFamily="34" charset="0"/>
            </a:endParaRPr>
          </a:p>
          <a:p>
            <a:r>
              <a:rPr lang="en-US" dirty="0" smtClean="0">
                <a:solidFill>
                  <a:srgbClr val="FFFF00"/>
                </a:solidFill>
                <a:latin typeface="Arial" pitchFamily="34" charset="0"/>
                <a:cs typeface="Arial" pitchFamily="34" charset="0"/>
              </a:rPr>
              <a:t>D</a:t>
            </a:r>
            <a:r>
              <a:rPr lang="ro-RO" dirty="0" smtClean="0">
                <a:solidFill>
                  <a:srgbClr val="FFFF00"/>
                </a:solidFill>
                <a:latin typeface="Arial" pitchFamily="34" charset="0"/>
                <a:cs typeface="Arial" pitchFamily="34" charset="0"/>
              </a:rPr>
              <a:t>o </a:t>
            </a:r>
            <a:r>
              <a:rPr lang="ro-RO" dirty="0">
                <a:solidFill>
                  <a:srgbClr val="FFFF00"/>
                </a:solidFill>
                <a:latin typeface="Arial" pitchFamily="34" charset="0"/>
                <a:cs typeface="Arial" pitchFamily="34" charset="0"/>
              </a:rPr>
              <a:t>not require children to regulate themselves or behave appropriately.</a:t>
            </a:r>
          </a:p>
        </p:txBody>
      </p:sp>
      <p:sp>
        <p:nvSpPr>
          <p:cNvPr id="8" name="Frame 7"/>
          <p:cNvSpPr/>
          <p:nvPr/>
        </p:nvSpPr>
        <p:spPr bwMode="auto">
          <a:xfrm>
            <a:off x="457200" y="3200400"/>
            <a:ext cx="457200" cy="457200"/>
          </a:xfrm>
          <a:prstGeom prst="frame">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Garamond" pitchFamily="18" charset="0"/>
            </a:endParaRPr>
          </a:p>
        </p:txBody>
      </p:sp>
      <p:sp>
        <p:nvSpPr>
          <p:cNvPr id="9" name="Frame 8"/>
          <p:cNvSpPr/>
          <p:nvPr/>
        </p:nvSpPr>
        <p:spPr bwMode="auto">
          <a:xfrm>
            <a:off x="457200" y="3886200"/>
            <a:ext cx="457200" cy="457200"/>
          </a:xfrm>
          <a:prstGeom prst="frame">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Garamond" pitchFamily="18" charset="0"/>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304800"/>
            <a:ext cx="2147256" cy="858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99188" y="4380345"/>
            <a:ext cx="1719103" cy="2166937"/>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99188" y="1054793"/>
            <a:ext cx="3001612" cy="1688407"/>
          </a:xfrm>
          <a:prstGeom prst="rect">
            <a:avLst/>
          </a:prstGeom>
        </p:spPr>
      </p:pic>
    </p:spTree>
    <p:extLst>
      <p:ext uri="{BB962C8B-B14F-4D97-AF65-F5344CB8AC3E}">
        <p14:creationId xmlns:p14="http://schemas.microsoft.com/office/powerpoint/2010/main" val="36019482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2"/>
          <p:cNvSpPr>
            <a:spLocks noChangeArrowheads="1"/>
          </p:cNvSpPr>
          <p:nvPr/>
        </p:nvSpPr>
        <p:spPr bwMode="auto">
          <a:xfrm>
            <a:off x="838200" y="0"/>
            <a:ext cx="2438400" cy="2743200"/>
          </a:xfrm>
          <a:prstGeom prst="rect">
            <a:avLst/>
          </a:prstGeom>
          <a:solidFill>
            <a:srgbClr val="00B0F0"/>
          </a:solidFill>
          <a:ln w="9525" algn="ctr">
            <a:noFill/>
            <a:round/>
            <a:headEnd/>
            <a:tailEnd/>
          </a:ln>
        </p:spPr>
        <p:txBody>
          <a:bodyPr/>
          <a:lstStyle/>
          <a:p>
            <a:endParaRPr lang="en-US"/>
          </a:p>
        </p:txBody>
      </p:sp>
      <p:sp>
        <p:nvSpPr>
          <p:cNvPr id="18438" name="Rectangle 7"/>
          <p:cNvSpPr>
            <a:spLocks noChangeArrowheads="1"/>
          </p:cNvSpPr>
          <p:nvPr/>
        </p:nvSpPr>
        <p:spPr bwMode="auto">
          <a:xfrm>
            <a:off x="914400" y="1752600"/>
            <a:ext cx="7924800" cy="3139321"/>
          </a:xfrm>
          <a:prstGeom prst="rect">
            <a:avLst/>
          </a:prstGeom>
          <a:noFill/>
          <a:ln w="9525">
            <a:noFill/>
            <a:miter lim="800000"/>
            <a:headEnd/>
            <a:tailEnd/>
          </a:ln>
        </p:spPr>
        <p:txBody>
          <a:bodyPr wrap="square" anchor="ctr">
            <a:spAutoFit/>
          </a:bodyPr>
          <a:lstStyle/>
          <a:p>
            <a:r>
              <a:rPr lang="en-US" dirty="0" smtClean="0">
                <a:solidFill>
                  <a:srgbClr val="FFFF00"/>
                </a:solidFill>
                <a:latin typeface="Arial" pitchFamily="34" charset="0"/>
                <a:ea typeface="Times New Roman" pitchFamily="18" charset="0"/>
                <a:cs typeface="Arial" pitchFamily="34" charset="0"/>
              </a:rPr>
              <a:t>PERMISSIVE</a:t>
            </a:r>
          </a:p>
          <a:p>
            <a:r>
              <a:rPr lang="en-US" dirty="0" smtClean="0">
                <a:solidFill>
                  <a:srgbClr val="FFFF00"/>
                </a:solidFill>
                <a:latin typeface="Arial" pitchFamily="34" charset="0"/>
                <a:ea typeface="Times New Roman" pitchFamily="18" charset="0"/>
                <a:cs typeface="Arial" pitchFamily="34" charset="0"/>
              </a:rPr>
              <a:t>/ INDULGENT </a:t>
            </a:r>
          </a:p>
          <a:p>
            <a:r>
              <a:rPr lang="en-US" dirty="0" smtClean="0">
                <a:solidFill>
                  <a:srgbClr val="FFFF00"/>
                </a:solidFill>
                <a:latin typeface="Arial" pitchFamily="34" charset="0"/>
                <a:ea typeface="Times New Roman" pitchFamily="18" charset="0"/>
                <a:cs typeface="Arial" pitchFamily="34" charset="0"/>
              </a:rPr>
              <a:t>PARENTING</a:t>
            </a:r>
            <a:endParaRPr lang="en-US" dirty="0">
              <a:solidFill>
                <a:srgbClr val="FFFF00"/>
              </a:solidFill>
              <a:latin typeface="Arial" pitchFamily="34" charset="0"/>
              <a:ea typeface="Times New Roman" pitchFamily="18" charset="0"/>
              <a:cs typeface="Arial" pitchFamily="34" charset="0"/>
            </a:endParaRPr>
          </a:p>
          <a:p>
            <a:endParaRPr lang="en-US" b="1" dirty="0">
              <a:solidFill>
                <a:srgbClr val="FFFF00"/>
              </a:solidFill>
              <a:latin typeface="Arial" pitchFamily="34" charset="0"/>
              <a:ea typeface="Times New Roman" pitchFamily="18" charset="0"/>
              <a:cs typeface="Arial" pitchFamily="34" charset="0"/>
            </a:endParaRPr>
          </a:p>
          <a:p>
            <a:endParaRPr lang="en-US" b="1" dirty="0">
              <a:solidFill>
                <a:srgbClr val="FFFF00"/>
              </a:solidFill>
              <a:latin typeface="Arial" pitchFamily="34" charset="0"/>
              <a:ea typeface="Times New Roman" pitchFamily="18" charset="0"/>
              <a:cs typeface="Arial" pitchFamily="34" charset="0"/>
            </a:endParaRPr>
          </a:p>
          <a:p>
            <a:r>
              <a:rPr lang="ro-RO" dirty="0" smtClean="0">
                <a:solidFill>
                  <a:srgbClr val="FFFF00"/>
                </a:solidFill>
                <a:latin typeface="Arial" pitchFamily="34" charset="0"/>
                <a:ea typeface="Times New Roman" pitchFamily="18" charset="0"/>
                <a:cs typeface="Arial" pitchFamily="34" charset="0"/>
              </a:rPr>
              <a:t>Outcomes</a:t>
            </a:r>
            <a:r>
              <a:rPr lang="en-US" dirty="0" smtClean="0">
                <a:solidFill>
                  <a:srgbClr val="FFFF00"/>
                </a:solidFill>
                <a:latin typeface="Arial" pitchFamily="34" charset="0"/>
                <a:ea typeface="Times New Roman" pitchFamily="18" charset="0"/>
                <a:cs typeface="Arial" pitchFamily="34" charset="0"/>
              </a:rPr>
              <a:t> </a:t>
            </a:r>
            <a:r>
              <a:rPr lang="ro-RO" dirty="0" smtClean="0">
                <a:solidFill>
                  <a:srgbClr val="FFFF00"/>
                </a:solidFill>
                <a:latin typeface="Arial" pitchFamily="34" charset="0"/>
                <a:ea typeface="Times New Roman" pitchFamily="18" charset="0"/>
                <a:cs typeface="Arial" pitchFamily="34" charset="0"/>
              </a:rPr>
              <a:t>= </a:t>
            </a:r>
            <a:r>
              <a:rPr lang="ro-RO" dirty="0">
                <a:solidFill>
                  <a:srgbClr val="FFFF00"/>
                </a:solidFill>
                <a:latin typeface="Arial" pitchFamily="34" charset="0"/>
                <a:ea typeface="Times New Roman" pitchFamily="18" charset="0"/>
                <a:cs typeface="Arial" pitchFamily="34" charset="0"/>
              </a:rPr>
              <a:t>Children of permissive parents may tend to be more impulsive, and as adolescents, may engage more in misconduct, and in drug use. </a:t>
            </a:r>
            <a:endParaRPr lang="en-US" dirty="0">
              <a:solidFill>
                <a:srgbClr val="FFFF00"/>
              </a:solidFill>
              <a:latin typeface="Arial" pitchFamily="34" charset="0"/>
              <a:ea typeface="Times New Roman" pitchFamily="18" charset="0"/>
              <a:cs typeface="Arial" pitchFamily="34" charset="0"/>
            </a:endParaRPr>
          </a:p>
          <a:p>
            <a:endParaRPr lang="en-US" dirty="0">
              <a:solidFill>
                <a:srgbClr val="FFFF00"/>
              </a:solidFill>
              <a:latin typeface="Arial" pitchFamily="34" charset="0"/>
              <a:ea typeface="Times New Roman" pitchFamily="18" charset="0"/>
              <a:cs typeface="Arial" pitchFamily="34" charset="0"/>
            </a:endParaRPr>
          </a:p>
          <a:p>
            <a:r>
              <a:rPr lang="ro-RO" dirty="0" smtClean="0">
                <a:solidFill>
                  <a:srgbClr val="FFFF00"/>
                </a:solidFill>
                <a:latin typeface="Arial" pitchFamily="34" charset="0"/>
                <a:ea typeface="Times New Roman" pitchFamily="18" charset="0"/>
                <a:cs typeface="Arial" pitchFamily="34" charset="0"/>
              </a:rPr>
              <a:t>Also</a:t>
            </a:r>
            <a:r>
              <a:rPr lang="ro-RO" dirty="0">
                <a:solidFill>
                  <a:srgbClr val="FFFF00"/>
                </a:solidFill>
                <a:latin typeface="Arial" pitchFamily="34" charset="0"/>
                <a:ea typeface="Times New Roman" pitchFamily="18" charset="0"/>
                <a:cs typeface="Arial" pitchFamily="34" charset="0"/>
              </a:rPr>
              <a:t>, in the better cases they are emotionally secure, independent and are willing to learn and accept defeat. They mature quickly and are able to live life without the help of someone else.</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304800"/>
            <a:ext cx="2147256" cy="858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9000" y="19079"/>
            <a:ext cx="1807000" cy="2724121"/>
          </a:xfrm>
          <a:prstGeom prst="rect">
            <a:avLst/>
          </a:prstGeom>
        </p:spPr>
      </p:pic>
    </p:spTree>
    <p:extLst>
      <p:ext uri="{BB962C8B-B14F-4D97-AF65-F5344CB8AC3E}">
        <p14:creationId xmlns:p14="http://schemas.microsoft.com/office/powerpoint/2010/main" val="36710876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2"/>
          <p:cNvSpPr>
            <a:spLocks noChangeArrowheads="1"/>
          </p:cNvSpPr>
          <p:nvPr/>
        </p:nvSpPr>
        <p:spPr bwMode="auto">
          <a:xfrm>
            <a:off x="838200" y="0"/>
            <a:ext cx="2438400" cy="2743200"/>
          </a:xfrm>
          <a:prstGeom prst="rect">
            <a:avLst/>
          </a:prstGeom>
          <a:solidFill>
            <a:srgbClr val="00B0F0"/>
          </a:solidFill>
          <a:ln w="9525" algn="ctr">
            <a:noFill/>
            <a:round/>
            <a:headEnd/>
            <a:tailEnd/>
          </a:ln>
        </p:spPr>
        <p:txBody>
          <a:bodyPr/>
          <a:lstStyle/>
          <a:p>
            <a:endParaRPr lang="en-US"/>
          </a:p>
        </p:txBody>
      </p:sp>
      <p:sp>
        <p:nvSpPr>
          <p:cNvPr id="19462" name="Rectangle 7"/>
          <p:cNvSpPr>
            <a:spLocks noChangeArrowheads="1"/>
          </p:cNvSpPr>
          <p:nvPr/>
        </p:nvSpPr>
        <p:spPr bwMode="auto">
          <a:xfrm>
            <a:off x="914400" y="1993880"/>
            <a:ext cx="7467600" cy="3416320"/>
          </a:xfrm>
          <a:prstGeom prst="rect">
            <a:avLst/>
          </a:prstGeom>
          <a:noFill/>
          <a:ln w="9525">
            <a:noFill/>
            <a:miter lim="800000"/>
            <a:headEnd/>
            <a:tailEnd/>
          </a:ln>
        </p:spPr>
        <p:txBody>
          <a:bodyPr wrap="square" anchor="ctr">
            <a:spAutoFit/>
          </a:bodyPr>
          <a:lstStyle/>
          <a:p>
            <a:r>
              <a:rPr lang="ro-RO" dirty="0">
                <a:solidFill>
                  <a:srgbClr val="FFFF00"/>
                </a:solidFill>
                <a:latin typeface="Arial" pitchFamily="34" charset="0"/>
                <a:ea typeface="Times New Roman" pitchFamily="18" charset="0"/>
                <a:cs typeface="Arial" pitchFamily="34" charset="0"/>
              </a:rPr>
              <a:t>NEGLECTFUL </a:t>
            </a:r>
            <a:endParaRPr lang="en-US" dirty="0">
              <a:solidFill>
                <a:srgbClr val="FFFF00"/>
              </a:solidFill>
              <a:latin typeface="Arial" pitchFamily="34" charset="0"/>
              <a:ea typeface="Times New Roman" pitchFamily="18" charset="0"/>
              <a:cs typeface="Arial" pitchFamily="34" charset="0"/>
            </a:endParaRPr>
          </a:p>
          <a:p>
            <a:r>
              <a:rPr lang="ro-RO" dirty="0">
                <a:solidFill>
                  <a:srgbClr val="FFFF00"/>
                </a:solidFill>
                <a:latin typeface="Arial" pitchFamily="34" charset="0"/>
                <a:ea typeface="Times New Roman" pitchFamily="18" charset="0"/>
                <a:cs typeface="Arial" pitchFamily="34" charset="0"/>
              </a:rPr>
              <a:t>PARENTING</a:t>
            </a:r>
            <a:endParaRPr lang="en-US" dirty="0">
              <a:solidFill>
                <a:srgbClr val="FFFF00"/>
              </a:solidFill>
              <a:latin typeface="Arial" pitchFamily="34" charset="0"/>
              <a:ea typeface="Times New Roman" pitchFamily="18" charset="0"/>
              <a:cs typeface="Arial" pitchFamily="34" charset="0"/>
            </a:endParaRPr>
          </a:p>
          <a:p>
            <a:endParaRPr lang="en-US" dirty="0">
              <a:solidFill>
                <a:srgbClr val="FFFF00"/>
              </a:solidFill>
              <a:latin typeface="Arial" pitchFamily="34" charset="0"/>
              <a:ea typeface="Times New Roman" pitchFamily="18" charset="0"/>
              <a:cs typeface="Arial" pitchFamily="34" charset="0"/>
            </a:endParaRPr>
          </a:p>
          <a:p>
            <a:r>
              <a:rPr lang="ro-RO" dirty="0">
                <a:solidFill>
                  <a:srgbClr val="FFFF00"/>
                </a:solidFill>
                <a:latin typeface="Arial" pitchFamily="34" charset="0"/>
                <a:ea typeface="Times New Roman" pitchFamily="18" charset="0"/>
                <a:cs typeface="Arial" pitchFamily="34" charset="0"/>
              </a:rPr>
              <a:t>The parent is neither </a:t>
            </a:r>
            <a:r>
              <a:rPr lang="ro-RO" b="1" dirty="0">
                <a:solidFill>
                  <a:srgbClr val="FFFF00"/>
                </a:solidFill>
                <a:latin typeface="Arial" pitchFamily="34" charset="0"/>
                <a:ea typeface="Times New Roman" pitchFamily="18" charset="0"/>
                <a:cs typeface="Arial" pitchFamily="34" charset="0"/>
              </a:rPr>
              <a:t>demanding</a:t>
            </a:r>
            <a:r>
              <a:rPr lang="ro-RO" dirty="0">
                <a:solidFill>
                  <a:srgbClr val="FFFF00"/>
                </a:solidFill>
                <a:latin typeface="Arial" pitchFamily="34" charset="0"/>
                <a:ea typeface="Times New Roman" pitchFamily="18" charset="0"/>
                <a:cs typeface="Arial" pitchFamily="34" charset="0"/>
              </a:rPr>
              <a:t> nor </a:t>
            </a:r>
            <a:r>
              <a:rPr lang="ro-RO" b="1" dirty="0">
                <a:solidFill>
                  <a:srgbClr val="FFFF00"/>
                </a:solidFill>
                <a:latin typeface="Arial" pitchFamily="34" charset="0"/>
                <a:ea typeface="Times New Roman" pitchFamily="18" charset="0"/>
                <a:cs typeface="Arial" pitchFamily="34" charset="0"/>
              </a:rPr>
              <a:t>responsive</a:t>
            </a:r>
            <a:r>
              <a:rPr lang="ro-RO" dirty="0">
                <a:solidFill>
                  <a:srgbClr val="FFFF00"/>
                </a:solidFill>
                <a:latin typeface="Arial" pitchFamily="34" charset="0"/>
                <a:ea typeface="Times New Roman" pitchFamily="18" charset="0"/>
                <a:cs typeface="Arial" pitchFamily="34" charset="0"/>
              </a:rPr>
              <a:t>. </a:t>
            </a:r>
            <a:endParaRPr lang="en-US" dirty="0">
              <a:solidFill>
                <a:srgbClr val="FFFF00"/>
              </a:solidFill>
              <a:latin typeface="Arial" pitchFamily="34" charset="0"/>
              <a:ea typeface="Times New Roman" pitchFamily="18" charset="0"/>
              <a:cs typeface="Arial" pitchFamily="34" charset="0"/>
            </a:endParaRPr>
          </a:p>
          <a:p>
            <a:r>
              <a:rPr lang="en-US" dirty="0" smtClean="0">
                <a:solidFill>
                  <a:srgbClr val="FFFF00"/>
                </a:solidFill>
                <a:latin typeface="Arial" pitchFamily="34" charset="0"/>
                <a:ea typeface="Times New Roman" pitchFamily="18" charset="0"/>
                <a:cs typeface="Arial" pitchFamily="34" charset="0"/>
              </a:rPr>
              <a:t>	</a:t>
            </a:r>
            <a:r>
              <a:rPr lang="ro-RO" dirty="0" smtClean="0">
                <a:solidFill>
                  <a:srgbClr val="FFFF00"/>
                </a:solidFill>
                <a:latin typeface="Arial" pitchFamily="34" charset="0"/>
                <a:ea typeface="Times New Roman" pitchFamily="18" charset="0"/>
                <a:cs typeface="Arial" pitchFamily="34" charset="0"/>
              </a:rPr>
              <a:t>is </a:t>
            </a:r>
            <a:r>
              <a:rPr lang="ro-RO" dirty="0">
                <a:solidFill>
                  <a:srgbClr val="FFFF00"/>
                </a:solidFill>
                <a:latin typeface="Arial" pitchFamily="34" charset="0"/>
                <a:ea typeface="Times New Roman" pitchFamily="18" charset="0"/>
                <a:cs typeface="Arial" pitchFamily="34" charset="0"/>
              </a:rPr>
              <a:t>also called uninvolved, detached, dismissive or hands-off</a:t>
            </a:r>
            <a:endParaRPr lang="en-US" dirty="0">
              <a:solidFill>
                <a:srgbClr val="FFFF00"/>
              </a:solidFill>
              <a:latin typeface="Arial" pitchFamily="34" charset="0"/>
              <a:ea typeface="Times New Roman" pitchFamily="18" charset="0"/>
              <a:cs typeface="Arial" pitchFamily="34" charset="0"/>
            </a:endParaRPr>
          </a:p>
          <a:p>
            <a:endParaRPr lang="en-US" dirty="0">
              <a:solidFill>
                <a:srgbClr val="FFFF00"/>
              </a:solidFill>
              <a:latin typeface="Arial" pitchFamily="34" charset="0"/>
              <a:ea typeface="Times New Roman" pitchFamily="18" charset="0"/>
              <a:cs typeface="Arial" pitchFamily="34" charset="0"/>
            </a:endParaRPr>
          </a:p>
          <a:p>
            <a:r>
              <a:rPr lang="ro-RO" dirty="0">
                <a:solidFill>
                  <a:srgbClr val="FFFF00"/>
                </a:solidFill>
                <a:latin typeface="Arial" pitchFamily="34" charset="0"/>
                <a:ea typeface="Times New Roman" pitchFamily="18" charset="0"/>
                <a:cs typeface="Arial" pitchFamily="34" charset="0"/>
              </a:rPr>
              <a:t>Neglectful parenting results </a:t>
            </a:r>
            <a:r>
              <a:rPr lang="ro-RO" dirty="0" smtClean="0">
                <a:solidFill>
                  <a:srgbClr val="FFFF00"/>
                </a:solidFill>
                <a:latin typeface="Arial" pitchFamily="34" charset="0"/>
                <a:ea typeface="Times New Roman" pitchFamily="18" charset="0"/>
                <a:cs typeface="Arial" pitchFamily="34" charset="0"/>
              </a:rPr>
              <a:t>from </a:t>
            </a:r>
            <a:r>
              <a:rPr lang="ro-RO" dirty="0">
                <a:solidFill>
                  <a:srgbClr val="FFFF00"/>
                </a:solidFill>
                <a:latin typeface="Arial" pitchFamily="34" charset="0"/>
                <a:ea typeface="Times New Roman" pitchFamily="18" charset="0"/>
                <a:cs typeface="Arial" pitchFamily="34" charset="0"/>
              </a:rPr>
              <a:t>a variety of reasons:</a:t>
            </a:r>
            <a:endParaRPr lang="en-US" dirty="0">
              <a:solidFill>
                <a:srgbClr val="FFFF00"/>
              </a:solidFill>
              <a:latin typeface="Arial" pitchFamily="34" charset="0"/>
              <a:ea typeface="Times New Roman" pitchFamily="18" charset="0"/>
              <a:cs typeface="Arial" pitchFamily="34" charset="0"/>
            </a:endParaRPr>
          </a:p>
          <a:p>
            <a:r>
              <a:rPr lang="ro-RO" dirty="0">
                <a:solidFill>
                  <a:srgbClr val="FFFF00"/>
                </a:solidFill>
                <a:latin typeface="Arial" pitchFamily="34" charset="0"/>
                <a:ea typeface="Times New Roman" pitchFamily="18" charset="0"/>
                <a:cs typeface="Arial" pitchFamily="34" charset="0"/>
              </a:rPr>
              <a:t> </a:t>
            </a:r>
            <a:r>
              <a:rPr lang="en-US" dirty="0" smtClean="0">
                <a:solidFill>
                  <a:srgbClr val="FFFF00"/>
                </a:solidFill>
                <a:latin typeface="Arial" pitchFamily="34" charset="0"/>
                <a:ea typeface="Times New Roman" pitchFamily="18" charset="0"/>
                <a:cs typeface="Arial" pitchFamily="34" charset="0"/>
              </a:rPr>
              <a:t>	</a:t>
            </a:r>
            <a:r>
              <a:rPr lang="ro-RO" dirty="0" smtClean="0">
                <a:solidFill>
                  <a:srgbClr val="FFFF00"/>
                </a:solidFill>
                <a:latin typeface="Arial" pitchFamily="34" charset="0"/>
                <a:ea typeface="Times New Roman" pitchFamily="18" charset="0"/>
                <a:cs typeface="Arial" pitchFamily="34" charset="0"/>
              </a:rPr>
              <a:t>the </a:t>
            </a:r>
            <a:r>
              <a:rPr lang="ro-RO" dirty="0">
                <a:solidFill>
                  <a:srgbClr val="FFFF00"/>
                </a:solidFill>
                <a:latin typeface="Arial" pitchFamily="34" charset="0"/>
                <a:ea typeface="Times New Roman" pitchFamily="18" charset="0"/>
                <a:cs typeface="Arial" pitchFamily="34" charset="0"/>
              </a:rPr>
              <a:t>parent's prioritizing themselves, </a:t>
            </a:r>
            <a:endParaRPr lang="en-US" dirty="0" smtClean="0">
              <a:solidFill>
                <a:srgbClr val="FFFF00"/>
              </a:solidFill>
              <a:latin typeface="Arial" pitchFamily="34" charset="0"/>
              <a:ea typeface="Times New Roman" pitchFamily="18" charset="0"/>
              <a:cs typeface="Arial" pitchFamily="34" charset="0"/>
            </a:endParaRPr>
          </a:p>
          <a:p>
            <a:r>
              <a:rPr lang="en-US" dirty="0">
                <a:solidFill>
                  <a:srgbClr val="FFFF00"/>
                </a:solidFill>
                <a:latin typeface="Arial" pitchFamily="34" charset="0"/>
                <a:ea typeface="Times New Roman" pitchFamily="18" charset="0"/>
                <a:cs typeface="Arial" pitchFamily="34" charset="0"/>
              </a:rPr>
              <a:t>	</a:t>
            </a:r>
            <a:r>
              <a:rPr lang="ro-RO" dirty="0" smtClean="0">
                <a:solidFill>
                  <a:srgbClr val="FFFF00"/>
                </a:solidFill>
                <a:latin typeface="Arial" pitchFamily="34" charset="0"/>
                <a:ea typeface="Times New Roman" pitchFamily="18" charset="0"/>
                <a:cs typeface="Arial" pitchFamily="34" charset="0"/>
              </a:rPr>
              <a:t>lack </a:t>
            </a:r>
            <a:r>
              <a:rPr lang="ro-RO" dirty="0">
                <a:solidFill>
                  <a:srgbClr val="FFFF00"/>
                </a:solidFill>
                <a:latin typeface="Arial" pitchFamily="34" charset="0"/>
                <a:ea typeface="Times New Roman" pitchFamily="18" charset="0"/>
                <a:cs typeface="Arial" pitchFamily="34" charset="0"/>
              </a:rPr>
              <a:t>of encouragement on the parent's parts, </a:t>
            </a:r>
            <a:endParaRPr lang="en-US" dirty="0" smtClean="0">
              <a:solidFill>
                <a:srgbClr val="FFFF00"/>
              </a:solidFill>
              <a:latin typeface="Arial" pitchFamily="34" charset="0"/>
              <a:ea typeface="Times New Roman" pitchFamily="18" charset="0"/>
              <a:cs typeface="Arial" pitchFamily="34" charset="0"/>
            </a:endParaRPr>
          </a:p>
          <a:p>
            <a:r>
              <a:rPr lang="en-US" dirty="0">
                <a:solidFill>
                  <a:srgbClr val="FFFF00"/>
                </a:solidFill>
                <a:latin typeface="Arial" pitchFamily="34" charset="0"/>
                <a:ea typeface="Times New Roman" pitchFamily="18" charset="0"/>
                <a:cs typeface="Arial" pitchFamily="34" charset="0"/>
              </a:rPr>
              <a:t>	</a:t>
            </a:r>
            <a:r>
              <a:rPr lang="ro-RO" dirty="0" smtClean="0">
                <a:solidFill>
                  <a:srgbClr val="FFFF00"/>
                </a:solidFill>
                <a:latin typeface="Arial" pitchFamily="34" charset="0"/>
                <a:ea typeface="Times New Roman" pitchFamily="18" charset="0"/>
                <a:cs typeface="Arial" pitchFamily="34" charset="0"/>
              </a:rPr>
              <a:t>financial </a:t>
            </a:r>
            <a:r>
              <a:rPr lang="ro-RO" dirty="0">
                <a:solidFill>
                  <a:srgbClr val="FFFF00"/>
                </a:solidFill>
                <a:latin typeface="Arial" pitchFamily="34" charset="0"/>
                <a:ea typeface="Times New Roman" pitchFamily="18" charset="0"/>
                <a:cs typeface="Arial" pitchFamily="34" charset="0"/>
              </a:rPr>
              <a:t>stresses, </a:t>
            </a:r>
            <a:endParaRPr lang="en-US" dirty="0" smtClean="0">
              <a:solidFill>
                <a:srgbClr val="FFFF00"/>
              </a:solidFill>
              <a:latin typeface="Arial" pitchFamily="34" charset="0"/>
              <a:ea typeface="Times New Roman" pitchFamily="18" charset="0"/>
              <a:cs typeface="Arial" pitchFamily="34" charset="0"/>
            </a:endParaRPr>
          </a:p>
          <a:p>
            <a:r>
              <a:rPr lang="en-US" dirty="0">
                <a:solidFill>
                  <a:srgbClr val="FFFF00"/>
                </a:solidFill>
                <a:latin typeface="Arial" pitchFamily="34" charset="0"/>
                <a:ea typeface="Times New Roman" pitchFamily="18" charset="0"/>
                <a:cs typeface="Arial" pitchFamily="34" charset="0"/>
              </a:rPr>
              <a:t>	</a:t>
            </a:r>
            <a:r>
              <a:rPr lang="ro-RO" dirty="0" smtClean="0">
                <a:solidFill>
                  <a:srgbClr val="FFFF00"/>
                </a:solidFill>
                <a:latin typeface="Arial" pitchFamily="34" charset="0"/>
                <a:ea typeface="Times New Roman" pitchFamily="18" charset="0"/>
                <a:cs typeface="Arial" pitchFamily="34" charset="0"/>
              </a:rPr>
              <a:t>lack </a:t>
            </a:r>
            <a:r>
              <a:rPr lang="ro-RO" dirty="0">
                <a:solidFill>
                  <a:srgbClr val="FFFF00"/>
                </a:solidFill>
                <a:latin typeface="Arial" pitchFamily="34" charset="0"/>
                <a:ea typeface="Times New Roman" pitchFamily="18" charset="0"/>
                <a:cs typeface="Arial" pitchFamily="34" charset="0"/>
              </a:rPr>
              <a:t>of support and </a:t>
            </a:r>
            <a:endParaRPr lang="en-US" dirty="0" smtClean="0">
              <a:solidFill>
                <a:srgbClr val="FFFF00"/>
              </a:solidFill>
              <a:latin typeface="Arial" pitchFamily="34" charset="0"/>
              <a:ea typeface="Times New Roman" pitchFamily="18" charset="0"/>
              <a:cs typeface="Arial" pitchFamily="34" charset="0"/>
            </a:endParaRPr>
          </a:p>
          <a:p>
            <a:r>
              <a:rPr lang="en-US" dirty="0">
                <a:solidFill>
                  <a:srgbClr val="FFFF00"/>
                </a:solidFill>
                <a:latin typeface="Arial" pitchFamily="34" charset="0"/>
                <a:ea typeface="Times New Roman" pitchFamily="18" charset="0"/>
                <a:cs typeface="Arial" pitchFamily="34" charset="0"/>
              </a:rPr>
              <a:t>	</a:t>
            </a:r>
            <a:r>
              <a:rPr lang="ro-RO" dirty="0" smtClean="0">
                <a:solidFill>
                  <a:srgbClr val="FFFF00"/>
                </a:solidFill>
                <a:latin typeface="Arial" pitchFamily="34" charset="0"/>
                <a:ea typeface="Times New Roman" pitchFamily="18" charset="0"/>
                <a:cs typeface="Arial" pitchFamily="34" charset="0"/>
              </a:rPr>
              <a:t>addiction </a:t>
            </a:r>
            <a:r>
              <a:rPr lang="ro-RO" dirty="0">
                <a:solidFill>
                  <a:srgbClr val="FFFF00"/>
                </a:solidFill>
                <a:latin typeface="Arial" pitchFamily="34" charset="0"/>
                <a:ea typeface="Times New Roman" pitchFamily="18" charset="0"/>
                <a:cs typeface="Arial" pitchFamily="34" charset="0"/>
              </a:rPr>
              <a:t>to harmful substances. </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304800"/>
            <a:ext cx="2147256" cy="858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90900" y="1029494"/>
            <a:ext cx="2476500" cy="1714500"/>
          </a:xfrm>
          <a:prstGeom prst="rect">
            <a:avLst/>
          </a:prstGeom>
        </p:spPr>
      </p:pic>
    </p:spTree>
    <p:extLst>
      <p:ext uri="{BB962C8B-B14F-4D97-AF65-F5344CB8AC3E}">
        <p14:creationId xmlns:p14="http://schemas.microsoft.com/office/powerpoint/2010/main" val="40665381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2"/>
          <p:cNvSpPr>
            <a:spLocks noChangeArrowheads="1"/>
          </p:cNvSpPr>
          <p:nvPr/>
        </p:nvSpPr>
        <p:spPr bwMode="auto">
          <a:xfrm>
            <a:off x="838200" y="0"/>
            <a:ext cx="2438400" cy="2743200"/>
          </a:xfrm>
          <a:prstGeom prst="rect">
            <a:avLst/>
          </a:prstGeom>
          <a:solidFill>
            <a:srgbClr val="00B0F0"/>
          </a:solidFill>
          <a:ln w="9525" algn="ctr">
            <a:noFill/>
            <a:round/>
            <a:headEnd/>
            <a:tailEnd/>
          </a:ln>
        </p:spPr>
        <p:txBody>
          <a:bodyPr/>
          <a:lstStyle/>
          <a:p>
            <a:endParaRPr lang="en-US"/>
          </a:p>
        </p:txBody>
      </p:sp>
      <p:sp>
        <p:nvSpPr>
          <p:cNvPr id="20486" name="Rectangle 7"/>
          <p:cNvSpPr>
            <a:spLocks noChangeArrowheads="1"/>
          </p:cNvSpPr>
          <p:nvPr/>
        </p:nvSpPr>
        <p:spPr bwMode="auto">
          <a:xfrm>
            <a:off x="914400" y="1981200"/>
            <a:ext cx="8077200" cy="3416320"/>
          </a:xfrm>
          <a:prstGeom prst="rect">
            <a:avLst/>
          </a:prstGeom>
          <a:noFill/>
          <a:ln w="9525">
            <a:noFill/>
            <a:miter lim="800000"/>
            <a:headEnd/>
            <a:tailEnd/>
          </a:ln>
        </p:spPr>
        <p:txBody>
          <a:bodyPr wrap="square" anchor="ctr">
            <a:spAutoFit/>
          </a:bodyPr>
          <a:lstStyle/>
          <a:p>
            <a:r>
              <a:rPr lang="ro-RO" dirty="0">
                <a:solidFill>
                  <a:srgbClr val="FFFF00"/>
                </a:solidFill>
                <a:latin typeface="Arial" pitchFamily="34" charset="0"/>
                <a:cs typeface="Arial" pitchFamily="34" charset="0"/>
              </a:rPr>
              <a:t>NEGLECTFUL </a:t>
            </a:r>
            <a:endParaRPr lang="en-US" dirty="0">
              <a:solidFill>
                <a:srgbClr val="FFFF00"/>
              </a:solidFill>
              <a:latin typeface="Arial" pitchFamily="34" charset="0"/>
              <a:cs typeface="Arial" pitchFamily="34" charset="0"/>
            </a:endParaRPr>
          </a:p>
          <a:p>
            <a:r>
              <a:rPr lang="ro-RO" dirty="0">
                <a:solidFill>
                  <a:srgbClr val="FFFF00"/>
                </a:solidFill>
                <a:latin typeface="Arial" pitchFamily="34" charset="0"/>
                <a:cs typeface="Arial" pitchFamily="34" charset="0"/>
              </a:rPr>
              <a:t>PARENTS</a:t>
            </a:r>
            <a:endParaRPr lang="en-US" dirty="0">
              <a:solidFill>
                <a:srgbClr val="FFFF00"/>
              </a:solidFill>
              <a:latin typeface="Arial" pitchFamily="34" charset="0"/>
              <a:cs typeface="Arial" pitchFamily="34" charset="0"/>
            </a:endParaRPr>
          </a:p>
          <a:p>
            <a:endParaRPr lang="en-US" dirty="0">
              <a:solidFill>
                <a:srgbClr val="FFFF00"/>
              </a:solidFill>
              <a:latin typeface="Arial" pitchFamily="34" charset="0"/>
              <a:cs typeface="Arial" pitchFamily="34" charset="0"/>
            </a:endParaRPr>
          </a:p>
          <a:p>
            <a:endParaRPr lang="en-US" b="1" dirty="0">
              <a:solidFill>
                <a:srgbClr val="FFFF00"/>
              </a:solidFill>
              <a:latin typeface="Arial" pitchFamily="34" charset="0"/>
              <a:cs typeface="Arial" pitchFamily="34" charset="0"/>
            </a:endParaRPr>
          </a:p>
          <a:p>
            <a:r>
              <a:rPr lang="en-US" dirty="0">
                <a:solidFill>
                  <a:srgbClr val="FFFF00"/>
                </a:solidFill>
                <a:latin typeface="Arial" pitchFamily="34" charset="0"/>
                <a:cs typeface="Arial" pitchFamily="34" charset="0"/>
              </a:rPr>
              <a:t>A</a:t>
            </a:r>
            <a:r>
              <a:rPr lang="ro-RO" dirty="0" smtClean="0">
                <a:solidFill>
                  <a:srgbClr val="FFFF00"/>
                </a:solidFill>
                <a:latin typeface="Arial" pitchFamily="34" charset="0"/>
                <a:cs typeface="Arial" pitchFamily="34" charset="0"/>
              </a:rPr>
              <a:t>re </a:t>
            </a:r>
            <a:r>
              <a:rPr lang="ro-RO" dirty="0">
                <a:solidFill>
                  <a:srgbClr val="FFFF00"/>
                </a:solidFill>
                <a:latin typeface="Arial" pitchFamily="34" charset="0"/>
                <a:cs typeface="Arial" pitchFamily="34" charset="0"/>
              </a:rPr>
              <a:t>low in warmth and control, are generally not involved in their child's life;</a:t>
            </a:r>
            <a:endParaRPr lang="en-US" dirty="0">
              <a:solidFill>
                <a:srgbClr val="FFFF00"/>
              </a:solidFill>
              <a:latin typeface="Arial" pitchFamily="34" charset="0"/>
              <a:cs typeface="Arial" pitchFamily="34" charset="0"/>
            </a:endParaRPr>
          </a:p>
          <a:p>
            <a:endParaRPr lang="en-US" dirty="0" smtClean="0">
              <a:solidFill>
                <a:srgbClr val="FFFF00"/>
              </a:solidFill>
              <a:latin typeface="Arial" pitchFamily="34" charset="0"/>
              <a:cs typeface="Arial" pitchFamily="34" charset="0"/>
            </a:endParaRPr>
          </a:p>
          <a:p>
            <a:r>
              <a:rPr lang="en-US" dirty="0" smtClean="0">
                <a:solidFill>
                  <a:srgbClr val="FFFF00"/>
                </a:solidFill>
                <a:latin typeface="Arial" pitchFamily="34" charset="0"/>
                <a:cs typeface="Arial" pitchFamily="34" charset="0"/>
              </a:rPr>
              <a:t>A</a:t>
            </a:r>
            <a:r>
              <a:rPr lang="ro-RO" dirty="0" smtClean="0">
                <a:solidFill>
                  <a:srgbClr val="FFFF00"/>
                </a:solidFill>
                <a:latin typeface="Arial" pitchFamily="34" charset="0"/>
                <a:cs typeface="Arial" pitchFamily="34" charset="0"/>
              </a:rPr>
              <a:t>re </a:t>
            </a:r>
            <a:r>
              <a:rPr lang="ro-RO" dirty="0">
                <a:solidFill>
                  <a:srgbClr val="FFFF00"/>
                </a:solidFill>
                <a:latin typeface="Arial" pitchFamily="34" charset="0"/>
                <a:cs typeface="Arial" pitchFamily="34" charset="0"/>
              </a:rPr>
              <a:t>disengaged, undemanding, low in responsiveness, and do not set limits;</a:t>
            </a:r>
            <a:endParaRPr lang="en-US" dirty="0">
              <a:solidFill>
                <a:srgbClr val="FFFF00"/>
              </a:solidFill>
              <a:latin typeface="Arial" pitchFamily="34" charset="0"/>
              <a:cs typeface="Arial" pitchFamily="34" charset="0"/>
            </a:endParaRPr>
          </a:p>
          <a:p>
            <a:endParaRPr lang="en-US" dirty="0" smtClean="0">
              <a:solidFill>
                <a:srgbClr val="FFFF00"/>
              </a:solidFill>
              <a:latin typeface="Arial" pitchFamily="34" charset="0"/>
              <a:cs typeface="Arial" pitchFamily="34" charset="0"/>
            </a:endParaRPr>
          </a:p>
          <a:p>
            <a:r>
              <a:rPr lang="en-US" dirty="0" smtClean="0">
                <a:solidFill>
                  <a:srgbClr val="FFFF00"/>
                </a:solidFill>
                <a:latin typeface="Arial" pitchFamily="34" charset="0"/>
                <a:cs typeface="Arial" pitchFamily="34" charset="0"/>
              </a:rPr>
              <a:t>A</a:t>
            </a:r>
            <a:r>
              <a:rPr lang="ro-RO" dirty="0" smtClean="0">
                <a:solidFill>
                  <a:srgbClr val="FFFF00"/>
                </a:solidFill>
                <a:latin typeface="Arial" pitchFamily="34" charset="0"/>
                <a:cs typeface="Arial" pitchFamily="34" charset="0"/>
              </a:rPr>
              <a:t>re </a:t>
            </a:r>
            <a:r>
              <a:rPr lang="ro-RO" dirty="0">
                <a:solidFill>
                  <a:srgbClr val="FFFF00"/>
                </a:solidFill>
                <a:latin typeface="Arial" pitchFamily="34" charset="0"/>
                <a:cs typeface="Arial" pitchFamily="34" charset="0"/>
              </a:rPr>
              <a:t>dismissing the children's emotions and opinions;</a:t>
            </a:r>
            <a:endParaRPr lang="en-US" dirty="0">
              <a:solidFill>
                <a:srgbClr val="FFFF00"/>
              </a:solidFill>
              <a:latin typeface="Arial" pitchFamily="34" charset="0"/>
              <a:cs typeface="Arial" pitchFamily="34" charset="0"/>
            </a:endParaRPr>
          </a:p>
          <a:p>
            <a:endParaRPr lang="en-US" dirty="0" smtClean="0">
              <a:solidFill>
                <a:srgbClr val="FFFF00"/>
              </a:solidFill>
              <a:latin typeface="Arial" pitchFamily="34" charset="0"/>
              <a:cs typeface="Arial" pitchFamily="34" charset="0"/>
            </a:endParaRPr>
          </a:p>
          <a:p>
            <a:r>
              <a:rPr lang="en-US" dirty="0" smtClean="0">
                <a:solidFill>
                  <a:srgbClr val="FFFF00"/>
                </a:solidFill>
                <a:latin typeface="Arial" pitchFamily="34" charset="0"/>
                <a:cs typeface="Arial" pitchFamily="34" charset="0"/>
              </a:rPr>
              <a:t>A</a:t>
            </a:r>
            <a:r>
              <a:rPr lang="ro-RO" dirty="0" smtClean="0">
                <a:solidFill>
                  <a:srgbClr val="FFFF00"/>
                </a:solidFill>
                <a:latin typeface="Arial" pitchFamily="34" charset="0"/>
                <a:cs typeface="Arial" pitchFamily="34" charset="0"/>
              </a:rPr>
              <a:t>re </a:t>
            </a:r>
            <a:r>
              <a:rPr lang="ro-RO" dirty="0">
                <a:solidFill>
                  <a:srgbClr val="FFFF00"/>
                </a:solidFill>
                <a:latin typeface="Arial" pitchFamily="34" charset="0"/>
                <a:cs typeface="Arial" pitchFamily="34" charset="0"/>
              </a:rPr>
              <a:t>emotionally unsupportive of their children, but will still provide their basic needs; </a:t>
            </a:r>
            <a:endParaRPr lang="en-US" dirty="0">
              <a:solidFill>
                <a:srgbClr val="FFFF00"/>
              </a:solidFill>
              <a:latin typeface="Arial" pitchFamily="34" charset="0"/>
              <a:cs typeface="Arial" pitchFamily="34" charset="0"/>
            </a:endParaRPr>
          </a:p>
        </p:txBody>
      </p:sp>
      <p:sp>
        <p:nvSpPr>
          <p:cNvPr id="8" name="Frame 7"/>
          <p:cNvSpPr/>
          <p:nvPr/>
        </p:nvSpPr>
        <p:spPr bwMode="auto">
          <a:xfrm>
            <a:off x="457200" y="3124200"/>
            <a:ext cx="457200" cy="457200"/>
          </a:xfrm>
          <a:prstGeom prst="frame">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Garamond" pitchFamily="18" charset="0"/>
            </a:endParaRPr>
          </a:p>
        </p:txBody>
      </p:sp>
      <p:sp>
        <p:nvSpPr>
          <p:cNvPr id="9" name="Frame 8"/>
          <p:cNvSpPr/>
          <p:nvPr/>
        </p:nvSpPr>
        <p:spPr bwMode="auto">
          <a:xfrm>
            <a:off x="457200" y="3657600"/>
            <a:ext cx="457200" cy="457200"/>
          </a:xfrm>
          <a:prstGeom prst="frame">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Garamond" pitchFamily="18" charset="0"/>
            </a:endParaRPr>
          </a:p>
        </p:txBody>
      </p:sp>
      <p:sp>
        <p:nvSpPr>
          <p:cNvPr id="10" name="Frame 9"/>
          <p:cNvSpPr/>
          <p:nvPr/>
        </p:nvSpPr>
        <p:spPr bwMode="auto">
          <a:xfrm>
            <a:off x="457200" y="4191000"/>
            <a:ext cx="457200" cy="457200"/>
          </a:xfrm>
          <a:prstGeom prst="frame">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Garamond" pitchFamily="18" charset="0"/>
            </a:endParaRPr>
          </a:p>
        </p:txBody>
      </p:sp>
      <p:sp>
        <p:nvSpPr>
          <p:cNvPr id="11" name="Frame 10"/>
          <p:cNvSpPr/>
          <p:nvPr/>
        </p:nvSpPr>
        <p:spPr bwMode="auto">
          <a:xfrm>
            <a:off x="457200" y="4724400"/>
            <a:ext cx="457200" cy="457200"/>
          </a:xfrm>
          <a:prstGeom prst="frame">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Garamond" pitchFamily="18" charset="0"/>
            </a:endParaRP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304800"/>
            <a:ext cx="2147256" cy="858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1632" y="938693"/>
            <a:ext cx="2638168" cy="1804507"/>
          </a:xfrm>
          <a:prstGeom prst="rect">
            <a:avLst/>
          </a:prstGeom>
        </p:spPr>
      </p:pic>
    </p:spTree>
    <p:extLst>
      <p:ext uri="{BB962C8B-B14F-4D97-AF65-F5344CB8AC3E}">
        <p14:creationId xmlns:p14="http://schemas.microsoft.com/office/powerpoint/2010/main" val="12789748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2"/>
          <p:cNvSpPr>
            <a:spLocks noChangeArrowheads="1"/>
          </p:cNvSpPr>
          <p:nvPr/>
        </p:nvSpPr>
        <p:spPr bwMode="auto">
          <a:xfrm>
            <a:off x="838200" y="0"/>
            <a:ext cx="2438400" cy="2743200"/>
          </a:xfrm>
          <a:prstGeom prst="rect">
            <a:avLst/>
          </a:prstGeom>
          <a:solidFill>
            <a:srgbClr val="00B0F0"/>
          </a:solidFill>
          <a:ln w="9525" algn="ctr">
            <a:noFill/>
            <a:round/>
            <a:headEnd/>
            <a:tailEnd/>
          </a:ln>
        </p:spPr>
        <p:txBody>
          <a:bodyPr/>
          <a:lstStyle/>
          <a:p>
            <a:endParaRPr lang="en-US"/>
          </a:p>
        </p:txBody>
      </p:sp>
      <p:sp>
        <p:nvSpPr>
          <p:cNvPr id="21510" name="Rectangle 7"/>
          <p:cNvSpPr>
            <a:spLocks noChangeArrowheads="1"/>
          </p:cNvSpPr>
          <p:nvPr/>
        </p:nvSpPr>
        <p:spPr bwMode="auto">
          <a:xfrm>
            <a:off x="914400" y="2021681"/>
            <a:ext cx="8001000" cy="3693319"/>
          </a:xfrm>
          <a:prstGeom prst="rect">
            <a:avLst/>
          </a:prstGeom>
          <a:noFill/>
          <a:ln w="9525">
            <a:noFill/>
            <a:miter lim="800000"/>
            <a:headEnd/>
            <a:tailEnd/>
          </a:ln>
        </p:spPr>
        <p:txBody>
          <a:bodyPr wrap="square" anchor="ctr">
            <a:spAutoFit/>
          </a:bodyPr>
          <a:lstStyle/>
          <a:p>
            <a:r>
              <a:rPr lang="en-US" dirty="0">
                <a:solidFill>
                  <a:srgbClr val="FFFF00"/>
                </a:solidFill>
                <a:latin typeface="Arial" pitchFamily="34" charset="0"/>
                <a:ea typeface="Times New Roman" pitchFamily="18" charset="0"/>
                <a:cs typeface="Arial" pitchFamily="34" charset="0"/>
              </a:rPr>
              <a:t>NEGLECTFUL</a:t>
            </a:r>
          </a:p>
          <a:p>
            <a:r>
              <a:rPr lang="en-US" dirty="0">
                <a:solidFill>
                  <a:srgbClr val="FFFF00"/>
                </a:solidFill>
                <a:latin typeface="Arial" pitchFamily="34" charset="0"/>
                <a:ea typeface="Times New Roman" pitchFamily="18" charset="0"/>
                <a:cs typeface="Arial" pitchFamily="34" charset="0"/>
              </a:rPr>
              <a:t>PARENTING</a:t>
            </a:r>
          </a:p>
          <a:p>
            <a:endParaRPr lang="en-US" dirty="0">
              <a:solidFill>
                <a:srgbClr val="FFFF00"/>
              </a:solidFill>
              <a:latin typeface="Arial" pitchFamily="34" charset="0"/>
              <a:ea typeface="Times New Roman" pitchFamily="18" charset="0"/>
              <a:cs typeface="Arial" pitchFamily="34" charset="0"/>
            </a:endParaRPr>
          </a:p>
          <a:p>
            <a:r>
              <a:rPr lang="ro-RO" dirty="0">
                <a:solidFill>
                  <a:srgbClr val="FFFF00"/>
                </a:solidFill>
                <a:latin typeface="Arial" pitchFamily="34" charset="0"/>
                <a:ea typeface="Times New Roman" pitchFamily="18" charset="0"/>
                <a:cs typeface="Arial" pitchFamily="34" charset="0"/>
              </a:rPr>
              <a:t>Outcomes = Children develop the sense that other aspects of the parents’ lives are more important than they are</a:t>
            </a:r>
            <a:r>
              <a:rPr lang="ro-RO" dirty="0" smtClean="0">
                <a:solidFill>
                  <a:srgbClr val="FFFF00"/>
                </a:solidFill>
                <a:latin typeface="Arial" pitchFamily="34" charset="0"/>
                <a:ea typeface="Times New Roman" pitchFamily="18" charset="0"/>
                <a:cs typeface="Arial" pitchFamily="34" charset="0"/>
              </a:rPr>
              <a:t>.</a:t>
            </a:r>
            <a:endParaRPr lang="en-US" dirty="0" smtClean="0">
              <a:solidFill>
                <a:srgbClr val="FFFF00"/>
              </a:solidFill>
              <a:latin typeface="Arial" pitchFamily="34" charset="0"/>
              <a:ea typeface="Times New Roman" pitchFamily="18" charset="0"/>
              <a:cs typeface="Arial" pitchFamily="34" charset="0"/>
            </a:endParaRPr>
          </a:p>
          <a:p>
            <a:endParaRPr lang="en-US" dirty="0">
              <a:solidFill>
                <a:srgbClr val="FFFF00"/>
              </a:solidFill>
              <a:latin typeface="Arial" pitchFamily="34" charset="0"/>
              <a:ea typeface="Times New Roman" pitchFamily="18" charset="0"/>
              <a:cs typeface="Arial" pitchFamily="34" charset="0"/>
            </a:endParaRPr>
          </a:p>
          <a:p>
            <a:r>
              <a:rPr lang="ro-RO" dirty="0" smtClean="0">
                <a:solidFill>
                  <a:srgbClr val="FFFF00"/>
                </a:solidFill>
                <a:latin typeface="Arial" pitchFamily="34" charset="0"/>
                <a:ea typeface="Times New Roman" pitchFamily="18" charset="0"/>
                <a:cs typeface="Arial" pitchFamily="34" charset="0"/>
              </a:rPr>
              <a:t>Children </a:t>
            </a:r>
            <a:r>
              <a:rPr lang="ro-RO" dirty="0">
                <a:solidFill>
                  <a:srgbClr val="FFFF00"/>
                </a:solidFill>
                <a:latin typeface="Arial" pitchFamily="34" charset="0"/>
                <a:ea typeface="Times New Roman" pitchFamily="18" charset="0"/>
                <a:cs typeface="Arial" pitchFamily="34" charset="0"/>
              </a:rPr>
              <a:t>often attempt to provide for themselves or halt depending on the parent to get a feeling of being independent and mature beyond their years. </a:t>
            </a:r>
            <a:endParaRPr lang="en-US" dirty="0" smtClean="0">
              <a:solidFill>
                <a:srgbClr val="FFFF00"/>
              </a:solidFill>
              <a:latin typeface="Arial" pitchFamily="34" charset="0"/>
              <a:ea typeface="Times New Roman" pitchFamily="18" charset="0"/>
              <a:cs typeface="Arial" pitchFamily="34" charset="0"/>
            </a:endParaRPr>
          </a:p>
          <a:p>
            <a:endParaRPr lang="en-US" dirty="0" smtClean="0">
              <a:solidFill>
                <a:srgbClr val="FFFF00"/>
              </a:solidFill>
              <a:latin typeface="Arial" pitchFamily="34" charset="0"/>
              <a:ea typeface="Times New Roman" pitchFamily="18" charset="0"/>
              <a:cs typeface="Arial" pitchFamily="34" charset="0"/>
            </a:endParaRPr>
          </a:p>
          <a:p>
            <a:r>
              <a:rPr lang="ro-RO" dirty="0" smtClean="0">
                <a:solidFill>
                  <a:srgbClr val="FFFF00"/>
                </a:solidFill>
                <a:latin typeface="Arial" pitchFamily="34" charset="0"/>
                <a:ea typeface="Times New Roman" pitchFamily="18" charset="0"/>
                <a:cs typeface="Arial" pitchFamily="34" charset="0"/>
              </a:rPr>
              <a:t>They  </a:t>
            </a:r>
            <a:r>
              <a:rPr lang="ro-RO" dirty="0">
                <a:solidFill>
                  <a:srgbClr val="FFFF00"/>
                </a:solidFill>
                <a:latin typeface="Arial" pitchFamily="34" charset="0"/>
                <a:ea typeface="Times New Roman" pitchFamily="18" charset="0"/>
                <a:cs typeface="Arial" pitchFamily="34" charset="0"/>
              </a:rPr>
              <a:t>become emotionally withdrawn from social situations (disturbed attachment) and this  impacts relationships later on in life.</a:t>
            </a:r>
            <a:endParaRPr lang="en-US" dirty="0">
              <a:solidFill>
                <a:srgbClr val="FFFF00"/>
              </a:solidFill>
              <a:latin typeface="Arial" pitchFamily="34" charset="0"/>
              <a:ea typeface="Times New Roman" pitchFamily="18" charset="0"/>
              <a:cs typeface="Arial" pitchFamily="34" charset="0"/>
            </a:endParaRPr>
          </a:p>
          <a:p>
            <a:endParaRPr lang="en-US" dirty="0" smtClean="0">
              <a:solidFill>
                <a:srgbClr val="FFFF00"/>
              </a:solidFill>
              <a:latin typeface="Arial" pitchFamily="34" charset="0"/>
              <a:ea typeface="Times New Roman" pitchFamily="18" charset="0"/>
              <a:cs typeface="Arial" pitchFamily="34" charset="0"/>
            </a:endParaRPr>
          </a:p>
          <a:p>
            <a:r>
              <a:rPr lang="ro-RO" dirty="0" smtClean="0">
                <a:solidFill>
                  <a:srgbClr val="FFFF00"/>
                </a:solidFill>
                <a:latin typeface="Arial" pitchFamily="34" charset="0"/>
                <a:ea typeface="Times New Roman" pitchFamily="18" charset="0"/>
                <a:cs typeface="Arial" pitchFamily="34" charset="0"/>
              </a:rPr>
              <a:t>In </a:t>
            </a:r>
            <a:r>
              <a:rPr lang="ro-RO" dirty="0">
                <a:solidFill>
                  <a:srgbClr val="FFFF00"/>
                </a:solidFill>
                <a:latin typeface="Arial" pitchFamily="34" charset="0"/>
                <a:ea typeface="Times New Roman" pitchFamily="18" charset="0"/>
                <a:cs typeface="Arial" pitchFamily="34" charset="0"/>
              </a:rPr>
              <a:t>adolescence, they may show patterns of truancy and delinquency.</a:t>
            </a:r>
          </a:p>
        </p:txBody>
      </p:sp>
      <p:sp>
        <p:nvSpPr>
          <p:cNvPr id="8" name="Frame 7"/>
          <p:cNvSpPr/>
          <p:nvPr/>
        </p:nvSpPr>
        <p:spPr bwMode="auto">
          <a:xfrm>
            <a:off x="457200" y="3733800"/>
            <a:ext cx="457200" cy="457200"/>
          </a:xfrm>
          <a:prstGeom prst="frame">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Garamond" pitchFamily="18" charset="0"/>
            </a:endParaRPr>
          </a:p>
        </p:txBody>
      </p:sp>
      <p:sp>
        <p:nvSpPr>
          <p:cNvPr id="9" name="Frame 8"/>
          <p:cNvSpPr/>
          <p:nvPr/>
        </p:nvSpPr>
        <p:spPr bwMode="auto">
          <a:xfrm>
            <a:off x="457200" y="4572000"/>
            <a:ext cx="457200" cy="457200"/>
          </a:xfrm>
          <a:prstGeom prst="frame">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Garamond" pitchFamily="18" charset="0"/>
            </a:endParaRPr>
          </a:p>
        </p:txBody>
      </p:sp>
      <p:sp>
        <p:nvSpPr>
          <p:cNvPr id="10" name="Frame 9"/>
          <p:cNvSpPr/>
          <p:nvPr/>
        </p:nvSpPr>
        <p:spPr bwMode="auto">
          <a:xfrm>
            <a:off x="457200" y="5257800"/>
            <a:ext cx="457200" cy="457200"/>
          </a:xfrm>
          <a:prstGeom prst="frame">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Garamond" pitchFamily="18" charset="0"/>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304800"/>
            <a:ext cx="2147256" cy="858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9391" y="684494"/>
            <a:ext cx="2047009" cy="2058706"/>
          </a:xfrm>
          <a:prstGeom prst="rect">
            <a:avLst/>
          </a:prstGeom>
        </p:spPr>
      </p:pic>
    </p:spTree>
    <p:extLst>
      <p:ext uri="{BB962C8B-B14F-4D97-AF65-F5344CB8AC3E}">
        <p14:creationId xmlns:p14="http://schemas.microsoft.com/office/powerpoint/2010/main" val="32861704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2"/>
          <p:cNvSpPr>
            <a:spLocks noChangeArrowheads="1"/>
          </p:cNvSpPr>
          <p:nvPr/>
        </p:nvSpPr>
        <p:spPr bwMode="auto">
          <a:xfrm>
            <a:off x="838200" y="0"/>
            <a:ext cx="2438400" cy="2743200"/>
          </a:xfrm>
          <a:prstGeom prst="rect">
            <a:avLst/>
          </a:prstGeom>
          <a:solidFill>
            <a:srgbClr val="00B0F0"/>
          </a:solidFill>
          <a:ln w="9525" algn="ctr">
            <a:noFill/>
            <a:round/>
            <a:headEnd/>
            <a:tailEnd/>
          </a:ln>
        </p:spPr>
        <p:txBody>
          <a:bodyPr/>
          <a:lstStyle/>
          <a:p>
            <a:endParaRPr lang="en-US"/>
          </a:p>
        </p:txBody>
      </p:sp>
      <p:sp>
        <p:nvSpPr>
          <p:cNvPr id="22534" name="Rectangle 7"/>
          <p:cNvSpPr>
            <a:spLocks noChangeArrowheads="1"/>
          </p:cNvSpPr>
          <p:nvPr/>
        </p:nvSpPr>
        <p:spPr bwMode="auto">
          <a:xfrm>
            <a:off x="914400" y="1981200"/>
            <a:ext cx="7848600" cy="3416320"/>
          </a:xfrm>
          <a:prstGeom prst="rect">
            <a:avLst/>
          </a:prstGeom>
          <a:noFill/>
          <a:ln w="9525">
            <a:noFill/>
            <a:miter lim="800000"/>
            <a:headEnd/>
            <a:tailEnd/>
          </a:ln>
        </p:spPr>
        <p:txBody>
          <a:bodyPr wrap="square" anchor="ctr">
            <a:spAutoFit/>
          </a:bodyPr>
          <a:lstStyle/>
          <a:p>
            <a:r>
              <a:rPr lang="en-US" dirty="0">
                <a:solidFill>
                  <a:srgbClr val="FFFF00"/>
                </a:solidFill>
                <a:latin typeface="Arial" pitchFamily="34" charset="0"/>
                <a:ea typeface="Times New Roman" pitchFamily="18" charset="0"/>
                <a:cs typeface="Arial" pitchFamily="34" charset="0"/>
              </a:rPr>
              <a:t>PARENTING</a:t>
            </a:r>
          </a:p>
          <a:p>
            <a:r>
              <a:rPr lang="en-US" dirty="0" smtClean="0">
                <a:solidFill>
                  <a:srgbClr val="FFFF00"/>
                </a:solidFill>
                <a:latin typeface="Arial" pitchFamily="34" charset="0"/>
                <a:ea typeface="Times New Roman" pitchFamily="18" charset="0"/>
                <a:cs typeface="Arial" pitchFamily="34" charset="0"/>
              </a:rPr>
              <a:t>STYLES </a:t>
            </a:r>
            <a:endParaRPr lang="en-US" dirty="0">
              <a:solidFill>
                <a:srgbClr val="FFFF00"/>
              </a:solidFill>
              <a:latin typeface="Arial" pitchFamily="34" charset="0"/>
              <a:ea typeface="Times New Roman" pitchFamily="18" charset="0"/>
              <a:cs typeface="Arial" pitchFamily="34" charset="0"/>
            </a:endParaRPr>
          </a:p>
          <a:p>
            <a:endParaRPr lang="en-US" b="1" dirty="0">
              <a:solidFill>
                <a:srgbClr val="FFFF00"/>
              </a:solidFill>
              <a:latin typeface="Arial" pitchFamily="34" charset="0"/>
              <a:ea typeface="Times New Roman" pitchFamily="18" charset="0"/>
              <a:cs typeface="Arial" pitchFamily="34" charset="0"/>
            </a:endParaRPr>
          </a:p>
          <a:p>
            <a:r>
              <a:rPr lang="ro-RO" dirty="0">
                <a:solidFill>
                  <a:srgbClr val="FFFF00"/>
                </a:solidFill>
                <a:latin typeface="Arial" pitchFamily="34" charset="0"/>
                <a:ea typeface="Times New Roman" pitchFamily="18" charset="0"/>
                <a:cs typeface="Arial" pitchFamily="34" charset="0"/>
              </a:rPr>
              <a:t>Study on adolescents, aged </a:t>
            </a:r>
            <a:r>
              <a:rPr lang="ro-RO" dirty="0" smtClean="0">
                <a:solidFill>
                  <a:srgbClr val="FFFF00"/>
                </a:solidFill>
                <a:latin typeface="Arial" pitchFamily="34" charset="0"/>
                <a:ea typeface="Times New Roman" pitchFamily="18" charset="0"/>
                <a:cs typeface="Arial" pitchFamily="34" charset="0"/>
              </a:rPr>
              <a:t>14</a:t>
            </a:r>
            <a:r>
              <a:rPr lang="en-US" dirty="0" smtClean="0">
                <a:solidFill>
                  <a:srgbClr val="FFFF00"/>
                </a:solidFill>
                <a:latin typeface="Arial" pitchFamily="34" charset="0"/>
                <a:ea typeface="Times New Roman" pitchFamily="18" charset="0"/>
                <a:cs typeface="Arial" pitchFamily="34" charset="0"/>
              </a:rPr>
              <a:t> </a:t>
            </a:r>
            <a:r>
              <a:rPr lang="ro-RO" dirty="0" smtClean="0">
                <a:solidFill>
                  <a:srgbClr val="FFFF00"/>
                </a:solidFill>
                <a:latin typeface="Arial" pitchFamily="34" charset="0"/>
                <a:ea typeface="Times New Roman" pitchFamily="18" charset="0"/>
                <a:cs typeface="Arial" pitchFamily="34" charset="0"/>
              </a:rPr>
              <a:t>- </a:t>
            </a:r>
            <a:r>
              <a:rPr lang="ro-RO" dirty="0">
                <a:solidFill>
                  <a:srgbClr val="FFFF00"/>
                </a:solidFill>
                <a:latin typeface="Arial" pitchFamily="34" charset="0"/>
                <a:ea typeface="Times New Roman" pitchFamily="18" charset="0"/>
                <a:cs typeface="Arial" pitchFamily="34" charset="0"/>
              </a:rPr>
              <a:t>18 in four areas:</a:t>
            </a:r>
            <a:endParaRPr lang="en-US" dirty="0">
              <a:solidFill>
                <a:srgbClr val="FFFF00"/>
              </a:solidFill>
              <a:latin typeface="Arial" pitchFamily="34" charset="0"/>
              <a:ea typeface="Times New Roman" pitchFamily="18" charset="0"/>
              <a:cs typeface="Arial" pitchFamily="34" charset="0"/>
            </a:endParaRPr>
          </a:p>
          <a:p>
            <a:r>
              <a:rPr lang="ro-RO" dirty="0">
                <a:solidFill>
                  <a:srgbClr val="FFFF00"/>
                </a:solidFill>
                <a:latin typeface="Arial" pitchFamily="34" charset="0"/>
                <a:ea typeface="Times New Roman" pitchFamily="18" charset="0"/>
                <a:cs typeface="Arial" pitchFamily="34" charset="0"/>
              </a:rPr>
              <a:t> </a:t>
            </a:r>
            <a:r>
              <a:rPr lang="en-US" dirty="0" smtClean="0">
                <a:solidFill>
                  <a:srgbClr val="FFFF00"/>
                </a:solidFill>
                <a:latin typeface="Arial" pitchFamily="34" charset="0"/>
                <a:ea typeface="Times New Roman" pitchFamily="18" charset="0"/>
                <a:cs typeface="Arial" pitchFamily="34" charset="0"/>
              </a:rPr>
              <a:t>	</a:t>
            </a:r>
            <a:r>
              <a:rPr lang="ro-RO" dirty="0" smtClean="0">
                <a:solidFill>
                  <a:srgbClr val="FFFF00"/>
                </a:solidFill>
                <a:latin typeface="Arial" pitchFamily="34" charset="0"/>
                <a:ea typeface="Times New Roman" pitchFamily="18" charset="0"/>
                <a:cs typeface="Arial" pitchFamily="34" charset="0"/>
              </a:rPr>
              <a:t>psychosocial </a:t>
            </a:r>
            <a:r>
              <a:rPr lang="ro-RO" dirty="0">
                <a:solidFill>
                  <a:srgbClr val="FFFF00"/>
                </a:solidFill>
                <a:latin typeface="Arial" pitchFamily="34" charset="0"/>
                <a:ea typeface="Times New Roman" pitchFamily="18" charset="0"/>
                <a:cs typeface="Arial" pitchFamily="34" charset="0"/>
              </a:rPr>
              <a:t>development, </a:t>
            </a:r>
            <a:endParaRPr lang="en-US" dirty="0" smtClean="0">
              <a:solidFill>
                <a:srgbClr val="FFFF00"/>
              </a:solidFill>
              <a:latin typeface="Arial" pitchFamily="34" charset="0"/>
              <a:ea typeface="Times New Roman" pitchFamily="18" charset="0"/>
              <a:cs typeface="Arial" pitchFamily="34" charset="0"/>
            </a:endParaRPr>
          </a:p>
          <a:p>
            <a:r>
              <a:rPr lang="en-US" dirty="0">
                <a:solidFill>
                  <a:srgbClr val="FFFF00"/>
                </a:solidFill>
                <a:latin typeface="Arial" pitchFamily="34" charset="0"/>
                <a:ea typeface="Times New Roman" pitchFamily="18" charset="0"/>
                <a:cs typeface="Arial" pitchFamily="34" charset="0"/>
              </a:rPr>
              <a:t>	</a:t>
            </a:r>
            <a:r>
              <a:rPr lang="ro-RO" dirty="0" smtClean="0">
                <a:solidFill>
                  <a:srgbClr val="FFFF00"/>
                </a:solidFill>
                <a:latin typeface="Arial" pitchFamily="34" charset="0"/>
                <a:ea typeface="Times New Roman" pitchFamily="18" charset="0"/>
                <a:cs typeface="Arial" pitchFamily="34" charset="0"/>
              </a:rPr>
              <a:t>school </a:t>
            </a:r>
            <a:r>
              <a:rPr lang="ro-RO" dirty="0">
                <a:solidFill>
                  <a:srgbClr val="FFFF00"/>
                </a:solidFill>
                <a:latin typeface="Arial" pitchFamily="34" charset="0"/>
                <a:ea typeface="Times New Roman" pitchFamily="18" charset="0"/>
                <a:cs typeface="Arial" pitchFamily="34" charset="0"/>
              </a:rPr>
              <a:t>achievement, </a:t>
            </a:r>
            <a:endParaRPr lang="en-US" dirty="0" smtClean="0">
              <a:solidFill>
                <a:srgbClr val="FFFF00"/>
              </a:solidFill>
              <a:latin typeface="Arial" pitchFamily="34" charset="0"/>
              <a:ea typeface="Times New Roman" pitchFamily="18" charset="0"/>
              <a:cs typeface="Arial" pitchFamily="34" charset="0"/>
            </a:endParaRPr>
          </a:p>
          <a:p>
            <a:r>
              <a:rPr lang="en-US" dirty="0">
                <a:solidFill>
                  <a:srgbClr val="FFFF00"/>
                </a:solidFill>
                <a:latin typeface="Arial" pitchFamily="34" charset="0"/>
                <a:ea typeface="Times New Roman" pitchFamily="18" charset="0"/>
                <a:cs typeface="Arial" pitchFamily="34" charset="0"/>
              </a:rPr>
              <a:t>	</a:t>
            </a:r>
            <a:r>
              <a:rPr lang="ro-RO" dirty="0" smtClean="0">
                <a:solidFill>
                  <a:srgbClr val="FFFF00"/>
                </a:solidFill>
                <a:latin typeface="Arial" pitchFamily="34" charset="0"/>
                <a:ea typeface="Times New Roman" pitchFamily="18" charset="0"/>
                <a:cs typeface="Arial" pitchFamily="34" charset="0"/>
              </a:rPr>
              <a:t>internalized </a:t>
            </a:r>
            <a:r>
              <a:rPr lang="ro-RO" dirty="0">
                <a:solidFill>
                  <a:srgbClr val="FFFF00"/>
                </a:solidFill>
                <a:latin typeface="Arial" pitchFamily="34" charset="0"/>
                <a:ea typeface="Times New Roman" pitchFamily="18" charset="0"/>
                <a:cs typeface="Arial" pitchFamily="34" charset="0"/>
              </a:rPr>
              <a:t>distress, </a:t>
            </a:r>
            <a:endParaRPr lang="en-US" dirty="0" smtClean="0">
              <a:solidFill>
                <a:srgbClr val="FFFF00"/>
              </a:solidFill>
              <a:latin typeface="Arial" pitchFamily="34" charset="0"/>
              <a:ea typeface="Times New Roman" pitchFamily="18" charset="0"/>
              <a:cs typeface="Arial" pitchFamily="34" charset="0"/>
            </a:endParaRPr>
          </a:p>
          <a:p>
            <a:r>
              <a:rPr lang="en-US" dirty="0">
                <a:solidFill>
                  <a:srgbClr val="FFFF00"/>
                </a:solidFill>
                <a:latin typeface="Arial" pitchFamily="34" charset="0"/>
                <a:ea typeface="Times New Roman" pitchFamily="18" charset="0"/>
                <a:cs typeface="Arial" pitchFamily="34" charset="0"/>
              </a:rPr>
              <a:t>	</a:t>
            </a:r>
            <a:r>
              <a:rPr lang="ro-RO" dirty="0" smtClean="0">
                <a:solidFill>
                  <a:srgbClr val="FFFF00"/>
                </a:solidFill>
                <a:latin typeface="Arial" pitchFamily="34" charset="0"/>
                <a:ea typeface="Times New Roman" pitchFamily="18" charset="0"/>
                <a:cs typeface="Arial" pitchFamily="34" charset="0"/>
              </a:rPr>
              <a:t>and </a:t>
            </a:r>
            <a:r>
              <a:rPr lang="ro-RO" dirty="0">
                <a:solidFill>
                  <a:srgbClr val="FFFF00"/>
                </a:solidFill>
                <a:latin typeface="Arial" pitchFamily="34" charset="0"/>
                <a:ea typeface="Times New Roman" pitchFamily="18" charset="0"/>
                <a:cs typeface="Arial" pitchFamily="34" charset="0"/>
              </a:rPr>
              <a:t>problem </a:t>
            </a:r>
            <a:r>
              <a:rPr lang="ro-RO" dirty="0" smtClean="0">
                <a:solidFill>
                  <a:srgbClr val="FFFF00"/>
                </a:solidFill>
                <a:latin typeface="Arial" pitchFamily="34" charset="0"/>
                <a:ea typeface="Times New Roman" pitchFamily="18" charset="0"/>
                <a:cs typeface="Arial" pitchFamily="34" charset="0"/>
              </a:rPr>
              <a:t>behaviour</a:t>
            </a:r>
            <a:endParaRPr lang="en-US" dirty="0" smtClean="0">
              <a:solidFill>
                <a:srgbClr val="FFFF00"/>
              </a:solidFill>
              <a:latin typeface="Arial" pitchFamily="34" charset="0"/>
              <a:ea typeface="Times New Roman" pitchFamily="18" charset="0"/>
              <a:cs typeface="Arial" pitchFamily="34" charset="0"/>
            </a:endParaRPr>
          </a:p>
          <a:p>
            <a:endParaRPr lang="en-US" dirty="0">
              <a:solidFill>
                <a:srgbClr val="FFFF00"/>
              </a:solidFill>
              <a:latin typeface="Arial" pitchFamily="34" charset="0"/>
              <a:ea typeface="Times New Roman" pitchFamily="18" charset="0"/>
              <a:cs typeface="Arial" pitchFamily="34" charset="0"/>
            </a:endParaRPr>
          </a:p>
          <a:p>
            <a:r>
              <a:rPr lang="ro-RO" dirty="0" smtClean="0">
                <a:solidFill>
                  <a:srgbClr val="FFFF00"/>
                </a:solidFill>
                <a:latin typeface="Arial" pitchFamily="34" charset="0"/>
                <a:ea typeface="Times New Roman" pitchFamily="18" charset="0"/>
                <a:cs typeface="Arial" pitchFamily="34" charset="0"/>
              </a:rPr>
              <a:t>Conc</a:t>
            </a:r>
            <a:r>
              <a:rPr lang="en-US" dirty="0" smtClean="0">
                <a:solidFill>
                  <a:srgbClr val="FFFF00"/>
                </a:solidFill>
                <a:latin typeface="Arial" pitchFamily="34" charset="0"/>
                <a:ea typeface="Times New Roman" pitchFamily="18" charset="0"/>
                <a:cs typeface="Arial" pitchFamily="34" charset="0"/>
              </a:rPr>
              <a:t>l</a:t>
            </a:r>
            <a:r>
              <a:rPr lang="ro-RO" dirty="0" smtClean="0">
                <a:solidFill>
                  <a:srgbClr val="FFFF00"/>
                </a:solidFill>
                <a:latin typeface="Arial" pitchFamily="34" charset="0"/>
                <a:ea typeface="Times New Roman" pitchFamily="18" charset="0"/>
                <a:cs typeface="Arial" pitchFamily="34" charset="0"/>
              </a:rPr>
              <a:t>usion</a:t>
            </a:r>
            <a:r>
              <a:rPr lang="ro-RO" dirty="0">
                <a:solidFill>
                  <a:srgbClr val="FFFF00"/>
                </a:solidFill>
                <a:latin typeface="Arial" pitchFamily="34" charset="0"/>
                <a:ea typeface="Times New Roman" pitchFamily="18" charset="0"/>
                <a:cs typeface="Arial" pitchFamily="34" charset="0"/>
              </a:rPr>
              <a:t>:  </a:t>
            </a:r>
            <a:endParaRPr lang="en-US" dirty="0" smtClean="0">
              <a:solidFill>
                <a:srgbClr val="FFFF00"/>
              </a:solidFill>
              <a:latin typeface="Arial" pitchFamily="34" charset="0"/>
              <a:ea typeface="Times New Roman" pitchFamily="18" charset="0"/>
              <a:cs typeface="Arial" pitchFamily="34" charset="0"/>
            </a:endParaRPr>
          </a:p>
          <a:p>
            <a:r>
              <a:rPr lang="en-US" dirty="0">
                <a:solidFill>
                  <a:srgbClr val="FFFF00"/>
                </a:solidFill>
                <a:latin typeface="Arial" pitchFamily="34" charset="0"/>
                <a:ea typeface="Times New Roman" pitchFamily="18" charset="0"/>
                <a:cs typeface="Arial" pitchFamily="34" charset="0"/>
              </a:rPr>
              <a:t>	</a:t>
            </a:r>
            <a:r>
              <a:rPr lang="ro-RO" dirty="0" smtClean="0">
                <a:solidFill>
                  <a:srgbClr val="FFFF00"/>
                </a:solidFill>
                <a:latin typeface="Arial" pitchFamily="34" charset="0"/>
                <a:ea typeface="Times New Roman" pitchFamily="18" charset="0"/>
                <a:cs typeface="Arial" pitchFamily="34" charset="0"/>
              </a:rPr>
              <a:t>those </a:t>
            </a:r>
            <a:r>
              <a:rPr lang="ro-RO" dirty="0">
                <a:solidFill>
                  <a:srgbClr val="FFFF00"/>
                </a:solidFill>
                <a:latin typeface="Arial" pitchFamily="34" charset="0"/>
                <a:ea typeface="Times New Roman" pitchFamily="18" charset="0"/>
                <a:cs typeface="Arial" pitchFamily="34" charset="0"/>
              </a:rPr>
              <a:t>with neglectful parents scored the lowest on these tests, while those with authoritative parents scored the </a:t>
            </a:r>
            <a:r>
              <a:rPr lang="ro-RO" dirty="0" smtClean="0">
                <a:solidFill>
                  <a:srgbClr val="FFFF00"/>
                </a:solidFill>
                <a:latin typeface="Arial" pitchFamily="34" charset="0"/>
                <a:ea typeface="Times New Roman" pitchFamily="18" charset="0"/>
                <a:cs typeface="Arial" pitchFamily="34" charset="0"/>
              </a:rPr>
              <a:t>highest</a:t>
            </a:r>
            <a:endParaRPr lang="ro-RO" dirty="0">
              <a:solidFill>
                <a:srgbClr val="FFFF00"/>
              </a:solidFill>
              <a:latin typeface="Arial" pitchFamily="34" charset="0"/>
              <a:ea typeface="Times New Roman" pitchFamily="18" charset="0"/>
              <a:cs typeface="Arial" pitchFamily="34"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304800"/>
            <a:ext cx="2147256" cy="858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1421" y="1066800"/>
            <a:ext cx="2520901" cy="1676399"/>
          </a:xfrm>
          <a:prstGeom prst="rect">
            <a:avLst/>
          </a:prstGeom>
        </p:spPr>
      </p:pic>
    </p:spTree>
    <p:extLst>
      <p:ext uri="{BB962C8B-B14F-4D97-AF65-F5344CB8AC3E}">
        <p14:creationId xmlns:p14="http://schemas.microsoft.com/office/powerpoint/2010/main" val="4167778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ChangeArrowheads="1"/>
          </p:cNvSpPr>
          <p:nvPr/>
        </p:nvSpPr>
        <p:spPr bwMode="auto">
          <a:xfrm>
            <a:off x="838200" y="0"/>
            <a:ext cx="2438400" cy="2895600"/>
          </a:xfrm>
          <a:prstGeom prst="rect">
            <a:avLst/>
          </a:prstGeom>
          <a:solidFill>
            <a:srgbClr val="00B0F0"/>
          </a:solidFill>
          <a:ln w="9525" algn="ctr">
            <a:noFill/>
            <a:round/>
            <a:headEnd/>
            <a:tailEnd/>
          </a:ln>
        </p:spPr>
        <p:txBody>
          <a:bodyPr/>
          <a:lstStyle/>
          <a:p>
            <a:endParaRPr lang="en-US"/>
          </a:p>
        </p:txBody>
      </p:sp>
      <p:sp>
        <p:nvSpPr>
          <p:cNvPr id="5126" name="Rectangle 7"/>
          <p:cNvSpPr>
            <a:spLocks noChangeArrowheads="1"/>
          </p:cNvSpPr>
          <p:nvPr/>
        </p:nvSpPr>
        <p:spPr bwMode="auto">
          <a:xfrm>
            <a:off x="914400" y="3101876"/>
            <a:ext cx="7848600" cy="2308324"/>
          </a:xfrm>
          <a:prstGeom prst="rect">
            <a:avLst/>
          </a:prstGeom>
          <a:noFill/>
          <a:ln w="9525">
            <a:noFill/>
            <a:miter lim="800000"/>
            <a:headEnd/>
            <a:tailEnd/>
          </a:ln>
        </p:spPr>
        <p:txBody>
          <a:bodyPr anchor="ctr">
            <a:spAutoFit/>
          </a:bodyPr>
          <a:lstStyle/>
          <a:p>
            <a:r>
              <a:rPr lang="en-US" dirty="0" smtClean="0">
                <a:solidFill>
                  <a:srgbClr val="FFFF00"/>
                </a:solidFill>
                <a:latin typeface="Arial" pitchFamily="34" charset="0"/>
                <a:cs typeface="Arial" pitchFamily="34" charset="0"/>
              </a:rPr>
              <a:t>R</a:t>
            </a:r>
            <a:r>
              <a:rPr lang="ro-RO" dirty="0" smtClean="0">
                <a:solidFill>
                  <a:srgbClr val="FFFF00"/>
                </a:solidFill>
                <a:latin typeface="Arial" pitchFamily="34" charset="0"/>
                <a:cs typeface="Arial" pitchFamily="34" charset="0"/>
              </a:rPr>
              <a:t>epresents </a:t>
            </a:r>
            <a:r>
              <a:rPr lang="ro-RO" dirty="0">
                <a:solidFill>
                  <a:srgbClr val="FFFF00"/>
                </a:solidFill>
                <a:latin typeface="Arial" pitchFamily="34" charset="0"/>
                <a:cs typeface="Arial" pitchFamily="34" charset="0"/>
              </a:rPr>
              <a:t>standard strategies that parents use in </a:t>
            </a:r>
            <a:r>
              <a:rPr lang="ro-RO" dirty="0" smtClean="0">
                <a:solidFill>
                  <a:srgbClr val="FFFF00"/>
                </a:solidFill>
                <a:latin typeface="Arial" pitchFamily="34" charset="0"/>
                <a:cs typeface="Arial" pitchFamily="34" charset="0"/>
              </a:rPr>
              <a:t>their</a:t>
            </a:r>
            <a:r>
              <a:rPr lang="en-US" dirty="0" smtClean="0">
                <a:solidFill>
                  <a:srgbClr val="FFFF00"/>
                </a:solidFill>
                <a:latin typeface="Arial" pitchFamily="34" charset="0"/>
                <a:cs typeface="Arial" pitchFamily="34" charset="0"/>
              </a:rPr>
              <a:t> child rearing</a:t>
            </a:r>
            <a:r>
              <a:rPr lang="ro-RO" dirty="0" smtClean="0">
                <a:solidFill>
                  <a:srgbClr val="FFFF00"/>
                </a:solidFill>
                <a:latin typeface="Arial" pitchFamily="34" charset="0"/>
                <a:cs typeface="Arial" pitchFamily="34" charset="0"/>
              </a:rPr>
              <a:t>;</a:t>
            </a:r>
            <a:endParaRPr lang="en-US" dirty="0" smtClean="0">
              <a:solidFill>
                <a:srgbClr val="FFFF00"/>
              </a:solidFill>
              <a:latin typeface="Arial" pitchFamily="34" charset="0"/>
              <a:cs typeface="Arial" pitchFamily="34" charset="0"/>
            </a:endParaRPr>
          </a:p>
          <a:p>
            <a:endParaRPr lang="en-US" dirty="0">
              <a:solidFill>
                <a:srgbClr val="FFFF00"/>
              </a:solidFill>
              <a:latin typeface="Arial" pitchFamily="34" charset="0"/>
              <a:cs typeface="Arial" pitchFamily="34" charset="0"/>
            </a:endParaRPr>
          </a:p>
          <a:p>
            <a:r>
              <a:rPr lang="en-US" dirty="0" smtClean="0">
                <a:solidFill>
                  <a:srgbClr val="FFFF00"/>
                </a:solidFill>
                <a:latin typeface="Arial" pitchFamily="34" charset="0"/>
                <a:cs typeface="Arial" pitchFamily="34" charset="0"/>
              </a:rPr>
              <a:t>E</a:t>
            </a:r>
            <a:r>
              <a:rPr lang="ro-RO" dirty="0" smtClean="0">
                <a:solidFill>
                  <a:srgbClr val="FFFF00"/>
                </a:solidFill>
                <a:latin typeface="Arial" pitchFamily="34" charset="0"/>
                <a:cs typeface="Arial" pitchFamily="34" charset="0"/>
              </a:rPr>
              <a:t>volves </a:t>
            </a:r>
            <a:r>
              <a:rPr lang="ro-RO" dirty="0">
                <a:solidFill>
                  <a:srgbClr val="FFFF00"/>
                </a:solidFill>
                <a:latin typeface="Arial" pitchFamily="34" charset="0"/>
                <a:cs typeface="Arial" pitchFamily="34" charset="0"/>
              </a:rPr>
              <a:t>over time as the children develop their own personalities moving through </a:t>
            </a:r>
            <a:r>
              <a:rPr lang="ro-RO" dirty="0" smtClean="0">
                <a:solidFill>
                  <a:srgbClr val="FFFF00"/>
                </a:solidFill>
                <a:latin typeface="Arial" pitchFamily="34" charset="0"/>
                <a:cs typeface="Arial" pitchFamily="34" charset="0"/>
              </a:rPr>
              <a:t>life's</a:t>
            </a:r>
            <a:r>
              <a:rPr lang="en-US" dirty="0" smtClean="0">
                <a:solidFill>
                  <a:srgbClr val="FFFF00"/>
                </a:solidFill>
                <a:latin typeface="Arial" pitchFamily="34" charset="0"/>
                <a:cs typeface="Arial" pitchFamily="34" charset="0"/>
              </a:rPr>
              <a:t> stages;</a:t>
            </a:r>
          </a:p>
          <a:p>
            <a:r>
              <a:rPr lang="ro-RO" dirty="0" smtClean="0">
                <a:solidFill>
                  <a:srgbClr val="FFFF00"/>
                </a:solidFill>
                <a:latin typeface="Arial" pitchFamily="34" charset="0"/>
                <a:cs typeface="Arial" pitchFamily="34" charset="0"/>
              </a:rPr>
              <a:t> </a:t>
            </a:r>
            <a:endParaRPr lang="en-US" dirty="0">
              <a:solidFill>
                <a:srgbClr val="FFFF00"/>
              </a:solidFill>
              <a:latin typeface="Arial" pitchFamily="34" charset="0"/>
              <a:cs typeface="Arial" pitchFamily="34" charset="0"/>
            </a:endParaRPr>
          </a:p>
          <a:p>
            <a:r>
              <a:rPr lang="en-US" dirty="0">
                <a:solidFill>
                  <a:srgbClr val="FFFF00"/>
                </a:solidFill>
                <a:latin typeface="Arial" pitchFamily="34" charset="0"/>
                <a:cs typeface="Arial" pitchFamily="34" charset="0"/>
              </a:rPr>
              <a:t>I</a:t>
            </a:r>
            <a:r>
              <a:rPr lang="ro-RO" dirty="0" smtClean="0">
                <a:solidFill>
                  <a:srgbClr val="FFFF00"/>
                </a:solidFill>
                <a:latin typeface="Arial" pitchFamily="34" charset="0"/>
                <a:cs typeface="Arial" pitchFamily="34" charset="0"/>
              </a:rPr>
              <a:t>s </a:t>
            </a:r>
            <a:r>
              <a:rPr lang="ro-RO" dirty="0">
                <a:solidFill>
                  <a:srgbClr val="FFFF00"/>
                </a:solidFill>
                <a:latin typeface="Arial" pitchFamily="34" charset="0"/>
                <a:cs typeface="Arial" pitchFamily="34" charset="0"/>
              </a:rPr>
              <a:t>affected by both the parents' and children's temperaments</a:t>
            </a:r>
            <a:r>
              <a:rPr lang="ro-RO" dirty="0" smtClean="0">
                <a:solidFill>
                  <a:srgbClr val="FFFF00"/>
                </a:solidFill>
                <a:latin typeface="Arial" pitchFamily="34" charset="0"/>
                <a:cs typeface="Arial" pitchFamily="34" charset="0"/>
              </a:rPr>
              <a:t>;</a:t>
            </a:r>
            <a:endParaRPr lang="en-US" dirty="0" smtClean="0">
              <a:solidFill>
                <a:srgbClr val="FFFF00"/>
              </a:solidFill>
              <a:latin typeface="Arial" pitchFamily="34" charset="0"/>
              <a:cs typeface="Arial" pitchFamily="34" charset="0"/>
            </a:endParaRPr>
          </a:p>
          <a:p>
            <a:endParaRPr lang="en-US" dirty="0">
              <a:solidFill>
                <a:srgbClr val="FFFF00"/>
              </a:solidFill>
              <a:latin typeface="Arial" pitchFamily="34" charset="0"/>
              <a:cs typeface="Arial" pitchFamily="34" charset="0"/>
            </a:endParaRPr>
          </a:p>
          <a:p>
            <a:r>
              <a:rPr lang="en-US" dirty="0" smtClean="0">
                <a:solidFill>
                  <a:srgbClr val="FFFF00"/>
                </a:solidFill>
                <a:latin typeface="Arial" pitchFamily="34" charset="0"/>
                <a:cs typeface="Arial" pitchFamily="34" charset="0"/>
              </a:rPr>
              <a:t>I</a:t>
            </a:r>
            <a:r>
              <a:rPr lang="ro-RO" dirty="0" smtClean="0">
                <a:solidFill>
                  <a:srgbClr val="FFFF00"/>
                </a:solidFill>
                <a:latin typeface="Arial" pitchFamily="34" charset="0"/>
                <a:cs typeface="Arial" pitchFamily="34" charset="0"/>
              </a:rPr>
              <a:t>s </a:t>
            </a:r>
            <a:r>
              <a:rPr lang="ro-RO" dirty="0">
                <a:solidFill>
                  <a:srgbClr val="FFFF00"/>
                </a:solidFill>
                <a:latin typeface="Arial" pitchFamily="34" charset="0"/>
                <a:cs typeface="Arial" pitchFamily="34" charset="0"/>
              </a:rPr>
              <a:t>largely based on the influence of one’s own parents and culture. </a:t>
            </a:r>
          </a:p>
        </p:txBody>
      </p:sp>
      <p:sp>
        <p:nvSpPr>
          <p:cNvPr id="8" name="TextBox 5"/>
          <p:cNvSpPr txBox="1">
            <a:spLocks noChangeArrowheads="1"/>
          </p:cNvSpPr>
          <p:nvPr/>
        </p:nvSpPr>
        <p:spPr bwMode="auto">
          <a:xfrm>
            <a:off x="914400" y="2367767"/>
            <a:ext cx="2667000" cy="369332"/>
          </a:xfrm>
          <a:prstGeom prst="rect">
            <a:avLst/>
          </a:prstGeom>
          <a:noFill/>
          <a:ln w="9525">
            <a:noFill/>
            <a:miter lim="800000"/>
            <a:headEnd/>
            <a:tailEnd/>
          </a:ln>
        </p:spPr>
        <p:txBody>
          <a:bodyPr wrap="square">
            <a:spAutoFit/>
          </a:bodyPr>
          <a:lstStyle/>
          <a:p>
            <a:r>
              <a:rPr lang="en-US" dirty="0" smtClean="0">
                <a:solidFill>
                  <a:srgbClr val="FFFF00"/>
                </a:solidFill>
                <a:latin typeface="Arial" charset="0"/>
                <a:cs typeface="Arial" charset="0"/>
              </a:rPr>
              <a:t>PARENTING STYLE  </a:t>
            </a:r>
            <a:endParaRPr lang="en-US" dirty="0">
              <a:latin typeface="Arial" charset="0"/>
              <a:cs typeface="Arial" charset="0"/>
            </a:endParaRPr>
          </a:p>
        </p:txBody>
      </p:sp>
      <p:sp>
        <p:nvSpPr>
          <p:cNvPr id="3" name="Oval 2"/>
          <p:cNvSpPr/>
          <p:nvPr/>
        </p:nvSpPr>
        <p:spPr bwMode="auto">
          <a:xfrm>
            <a:off x="609600" y="3200400"/>
            <a:ext cx="228600" cy="228600"/>
          </a:xfrm>
          <a:prstGeom prst="ellipse">
            <a:avLst/>
          </a:prstGeom>
          <a:solidFill>
            <a:srgbClr val="FF99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Garamond" pitchFamily="18" charset="0"/>
            </a:endParaRPr>
          </a:p>
        </p:txBody>
      </p:sp>
      <p:sp>
        <p:nvSpPr>
          <p:cNvPr id="10" name="Oval 9"/>
          <p:cNvSpPr/>
          <p:nvPr/>
        </p:nvSpPr>
        <p:spPr bwMode="auto">
          <a:xfrm>
            <a:off x="609600" y="3733800"/>
            <a:ext cx="228600" cy="228600"/>
          </a:xfrm>
          <a:prstGeom prst="ellipse">
            <a:avLst/>
          </a:prstGeom>
          <a:solidFill>
            <a:srgbClr val="FF99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Garamond" pitchFamily="18" charset="0"/>
            </a:endParaRPr>
          </a:p>
        </p:txBody>
      </p:sp>
      <p:sp>
        <p:nvSpPr>
          <p:cNvPr id="11" name="Oval 10"/>
          <p:cNvSpPr/>
          <p:nvPr/>
        </p:nvSpPr>
        <p:spPr bwMode="auto">
          <a:xfrm>
            <a:off x="609600" y="4572000"/>
            <a:ext cx="228600" cy="228600"/>
          </a:xfrm>
          <a:prstGeom prst="ellipse">
            <a:avLst/>
          </a:prstGeom>
          <a:solidFill>
            <a:srgbClr val="FF99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Garamond" pitchFamily="18" charset="0"/>
            </a:endParaRPr>
          </a:p>
        </p:txBody>
      </p:sp>
      <p:sp>
        <p:nvSpPr>
          <p:cNvPr id="12" name="Oval 11"/>
          <p:cNvSpPr/>
          <p:nvPr/>
        </p:nvSpPr>
        <p:spPr bwMode="auto">
          <a:xfrm>
            <a:off x="609600" y="5105400"/>
            <a:ext cx="228600" cy="228600"/>
          </a:xfrm>
          <a:prstGeom prst="ellipse">
            <a:avLst/>
          </a:prstGeom>
          <a:solidFill>
            <a:srgbClr val="FF99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Garamond" pitchFamily="18" charset="0"/>
            </a:endParaRPr>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304800"/>
            <a:ext cx="2147256" cy="858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9000" y="661853"/>
            <a:ext cx="2057400" cy="2233748"/>
          </a:xfrm>
          <a:prstGeom prst="rect">
            <a:avLst/>
          </a:prstGeom>
        </p:spPr>
      </p:pic>
    </p:spTree>
    <p:extLst>
      <p:ext uri="{BB962C8B-B14F-4D97-AF65-F5344CB8AC3E}">
        <p14:creationId xmlns:p14="http://schemas.microsoft.com/office/powerpoint/2010/main" val="28111413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2"/>
          <p:cNvSpPr>
            <a:spLocks noChangeArrowheads="1"/>
          </p:cNvSpPr>
          <p:nvPr/>
        </p:nvSpPr>
        <p:spPr bwMode="auto">
          <a:xfrm>
            <a:off x="838200" y="0"/>
            <a:ext cx="2438400" cy="2743200"/>
          </a:xfrm>
          <a:prstGeom prst="rect">
            <a:avLst/>
          </a:prstGeom>
          <a:solidFill>
            <a:srgbClr val="00B0F0"/>
          </a:solidFill>
          <a:ln w="9525" algn="ctr">
            <a:noFill/>
            <a:round/>
            <a:headEnd/>
            <a:tailEnd/>
          </a:ln>
        </p:spPr>
        <p:txBody>
          <a:bodyPr/>
          <a:lstStyle/>
          <a:p>
            <a:endParaRPr lang="en-US"/>
          </a:p>
        </p:txBody>
      </p:sp>
      <p:sp>
        <p:nvSpPr>
          <p:cNvPr id="23558" name="Rectangle 7"/>
          <p:cNvSpPr>
            <a:spLocks noChangeArrowheads="1"/>
          </p:cNvSpPr>
          <p:nvPr/>
        </p:nvSpPr>
        <p:spPr bwMode="auto">
          <a:xfrm>
            <a:off x="838200" y="2001083"/>
            <a:ext cx="8001000" cy="4247317"/>
          </a:xfrm>
          <a:prstGeom prst="rect">
            <a:avLst/>
          </a:prstGeom>
          <a:noFill/>
          <a:ln w="9525">
            <a:noFill/>
            <a:miter lim="800000"/>
            <a:headEnd/>
            <a:tailEnd/>
          </a:ln>
        </p:spPr>
        <p:txBody>
          <a:bodyPr wrap="square" anchor="ctr">
            <a:spAutoFit/>
          </a:bodyPr>
          <a:lstStyle/>
          <a:p>
            <a:r>
              <a:rPr lang="ro-RO" dirty="0">
                <a:solidFill>
                  <a:srgbClr val="FFFF00"/>
                </a:solidFill>
                <a:latin typeface="Arial" pitchFamily="34" charset="0"/>
                <a:cs typeface="Arial" pitchFamily="34" charset="0"/>
              </a:rPr>
              <a:t>OTHER </a:t>
            </a:r>
            <a:endParaRPr lang="en-US" dirty="0">
              <a:solidFill>
                <a:srgbClr val="FFFF00"/>
              </a:solidFill>
              <a:latin typeface="Arial" pitchFamily="34" charset="0"/>
              <a:cs typeface="Arial" pitchFamily="34" charset="0"/>
            </a:endParaRPr>
          </a:p>
          <a:p>
            <a:r>
              <a:rPr lang="en-US" dirty="0">
                <a:solidFill>
                  <a:srgbClr val="FFFF00"/>
                </a:solidFill>
                <a:latin typeface="Arial" pitchFamily="34" charset="0"/>
                <a:cs typeface="Arial" pitchFamily="34" charset="0"/>
              </a:rPr>
              <a:t>P</a:t>
            </a:r>
            <a:r>
              <a:rPr lang="ro-RO" dirty="0">
                <a:solidFill>
                  <a:srgbClr val="FFFF00"/>
                </a:solidFill>
                <a:latin typeface="Arial" pitchFamily="34" charset="0"/>
                <a:cs typeface="Arial" pitchFamily="34" charset="0"/>
              </a:rPr>
              <a:t>ARENTING STYLES</a:t>
            </a:r>
            <a:endParaRPr lang="en-US" dirty="0">
              <a:solidFill>
                <a:srgbClr val="FFFF00"/>
              </a:solidFill>
              <a:latin typeface="Arial" pitchFamily="34" charset="0"/>
              <a:cs typeface="Arial" pitchFamily="34" charset="0"/>
            </a:endParaRPr>
          </a:p>
          <a:p>
            <a:endParaRPr lang="en-US" b="1" dirty="0">
              <a:solidFill>
                <a:srgbClr val="FFFF00"/>
              </a:solidFill>
              <a:latin typeface="Arial" pitchFamily="34" charset="0"/>
              <a:cs typeface="Arial" pitchFamily="34" charset="0"/>
            </a:endParaRPr>
          </a:p>
          <a:p>
            <a:endParaRPr lang="en-US" dirty="0" smtClean="0">
              <a:solidFill>
                <a:srgbClr val="FFFF00"/>
              </a:solidFill>
              <a:latin typeface="Arial" pitchFamily="34" charset="0"/>
              <a:cs typeface="Arial" pitchFamily="34" charset="0"/>
            </a:endParaRPr>
          </a:p>
          <a:p>
            <a:r>
              <a:rPr lang="en-US" dirty="0" smtClean="0">
                <a:solidFill>
                  <a:srgbClr val="FFFF00"/>
                </a:solidFill>
                <a:latin typeface="Arial" pitchFamily="34" charset="0"/>
                <a:cs typeface="Arial" pitchFamily="34" charset="0"/>
              </a:rPr>
              <a:t>“Family life is our first school for emotional learning” (Daniel </a:t>
            </a:r>
            <a:r>
              <a:rPr lang="en-US" dirty="0" err="1" smtClean="0">
                <a:solidFill>
                  <a:srgbClr val="FFFF00"/>
                </a:solidFill>
                <a:latin typeface="Arial" pitchFamily="34" charset="0"/>
                <a:cs typeface="Arial" pitchFamily="34" charset="0"/>
              </a:rPr>
              <a:t>Goleman</a:t>
            </a:r>
            <a:r>
              <a:rPr lang="en-US" dirty="0" smtClean="0">
                <a:solidFill>
                  <a:srgbClr val="FFFF00"/>
                </a:solidFill>
                <a:latin typeface="Arial" pitchFamily="34" charset="0"/>
                <a:cs typeface="Arial" pitchFamily="34" charset="0"/>
              </a:rPr>
              <a:t>).</a:t>
            </a:r>
            <a:endParaRPr lang="ro-RO" dirty="0" smtClean="0">
              <a:solidFill>
                <a:srgbClr val="FFFF00"/>
              </a:solidFill>
              <a:latin typeface="Arial" pitchFamily="34" charset="0"/>
              <a:cs typeface="Arial" pitchFamily="34" charset="0"/>
            </a:endParaRPr>
          </a:p>
          <a:p>
            <a:endParaRPr lang="ro-RO" dirty="0" smtClean="0">
              <a:solidFill>
                <a:srgbClr val="FFFF00"/>
              </a:solidFill>
              <a:latin typeface="Arial" pitchFamily="34" charset="0"/>
              <a:cs typeface="Arial" pitchFamily="34" charset="0"/>
            </a:endParaRPr>
          </a:p>
          <a:p>
            <a:r>
              <a:rPr lang="en-US" dirty="0" smtClean="0">
                <a:solidFill>
                  <a:srgbClr val="FFFF00"/>
                </a:solidFill>
                <a:latin typeface="Arial" pitchFamily="34" charset="0"/>
                <a:cs typeface="Arial" pitchFamily="34" charset="0"/>
              </a:rPr>
              <a:t>”Parents are the first teachers who teach their children about emotional intelligence: some parents are gifted emotional teachers, others atrocious” (Daniel </a:t>
            </a:r>
            <a:r>
              <a:rPr lang="en-US" dirty="0" err="1" smtClean="0">
                <a:solidFill>
                  <a:srgbClr val="FFFF00"/>
                </a:solidFill>
                <a:latin typeface="Arial" pitchFamily="34" charset="0"/>
                <a:cs typeface="Arial" pitchFamily="34" charset="0"/>
              </a:rPr>
              <a:t>Goleman</a:t>
            </a:r>
            <a:r>
              <a:rPr lang="en-US" dirty="0" smtClean="0">
                <a:solidFill>
                  <a:srgbClr val="FFFF00"/>
                </a:solidFill>
                <a:latin typeface="Arial" pitchFamily="34" charset="0"/>
                <a:cs typeface="Arial" pitchFamily="34" charset="0"/>
              </a:rPr>
              <a:t>).</a:t>
            </a:r>
          </a:p>
          <a:p>
            <a:endParaRPr lang="en-US" dirty="0" smtClean="0">
              <a:solidFill>
                <a:srgbClr val="FFFF00"/>
              </a:solidFill>
              <a:latin typeface="Arial" pitchFamily="34" charset="0"/>
              <a:cs typeface="Arial" pitchFamily="34" charset="0"/>
            </a:endParaRPr>
          </a:p>
          <a:p>
            <a:r>
              <a:rPr lang="en-US" dirty="0" smtClean="0">
                <a:solidFill>
                  <a:srgbClr val="FFFF00"/>
                </a:solidFill>
                <a:latin typeface="Arial" pitchFamily="34" charset="0"/>
                <a:cs typeface="Arial" pitchFamily="34" charset="0"/>
              </a:rPr>
              <a:t>According to emotional intelligence concept introduced by Daniel </a:t>
            </a:r>
            <a:r>
              <a:rPr lang="en-US" dirty="0" err="1" smtClean="0">
                <a:solidFill>
                  <a:srgbClr val="FFFF00"/>
                </a:solidFill>
                <a:latin typeface="Arial" pitchFamily="34" charset="0"/>
                <a:cs typeface="Arial" pitchFamily="34" charset="0"/>
              </a:rPr>
              <a:t>Goleman</a:t>
            </a:r>
            <a:r>
              <a:rPr lang="en-US" dirty="0" smtClean="0">
                <a:solidFill>
                  <a:srgbClr val="FFFF00"/>
                </a:solidFill>
                <a:latin typeface="Arial" pitchFamily="34" charset="0"/>
                <a:cs typeface="Arial" pitchFamily="34" charset="0"/>
              </a:rPr>
              <a:t>, John </a:t>
            </a:r>
            <a:r>
              <a:rPr lang="en-US" dirty="0" err="1" smtClean="0">
                <a:solidFill>
                  <a:srgbClr val="FFFF00"/>
                </a:solidFill>
                <a:latin typeface="Arial" pitchFamily="34" charset="0"/>
                <a:cs typeface="Arial" pitchFamily="34" charset="0"/>
              </a:rPr>
              <a:t>Gottman</a:t>
            </a:r>
            <a:r>
              <a:rPr lang="en-US" dirty="0" smtClean="0">
                <a:solidFill>
                  <a:srgbClr val="FFFF00"/>
                </a:solidFill>
                <a:latin typeface="Arial" pitchFamily="34" charset="0"/>
                <a:cs typeface="Arial" pitchFamily="34" charset="0"/>
              </a:rPr>
              <a:t> describes parenting styles using parents’ capabilities to help their children regulate their emotions and desires, to motivate themselves, to be sensitive to others’ needs and be able to cope with life’s stress.</a:t>
            </a:r>
            <a:endParaRPr lang="ro-RO" dirty="0" smtClean="0">
              <a:solidFill>
                <a:srgbClr val="FFFF00"/>
              </a:solidFill>
              <a:latin typeface="Arial" pitchFamily="34" charset="0"/>
              <a:cs typeface="Arial" pitchFamily="34" charset="0"/>
            </a:endParaRPr>
          </a:p>
          <a:p>
            <a:endParaRPr lang="en-US" dirty="0">
              <a:solidFill>
                <a:srgbClr val="FFFF00"/>
              </a:solidFill>
              <a:latin typeface="Arial" pitchFamily="34" charset="0"/>
              <a:cs typeface="Arial" pitchFamily="34"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304800"/>
            <a:ext cx="2147256" cy="858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03092" y="1290704"/>
            <a:ext cx="2540508" cy="1452496"/>
          </a:xfrm>
          <a:prstGeom prst="rect">
            <a:avLst/>
          </a:prstGeom>
        </p:spPr>
      </p:pic>
    </p:spTree>
    <p:extLst>
      <p:ext uri="{BB962C8B-B14F-4D97-AF65-F5344CB8AC3E}">
        <p14:creationId xmlns:p14="http://schemas.microsoft.com/office/powerpoint/2010/main" val="10121323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2"/>
          <p:cNvSpPr>
            <a:spLocks noChangeArrowheads="1"/>
          </p:cNvSpPr>
          <p:nvPr/>
        </p:nvSpPr>
        <p:spPr bwMode="auto">
          <a:xfrm>
            <a:off x="838200" y="0"/>
            <a:ext cx="2438400" cy="2743200"/>
          </a:xfrm>
          <a:prstGeom prst="rect">
            <a:avLst/>
          </a:prstGeom>
          <a:solidFill>
            <a:srgbClr val="00B0F0"/>
          </a:solidFill>
          <a:ln w="9525" algn="ctr">
            <a:noFill/>
            <a:round/>
            <a:headEnd/>
            <a:tailEnd/>
          </a:ln>
        </p:spPr>
        <p:txBody>
          <a:bodyPr/>
          <a:lstStyle/>
          <a:p>
            <a:endParaRPr lang="en-US"/>
          </a:p>
        </p:txBody>
      </p:sp>
      <p:sp>
        <p:nvSpPr>
          <p:cNvPr id="24582" name="Rectangle 7"/>
          <p:cNvSpPr>
            <a:spLocks noChangeArrowheads="1"/>
          </p:cNvSpPr>
          <p:nvPr/>
        </p:nvSpPr>
        <p:spPr bwMode="auto">
          <a:xfrm>
            <a:off x="838200" y="1752600"/>
            <a:ext cx="7848600" cy="3416320"/>
          </a:xfrm>
          <a:prstGeom prst="rect">
            <a:avLst/>
          </a:prstGeom>
          <a:noFill/>
          <a:ln w="9525">
            <a:noFill/>
            <a:miter lim="800000"/>
            <a:headEnd/>
            <a:tailEnd/>
          </a:ln>
        </p:spPr>
        <p:txBody>
          <a:bodyPr wrap="square" anchor="ctr">
            <a:spAutoFit/>
          </a:bodyPr>
          <a:lstStyle/>
          <a:p>
            <a:r>
              <a:rPr lang="ro-RO" dirty="0" smtClean="0">
                <a:solidFill>
                  <a:srgbClr val="FFFF00"/>
                </a:solidFill>
                <a:latin typeface="Arial" pitchFamily="34" charset="0"/>
                <a:cs typeface="Arial" pitchFamily="34" charset="0"/>
              </a:rPr>
              <a:t>OTHER </a:t>
            </a:r>
            <a:endParaRPr lang="en-US" dirty="0">
              <a:solidFill>
                <a:srgbClr val="FFFF00"/>
              </a:solidFill>
              <a:latin typeface="Arial" pitchFamily="34" charset="0"/>
              <a:cs typeface="Arial" pitchFamily="34" charset="0"/>
            </a:endParaRPr>
          </a:p>
          <a:p>
            <a:r>
              <a:rPr lang="ro-RO" dirty="0">
                <a:solidFill>
                  <a:srgbClr val="FFFF00"/>
                </a:solidFill>
                <a:latin typeface="Arial" pitchFamily="34" charset="0"/>
                <a:cs typeface="Arial" pitchFamily="34" charset="0"/>
              </a:rPr>
              <a:t>PARENTING STYLES</a:t>
            </a:r>
            <a:endParaRPr lang="en-US" dirty="0">
              <a:solidFill>
                <a:srgbClr val="FFFF00"/>
              </a:solidFill>
              <a:latin typeface="Arial" pitchFamily="34" charset="0"/>
              <a:cs typeface="Arial" pitchFamily="34" charset="0"/>
            </a:endParaRPr>
          </a:p>
          <a:p>
            <a:r>
              <a:rPr lang="ro-RO" dirty="0" smtClean="0">
                <a:solidFill>
                  <a:srgbClr val="FFFF00"/>
                </a:solidFill>
                <a:latin typeface="Arial" pitchFamily="34" charset="0"/>
                <a:cs typeface="Arial" pitchFamily="34" charset="0"/>
              </a:rPr>
              <a:t>(Gottman)</a:t>
            </a:r>
          </a:p>
          <a:p>
            <a:endParaRPr lang="ro-RO" dirty="0" smtClean="0">
              <a:solidFill>
                <a:srgbClr val="FFFF00"/>
              </a:solidFill>
              <a:latin typeface="Arial" pitchFamily="34" charset="0"/>
              <a:cs typeface="Arial" pitchFamily="34" charset="0"/>
            </a:endParaRPr>
          </a:p>
          <a:p>
            <a:r>
              <a:rPr lang="en-US" dirty="0" smtClean="0">
                <a:solidFill>
                  <a:srgbClr val="FFFF00"/>
                </a:solidFill>
                <a:latin typeface="Arial" pitchFamily="34" charset="0"/>
                <a:cs typeface="Arial" pitchFamily="34" charset="0"/>
              </a:rPr>
              <a:t>The key element in parenting is how parents help their children develop emotional intelligence.</a:t>
            </a:r>
            <a:endParaRPr lang="ro-RO" dirty="0" smtClean="0">
              <a:solidFill>
                <a:srgbClr val="FFFF00"/>
              </a:solidFill>
              <a:latin typeface="Arial" pitchFamily="34" charset="0"/>
              <a:cs typeface="Arial" pitchFamily="34" charset="0"/>
            </a:endParaRPr>
          </a:p>
          <a:p>
            <a:endParaRPr lang="ro-RO" dirty="0" smtClean="0">
              <a:solidFill>
                <a:srgbClr val="FFFF00"/>
              </a:solidFill>
              <a:latin typeface="Arial" pitchFamily="34" charset="0"/>
              <a:cs typeface="Arial" pitchFamily="34" charset="0"/>
            </a:endParaRPr>
          </a:p>
          <a:p>
            <a:r>
              <a:rPr lang="ro-RO" dirty="0" smtClean="0">
                <a:solidFill>
                  <a:srgbClr val="FFFF00"/>
                </a:solidFill>
                <a:latin typeface="Arial" pitchFamily="34" charset="0"/>
                <a:cs typeface="Arial" pitchFamily="34" charset="0"/>
              </a:rPr>
              <a:t>Emotion </a:t>
            </a:r>
            <a:r>
              <a:rPr lang="en-US" dirty="0" smtClean="0">
                <a:solidFill>
                  <a:srgbClr val="FFFF00"/>
                </a:solidFill>
                <a:latin typeface="Arial" pitchFamily="34" charset="0"/>
                <a:cs typeface="Arial" pitchFamily="34" charset="0"/>
              </a:rPr>
              <a:t>C</a:t>
            </a:r>
            <a:r>
              <a:rPr lang="ro-RO" dirty="0" smtClean="0">
                <a:solidFill>
                  <a:srgbClr val="FFFF00"/>
                </a:solidFill>
                <a:latin typeface="Arial" pitchFamily="34" charset="0"/>
                <a:cs typeface="Arial" pitchFamily="34" charset="0"/>
              </a:rPr>
              <a:t>oach</a:t>
            </a:r>
            <a:r>
              <a:rPr lang="en-US" dirty="0" smtClean="0">
                <a:solidFill>
                  <a:srgbClr val="FFFF00"/>
                </a:solidFill>
                <a:latin typeface="Arial" pitchFamily="34" charset="0"/>
                <a:cs typeface="Arial" pitchFamily="34" charset="0"/>
              </a:rPr>
              <a:t>ing </a:t>
            </a:r>
            <a:endParaRPr lang="ro-RO" dirty="0" smtClean="0">
              <a:solidFill>
                <a:srgbClr val="FFFF00"/>
              </a:solidFill>
              <a:latin typeface="Arial" pitchFamily="34" charset="0"/>
              <a:cs typeface="Arial" pitchFamily="34" charset="0"/>
            </a:endParaRPr>
          </a:p>
          <a:p>
            <a:endParaRPr lang="ro-RO" dirty="0" smtClean="0">
              <a:solidFill>
                <a:srgbClr val="FFFF00"/>
              </a:solidFill>
              <a:latin typeface="Arial" pitchFamily="34" charset="0"/>
              <a:cs typeface="Arial" pitchFamily="34" charset="0"/>
            </a:endParaRPr>
          </a:p>
          <a:p>
            <a:r>
              <a:rPr lang="en-US" dirty="0" smtClean="0">
                <a:solidFill>
                  <a:srgbClr val="FFFF00"/>
                </a:solidFill>
                <a:latin typeface="Arial" pitchFamily="34" charset="0"/>
                <a:cs typeface="Arial" pitchFamily="34" charset="0"/>
              </a:rPr>
              <a:t>The parent acts like an athletic coach </a:t>
            </a:r>
            <a:r>
              <a:rPr lang="ro-RO" dirty="0" smtClean="0">
                <a:solidFill>
                  <a:srgbClr val="FFFF00"/>
                </a:solidFill>
                <a:latin typeface="Arial" pitchFamily="34" charset="0"/>
                <a:cs typeface="Arial" pitchFamily="34" charset="0"/>
              </a:rPr>
              <a:t>(emotion coaching) </a:t>
            </a:r>
          </a:p>
          <a:p>
            <a:r>
              <a:rPr lang="en-US" dirty="0" smtClean="0">
                <a:solidFill>
                  <a:srgbClr val="FFFF00"/>
                </a:solidFill>
                <a:latin typeface="Arial" pitchFamily="34" charset="0"/>
                <a:cs typeface="Arial" pitchFamily="34" charset="0"/>
              </a:rPr>
              <a:t>Children learn to adjust appropriately in life’s situations, have good manners, are able to identify, evaluate and express properly their emotions</a:t>
            </a:r>
            <a:endParaRPr lang="en-US" dirty="0">
              <a:solidFill>
                <a:srgbClr val="FFFF00"/>
              </a:solidFill>
              <a:latin typeface="Arial" pitchFamily="34" charset="0"/>
              <a:cs typeface="Arial" pitchFamily="34"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304800"/>
            <a:ext cx="2147256" cy="858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rame 8"/>
          <p:cNvSpPr/>
          <p:nvPr/>
        </p:nvSpPr>
        <p:spPr bwMode="auto">
          <a:xfrm>
            <a:off x="381000" y="2992907"/>
            <a:ext cx="457200" cy="457200"/>
          </a:xfrm>
          <a:prstGeom prst="frame">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FFFF00"/>
              </a:solidFill>
              <a:effectLst/>
              <a:latin typeface="Garamond" pitchFamily="18" charset="0"/>
            </a:endParaRPr>
          </a:p>
        </p:txBody>
      </p:sp>
      <p:sp>
        <p:nvSpPr>
          <p:cNvPr id="10" name="Frame 9"/>
          <p:cNvSpPr/>
          <p:nvPr/>
        </p:nvSpPr>
        <p:spPr bwMode="auto">
          <a:xfrm>
            <a:off x="381000" y="3678707"/>
            <a:ext cx="457200" cy="457200"/>
          </a:xfrm>
          <a:prstGeom prst="frame">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FFFF00"/>
              </a:solidFill>
              <a:effectLst/>
              <a:latin typeface="Garamond" pitchFamily="18" charset="0"/>
            </a:endParaRPr>
          </a:p>
        </p:txBody>
      </p:sp>
      <p:sp>
        <p:nvSpPr>
          <p:cNvPr id="11" name="Frame 10"/>
          <p:cNvSpPr/>
          <p:nvPr/>
        </p:nvSpPr>
        <p:spPr bwMode="auto">
          <a:xfrm>
            <a:off x="381000" y="4364507"/>
            <a:ext cx="457200" cy="457200"/>
          </a:xfrm>
          <a:prstGeom prst="frame">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FFFF00"/>
              </a:solidFill>
              <a:effectLst/>
              <a:latin typeface="Garamond" pitchFamily="18" charset="0"/>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9000" y="1170650"/>
            <a:ext cx="2362200" cy="1572550"/>
          </a:xfrm>
          <a:prstGeom prst="rect">
            <a:avLst/>
          </a:prstGeom>
        </p:spPr>
      </p:pic>
    </p:spTree>
    <p:extLst>
      <p:ext uri="{BB962C8B-B14F-4D97-AF65-F5344CB8AC3E}">
        <p14:creationId xmlns:p14="http://schemas.microsoft.com/office/powerpoint/2010/main" val="35071104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2"/>
          <p:cNvSpPr>
            <a:spLocks noChangeArrowheads="1"/>
          </p:cNvSpPr>
          <p:nvPr/>
        </p:nvSpPr>
        <p:spPr bwMode="auto">
          <a:xfrm>
            <a:off x="838200" y="0"/>
            <a:ext cx="2438400" cy="2743200"/>
          </a:xfrm>
          <a:prstGeom prst="rect">
            <a:avLst/>
          </a:prstGeom>
          <a:solidFill>
            <a:srgbClr val="00B0F0"/>
          </a:solidFill>
          <a:ln w="9525" algn="ctr">
            <a:noFill/>
            <a:round/>
            <a:headEnd/>
            <a:tailEnd/>
          </a:ln>
        </p:spPr>
        <p:txBody>
          <a:bodyPr/>
          <a:lstStyle/>
          <a:p>
            <a:endParaRPr lang="en-US"/>
          </a:p>
        </p:txBody>
      </p:sp>
      <p:sp>
        <p:nvSpPr>
          <p:cNvPr id="25605" name="TextBox 5"/>
          <p:cNvSpPr txBox="1">
            <a:spLocks noChangeArrowheads="1"/>
          </p:cNvSpPr>
          <p:nvPr/>
        </p:nvSpPr>
        <p:spPr bwMode="auto">
          <a:xfrm>
            <a:off x="838200" y="2028885"/>
            <a:ext cx="8001000" cy="4247317"/>
          </a:xfrm>
          <a:prstGeom prst="rect">
            <a:avLst/>
          </a:prstGeom>
          <a:noFill/>
          <a:ln w="9525">
            <a:noFill/>
            <a:miter lim="800000"/>
            <a:headEnd/>
            <a:tailEnd/>
          </a:ln>
        </p:spPr>
        <p:txBody>
          <a:bodyPr>
            <a:spAutoFit/>
          </a:bodyPr>
          <a:lstStyle/>
          <a:p>
            <a:pPr>
              <a:defRPr/>
            </a:pPr>
            <a:r>
              <a:rPr lang="ro-RO" dirty="0">
                <a:solidFill>
                  <a:srgbClr val="FFFF00"/>
                </a:solidFill>
                <a:latin typeface="Arial" pitchFamily="34" charset="0"/>
                <a:cs typeface="Arial" pitchFamily="34" charset="0"/>
              </a:rPr>
              <a:t>OTHER </a:t>
            </a:r>
            <a:endParaRPr lang="en-US" dirty="0">
              <a:solidFill>
                <a:srgbClr val="FFFF00"/>
              </a:solidFill>
              <a:latin typeface="Arial" pitchFamily="34" charset="0"/>
              <a:cs typeface="Arial" pitchFamily="34" charset="0"/>
            </a:endParaRPr>
          </a:p>
          <a:p>
            <a:pPr>
              <a:defRPr/>
            </a:pPr>
            <a:r>
              <a:rPr lang="ro-RO" dirty="0">
                <a:solidFill>
                  <a:srgbClr val="FFFF00"/>
                </a:solidFill>
                <a:latin typeface="Arial" pitchFamily="34" charset="0"/>
                <a:cs typeface="Arial" pitchFamily="34" charset="0"/>
              </a:rPr>
              <a:t>PARENTING STYLES</a:t>
            </a:r>
            <a:endParaRPr lang="en-US" dirty="0">
              <a:solidFill>
                <a:srgbClr val="FFFF00"/>
              </a:solidFill>
              <a:latin typeface="Arial" pitchFamily="34" charset="0"/>
              <a:cs typeface="Arial" pitchFamily="34" charset="0"/>
            </a:endParaRPr>
          </a:p>
          <a:p>
            <a:pPr>
              <a:defRPr/>
            </a:pPr>
            <a:r>
              <a:rPr lang="ro-RO" dirty="0">
                <a:solidFill>
                  <a:srgbClr val="FFFF00"/>
                </a:solidFill>
                <a:latin typeface="Arial" pitchFamily="34" charset="0"/>
                <a:cs typeface="Arial" pitchFamily="34" charset="0"/>
              </a:rPr>
              <a:t> </a:t>
            </a:r>
            <a:endParaRPr lang="en-US" dirty="0">
              <a:solidFill>
                <a:srgbClr val="FFFF00"/>
              </a:solidFill>
              <a:latin typeface="Arial" pitchFamily="34" charset="0"/>
              <a:cs typeface="Arial" pitchFamily="34" charset="0"/>
            </a:endParaRPr>
          </a:p>
          <a:p>
            <a:pPr>
              <a:defRPr/>
            </a:pPr>
            <a:r>
              <a:rPr lang="ro-RO" dirty="0" smtClean="0">
                <a:solidFill>
                  <a:srgbClr val="FFFF00"/>
                </a:solidFill>
                <a:latin typeface="Arial" pitchFamily="34" charset="0"/>
                <a:cs typeface="Arial" pitchFamily="34" charset="0"/>
              </a:rPr>
              <a:t>Emotion Coach</a:t>
            </a:r>
          </a:p>
          <a:p>
            <a:pPr>
              <a:defRPr/>
            </a:pPr>
            <a:endParaRPr lang="ro-RO" dirty="0" smtClean="0">
              <a:solidFill>
                <a:srgbClr val="FFFF00"/>
              </a:solidFill>
              <a:latin typeface="Arial" pitchFamily="34" charset="0"/>
              <a:cs typeface="Arial" pitchFamily="34" charset="0"/>
            </a:endParaRPr>
          </a:p>
          <a:p>
            <a:pPr>
              <a:defRPr/>
            </a:pPr>
            <a:r>
              <a:rPr lang="en-US" dirty="0" smtClean="0">
                <a:solidFill>
                  <a:srgbClr val="FFFF00"/>
                </a:solidFill>
                <a:latin typeface="Arial" pitchFamily="34" charset="0"/>
                <a:cs typeface="Arial" pitchFamily="34" charset="0"/>
              </a:rPr>
              <a:t>According to </a:t>
            </a:r>
            <a:r>
              <a:rPr lang="en-US" dirty="0" err="1" smtClean="0">
                <a:solidFill>
                  <a:srgbClr val="FFFF00"/>
                </a:solidFill>
                <a:latin typeface="Arial" pitchFamily="34" charset="0"/>
                <a:cs typeface="Arial" pitchFamily="34" charset="0"/>
              </a:rPr>
              <a:t>Gottman</a:t>
            </a:r>
            <a:r>
              <a:rPr lang="en-US" dirty="0" smtClean="0">
                <a:solidFill>
                  <a:srgbClr val="FFFF00"/>
                </a:solidFill>
                <a:latin typeface="Arial" pitchFamily="34" charset="0"/>
                <a:cs typeface="Arial" pitchFamily="34" charset="0"/>
              </a:rPr>
              <a:t>, the parent who has the attitude of the emotion coach for the child will raise an emotionally intelligent child.</a:t>
            </a:r>
            <a:endParaRPr lang="ro-RO" dirty="0" smtClean="0">
              <a:solidFill>
                <a:srgbClr val="FFFF00"/>
              </a:solidFill>
              <a:latin typeface="Arial" pitchFamily="34" charset="0"/>
              <a:cs typeface="Arial" pitchFamily="34" charset="0"/>
            </a:endParaRPr>
          </a:p>
          <a:p>
            <a:pPr>
              <a:defRPr/>
            </a:pPr>
            <a:endParaRPr lang="ro-RO" dirty="0" smtClean="0">
              <a:solidFill>
                <a:srgbClr val="FFFF00"/>
              </a:solidFill>
              <a:latin typeface="Arial" pitchFamily="34" charset="0"/>
              <a:cs typeface="Arial" pitchFamily="34" charset="0"/>
            </a:endParaRPr>
          </a:p>
          <a:p>
            <a:pPr>
              <a:defRPr/>
            </a:pPr>
            <a:r>
              <a:rPr lang="en-US" dirty="0" smtClean="0">
                <a:solidFill>
                  <a:srgbClr val="FFFF00"/>
                </a:solidFill>
                <a:latin typeface="Arial" pitchFamily="34" charset="0"/>
                <a:cs typeface="Arial" pitchFamily="34" charset="0"/>
              </a:rPr>
              <a:t>This process takes place in five stages.</a:t>
            </a:r>
            <a:endParaRPr lang="ro-RO" dirty="0" smtClean="0">
              <a:solidFill>
                <a:srgbClr val="FFFF00"/>
              </a:solidFill>
              <a:latin typeface="Arial" pitchFamily="34" charset="0"/>
              <a:cs typeface="Arial" pitchFamily="34" charset="0"/>
            </a:endParaRPr>
          </a:p>
          <a:p>
            <a:pPr>
              <a:defRPr/>
            </a:pPr>
            <a:r>
              <a:rPr lang="en-US" dirty="0" smtClean="0">
                <a:solidFill>
                  <a:srgbClr val="FFFF00"/>
                </a:solidFill>
                <a:latin typeface="Arial" pitchFamily="34" charset="0"/>
                <a:cs typeface="Arial" pitchFamily="34" charset="0"/>
              </a:rPr>
              <a:t>Parents:</a:t>
            </a:r>
            <a:endParaRPr lang="ro-RO" dirty="0" smtClean="0">
              <a:solidFill>
                <a:srgbClr val="FFFF00"/>
              </a:solidFill>
              <a:latin typeface="Arial" pitchFamily="34" charset="0"/>
              <a:cs typeface="Arial" pitchFamily="34" charset="0"/>
            </a:endParaRPr>
          </a:p>
          <a:p>
            <a:pPr marL="342900" indent="-342900">
              <a:defRPr/>
            </a:pPr>
            <a:r>
              <a:rPr lang="en-US" dirty="0" smtClean="0">
                <a:solidFill>
                  <a:srgbClr val="FFFF00"/>
                </a:solidFill>
                <a:latin typeface="Arial" pitchFamily="34" charset="0"/>
                <a:cs typeface="Arial" pitchFamily="34" charset="0"/>
              </a:rPr>
              <a:t>1. Are aware of the child’s emotions</a:t>
            </a:r>
            <a:endParaRPr lang="ro-RO" dirty="0" smtClean="0">
              <a:solidFill>
                <a:srgbClr val="FFFF00"/>
              </a:solidFill>
              <a:latin typeface="Arial" pitchFamily="34" charset="0"/>
              <a:cs typeface="Arial" pitchFamily="34" charset="0"/>
            </a:endParaRPr>
          </a:p>
          <a:p>
            <a:pPr marL="342900" indent="-342900">
              <a:defRPr/>
            </a:pPr>
            <a:r>
              <a:rPr lang="ro-RO" dirty="0" smtClean="0">
                <a:solidFill>
                  <a:srgbClr val="FFFF00"/>
                </a:solidFill>
                <a:latin typeface="Arial" pitchFamily="34" charset="0"/>
                <a:cs typeface="Arial" pitchFamily="34" charset="0"/>
              </a:rPr>
              <a:t>2. </a:t>
            </a:r>
            <a:r>
              <a:rPr lang="en-US" dirty="0" smtClean="0">
                <a:solidFill>
                  <a:srgbClr val="FFFF00"/>
                </a:solidFill>
                <a:latin typeface="Arial" pitchFamily="34" charset="0"/>
                <a:cs typeface="Arial" pitchFamily="34" charset="0"/>
              </a:rPr>
              <a:t>Recognize the emotion as an opportunity for intimacy and reaching</a:t>
            </a:r>
            <a:endParaRPr lang="ro-RO" dirty="0" smtClean="0">
              <a:solidFill>
                <a:srgbClr val="FFFF00"/>
              </a:solidFill>
              <a:latin typeface="Arial" pitchFamily="34" charset="0"/>
              <a:cs typeface="Arial" pitchFamily="34" charset="0"/>
            </a:endParaRPr>
          </a:p>
          <a:p>
            <a:pPr marL="342900" indent="-342900">
              <a:defRPr/>
            </a:pPr>
            <a:r>
              <a:rPr lang="ro-RO" dirty="0" smtClean="0">
                <a:solidFill>
                  <a:srgbClr val="FFFF00"/>
                </a:solidFill>
                <a:latin typeface="Arial" pitchFamily="34" charset="0"/>
                <a:cs typeface="Arial" pitchFamily="34" charset="0"/>
              </a:rPr>
              <a:t>3. </a:t>
            </a:r>
            <a:r>
              <a:rPr lang="en-US" dirty="0" smtClean="0">
                <a:solidFill>
                  <a:srgbClr val="FFFF00"/>
                </a:solidFill>
                <a:latin typeface="Arial" pitchFamily="34" charset="0"/>
                <a:cs typeface="Arial" pitchFamily="34" charset="0"/>
              </a:rPr>
              <a:t>Listen empathetically and validate the child’s feelings</a:t>
            </a:r>
            <a:endParaRPr lang="ro-RO" dirty="0" smtClean="0">
              <a:solidFill>
                <a:srgbClr val="FFFF00"/>
              </a:solidFill>
              <a:latin typeface="Arial" pitchFamily="34" charset="0"/>
              <a:cs typeface="Arial" pitchFamily="34" charset="0"/>
            </a:endParaRPr>
          </a:p>
          <a:p>
            <a:pPr marL="342900" indent="-342900">
              <a:defRPr/>
            </a:pPr>
            <a:r>
              <a:rPr lang="ro-RO" dirty="0" smtClean="0">
                <a:solidFill>
                  <a:srgbClr val="FFFF00"/>
                </a:solidFill>
                <a:latin typeface="Arial" pitchFamily="34" charset="0"/>
                <a:cs typeface="Arial" pitchFamily="34" charset="0"/>
              </a:rPr>
              <a:t>4. </a:t>
            </a:r>
            <a:r>
              <a:rPr lang="en-US" dirty="0" smtClean="0">
                <a:solidFill>
                  <a:srgbClr val="FFFF00"/>
                </a:solidFill>
                <a:latin typeface="Arial" pitchFamily="34" charset="0"/>
                <a:cs typeface="Arial" pitchFamily="34" charset="0"/>
              </a:rPr>
              <a:t>Help the child verbally label emotions</a:t>
            </a:r>
            <a:endParaRPr lang="ro-RO" dirty="0" smtClean="0">
              <a:solidFill>
                <a:srgbClr val="FFFF00"/>
              </a:solidFill>
              <a:latin typeface="Arial" pitchFamily="34" charset="0"/>
              <a:cs typeface="Arial" pitchFamily="34" charset="0"/>
            </a:endParaRPr>
          </a:p>
          <a:p>
            <a:pPr marL="342900" indent="-342900">
              <a:defRPr/>
            </a:pPr>
            <a:r>
              <a:rPr lang="ro-RO" dirty="0" smtClean="0">
                <a:solidFill>
                  <a:srgbClr val="FFFF00"/>
                </a:solidFill>
                <a:latin typeface="Arial" pitchFamily="34" charset="0"/>
                <a:cs typeface="Arial" pitchFamily="34" charset="0"/>
              </a:rPr>
              <a:t>5. </a:t>
            </a:r>
            <a:r>
              <a:rPr lang="en-US" dirty="0" smtClean="0">
                <a:solidFill>
                  <a:srgbClr val="FFFF00"/>
                </a:solidFill>
                <a:latin typeface="Arial" pitchFamily="34" charset="0"/>
                <a:cs typeface="Arial" pitchFamily="34" charset="0"/>
              </a:rPr>
              <a:t>Set limits while helping the child problem-solve.</a:t>
            </a:r>
            <a:r>
              <a:rPr lang="ro-RO" dirty="0" smtClean="0">
                <a:solidFill>
                  <a:srgbClr val="FFFF00"/>
                </a:solidFill>
                <a:latin typeface="Arial" pitchFamily="34" charset="0"/>
                <a:cs typeface="Arial" pitchFamily="34" charset="0"/>
              </a:rPr>
              <a:t> </a:t>
            </a:r>
            <a:endParaRPr lang="en-US" dirty="0" smtClean="0">
              <a:solidFill>
                <a:srgbClr val="FFFF00"/>
              </a:solidFill>
              <a:latin typeface="Arial" pitchFamily="34" charset="0"/>
              <a:cs typeface="Arial" pitchFamily="34"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304800"/>
            <a:ext cx="2147256" cy="858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rame 8"/>
          <p:cNvSpPr/>
          <p:nvPr/>
        </p:nvSpPr>
        <p:spPr bwMode="auto">
          <a:xfrm>
            <a:off x="381000" y="3429000"/>
            <a:ext cx="457200" cy="457200"/>
          </a:xfrm>
          <a:prstGeom prst="frame">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FFFF00"/>
              </a:solidFill>
              <a:effectLst/>
              <a:latin typeface="Garamond" pitchFamily="18" charset="0"/>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1334" y="811731"/>
            <a:ext cx="2572265" cy="1930756"/>
          </a:xfrm>
          <a:prstGeom prst="rect">
            <a:avLst/>
          </a:prstGeom>
        </p:spPr>
      </p:pic>
    </p:spTree>
    <p:extLst>
      <p:ext uri="{BB962C8B-B14F-4D97-AF65-F5344CB8AC3E}">
        <p14:creationId xmlns:p14="http://schemas.microsoft.com/office/powerpoint/2010/main" val="37954928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2"/>
          <p:cNvSpPr>
            <a:spLocks noChangeArrowheads="1"/>
          </p:cNvSpPr>
          <p:nvPr/>
        </p:nvSpPr>
        <p:spPr bwMode="auto">
          <a:xfrm>
            <a:off x="838200" y="0"/>
            <a:ext cx="2438400" cy="2743200"/>
          </a:xfrm>
          <a:prstGeom prst="rect">
            <a:avLst/>
          </a:prstGeom>
          <a:solidFill>
            <a:srgbClr val="00B0F0"/>
          </a:solidFill>
          <a:ln w="9525" algn="ctr">
            <a:noFill/>
            <a:round/>
            <a:headEnd/>
            <a:tailEnd/>
          </a:ln>
        </p:spPr>
        <p:txBody>
          <a:bodyPr/>
          <a:lstStyle/>
          <a:p>
            <a:endParaRPr lang="en-US"/>
          </a:p>
        </p:txBody>
      </p:sp>
      <p:sp>
        <p:nvSpPr>
          <p:cNvPr id="26629" name="TextBox 5"/>
          <p:cNvSpPr txBox="1">
            <a:spLocks noChangeArrowheads="1"/>
          </p:cNvSpPr>
          <p:nvPr/>
        </p:nvSpPr>
        <p:spPr bwMode="auto">
          <a:xfrm>
            <a:off x="838200" y="1524000"/>
            <a:ext cx="8153400" cy="3939540"/>
          </a:xfrm>
          <a:prstGeom prst="rect">
            <a:avLst/>
          </a:prstGeom>
          <a:noFill/>
          <a:ln w="9525">
            <a:noFill/>
            <a:miter lim="800000"/>
            <a:headEnd/>
            <a:tailEnd/>
          </a:ln>
        </p:spPr>
        <p:txBody>
          <a:bodyPr wrap="square">
            <a:spAutoFit/>
          </a:bodyPr>
          <a:lstStyle/>
          <a:p>
            <a:pPr>
              <a:defRPr/>
            </a:pPr>
            <a:r>
              <a:rPr lang="ro-RO" dirty="0">
                <a:solidFill>
                  <a:srgbClr val="FFFF00"/>
                </a:solidFill>
                <a:latin typeface="Arial" pitchFamily="34" charset="0"/>
                <a:cs typeface="Arial" pitchFamily="34" charset="0"/>
              </a:rPr>
              <a:t>OTHER </a:t>
            </a:r>
            <a:endParaRPr lang="en-US" dirty="0">
              <a:solidFill>
                <a:srgbClr val="FFFF00"/>
              </a:solidFill>
              <a:latin typeface="Arial" pitchFamily="34" charset="0"/>
              <a:cs typeface="Arial" pitchFamily="34" charset="0"/>
            </a:endParaRPr>
          </a:p>
          <a:p>
            <a:pPr>
              <a:defRPr/>
            </a:pPr>
            <a:r>
              <a:rPr lang="ro-RO" dirty="0">
                <a:solidFill>
                  <a:srgbClr val="FFFF00"/>
                </a:solidFill>
                <a:latin typeface="Arial" pitchFamily="34" charset="0"/>
                <a:cs typeface="Arial" pitchFamily="34" charset="0"/>
              </a:rPr>
              <a:t>PARENTING </a:t>
            </a:r>
            <a:endParaRPr lang="en-US" dirty="0" smtClean="0">
              <a:solidFill>
                <a:srgbClr val="FFFF00"/>
              </a:solidFill>
              <a:latin typeface="Arial" pitchFamily="34" charset="0"/>
              <a:cs typeface="Arial" pitchFamily="34" charset="0"/>
            </a:endParaRPr>
          </a:p>
          <a:p>
            <a:pPr>
              <a:defRPr/>
            </a:pPr>
            <a:r>
              <a:rPr lang="ro-RO" dirty="0" smtClean="0">
                <a:solidFill>
                  <a:srgbClr val="FFFF00"/>
                </a:solidFill>
                <a:latin typeface="Arial" pitchFamily="34" charset="0"/>
                <a:cs typeface="Arial" pitchFamily="34" charset="0"/>
              </a:rPr>
              <a:t>STYLES</a:t>
            </a:r>
            <a:endParaRPr lang="en-US" dirty="0">
              <a:solidFill>
                <a:srgbClr val="FFFF00"/>
              </a:solidFill>
              <a:latin typeface="Arial" pitchFamily="34" charset="0"/>
              <a:cs typeface="Arial" pitchFamily="34" charset="0"/>
            </a:endParaRPr>
          </a:p>
          <a:p>
            <a:pPr>
              <a:defRPr/>
            </a:pPr>
            <a:r>
              <a:rPr lang="ro-RO" dirty="0" smtClean="0">
                <a:solidFill>
                  <a:srgbClr val="FFFF00"/>
                </a:solidFill>
                <a:latin typeface="Arial" pitchFamily="34" charset="0"/>
                <a:cs typeface="Arial" pitchFamily="34" charset="0"/>
              </a:rPr>
              <a:t>(Gottman)</a:t>
            </a:r>
          </a:p>
          <a:p>
            <a:pPr>
              <a:defRPr/>
            </a:pPr>
            <a:endParaRPr lang="ro-RO" dirty="0" smtClean="0">
              <a:solidFill>
                <a:srgbClr val="FFFF00"/>
              </a:solidFill>
              <a:latin typeface="Arial" pitchFamily="34" charset="0"/>
              <a:cs typeface="Arial" pitchFamily="34" charset="0"/>
            </a:endParaRPr>
          </a:p>
          <a:p>
            <a:pPr>
              <a:defRPr/>
            </a:pPr>
            <a:r>
              <a:rPr lang="ro-RO" sz="1600" dirty="0" smtClean="0">
                <a:solidFill>
                  <a:srgbClr val="FFFF00"/>
                </a:solidFill>
                <a:latin typeface="Arial" pitchFamily="34" charset="0"/>
                <a:cs typeface="Arial" pitchFamily="34" charset="0"/>
              </a:rPr>
              <a:t>Dismissing parents</a:t>
            </a:r>
          </a:p>
          <a:p>
            <a:pPr>
              <a:defRPr/>
            </a:pPr>
            <a:r>
              <a:rPr lang="ro-RO" sz="1600" dirty="0" smtClean="0">
                <a:solidFill>
                  <a:srgbClr val="FFFF00"/>
                </a:solidFill>
                <a:latin typeface="Arial" pitchFamily="34" charset="0"/>
                <a:cs typeface="Arial" pitchFamily="34" charset="0"/>
              </a:rPr>
              <a:t>	</a:t>
            </a:r>
            <a:r>
              <a:rPr lang="en-US" sz="1600" dirty="0" smtClean="0">
                <a:solidFill>
                  <a:srgbClr val="FFFF00"/>
                </a:solidFill>
                <a:latin typeface="Arial" pitchFamily="34" charset="0"/>
                <a:cs typeface="Arial" pitchFamily="34" charset="0"/>
              </a:rPr>
              <a:t>These parents disregard, ignore, or trivialize children’s negative emotions</a:t>
            </a:r>
            <a:endParaRPr lang="ro-RO" sz="1600" dirty="0" smtClean="0">
              <a:solidFill>
                <a:srgbClr val="FFFF00"/>
              </a:solidFill>
              <a:latin typeface="Arial" pitchFamily="34" charset="0"/>
              <a:cs typeface="Arial" pitchFamily="34" charset="0"/>
            </a:endParaRPr>
          </a:p>
          <a:p>
            <a:pPr>
              <a:defRPr/>
            </a:pPr>
            <a:endParaRPr lang="ro-RO" sz="1600" dirty="0" smtClean="0">
              <a:solidFill>
                <a:srgbClr val="FFFF00"/>
              </a:solidFill>
              <a:latin typeface="Arial" pitchFamily="34" charset="0"/>
              <a:cs typeface="Arial" pitchFamily="34" charset="0"/>
            </a:endParaRPr>
          </a:p>
          <a:p>
            <a:pPr>
              <a:defRPr/>
            </a:pPr>
            <a:r>
              <a:rPr lang="en-US" sz="1600" dirty="0" smtClean="0">
                <a:solidFill>
                  <a:srgbClr val="FFFF00"/>
                </a:solidFill>
                <a:latin typeface="Arial" pitchFamily="34" charset="0"/>
                <a:cs typeface="Arial" pitchFamily="34" charset="0"/>
              </a:rPr>
              <a:t>D</a:t>
            </a:r>
            <a:r>
              <a:rPr lang="ro-RO" sz="1600" dirty="0" smtClean="0">
                <a:solidFill>
                  <a:srgbClr val="FFFF00"/>
                </a:solidFill>
                <a:latin typeface="Arial" pitchFamily="34" charset="0"/>
                <a:cs typeface="Arial" pitchFamily="34" charset="0"/>
              </a:rPr>
              <a:t>isapproving parents</a:t>
            </a:r>
          </a:p>
          <a:p>
            <a:pPr>
              <a:defRPr/>
            </a:pPr>
            <a:r>
              <a:rPr lang="ro-RO" sz="1600" dirty="0" smtClean="0">
                <a:solidFill>
                  <a:srgbClr val="FFFF00"/>
                </a:solidFill>
                <a:latin typeface="Arial" pitchFamily="34" charset="0"/>
                <a:cs typeface="Arial" pitchFamily="34" charset="0"/>
              </a:rPr>
              <a:t>	</a:t>
            </a:r>
            <a:r>
              <a:rPr lang="en-US" sz="1600" dirty="0" smtClean="0">
                <a:solidFill>
                  <a:srgbClr val="FFFF00"/>
                </a:solidFill>
                <a:latin typeface="Arial" pitchFamily="34" charset="0"/>
                <a:cs typeface="Arial" pitchFamily="34" charset="0"/>
              </a:rPr>
              <a:t>These parents are critical of their children’s displays of negative 	feelings and may reprimand or punish them for emotional expression</a:t>
            </a:r>
            <a:endParaRPr lang="ro-RO" sz="1600" dirty="0" smtClean="0">
              <a:solidFill>
                <a:srgbClr val="FFFF00"/>
              </a:solidFill>
              <a:latin typeface="Arial" pitchFamily="34" charset="0"/>
              <a:cs typeface="Arial" pitchFamily="34" charset="0"/>
            </a:endParaRPr>
          </a:p>
          <a:p>
            <a:pPr>
              <a:defRPr/>
            </a:pPr>
            <a:endParaRPr lang="en-US" sz="1600" dirty="0" smtClean="0">
              <a:solidFill>
                <a:srgbClr val="FFFF00"/>
              </a:solidFill>
              <a:latin typeface="Arial" pitchFamily="34" charset="0"/>
              <a:cs typeface="Arial" pitchFamily="34" charset="0"/>
            </a:endParaRPr>
          </a:p>
          <a:p>
            <a:pPr>
              <a:defRPr/>
            </a:pPr>
            <a:r>
              <a:rPr lang="ro-RO" sz="1600" dirty="0" smtClean="0">
                <a:solidFill>
                  <a:srgbClr val="FFFF00"/>
                </a:solidFill>
                <a:latin typeface="Arial" pitchFamily="34" charset="0"/>
                <a:cs typeface="Arial" pitchFamily="34" charset="0"/>
              </a:rPr>
              <a:t>Laissez-Faire parents</a:t>
            </a:r>
          </a:p>
          <a:p>
            <a:pPr>
              <a:defRPr/>
            </a:pPr>
            <a:r>
              <a:rPr lang="ro-RO" sz="1600" dirty="0" smtClean="0">
                <a:solidFill>
                  <a:srgbClr val="FFFF00"/>
                </a:solidFill>
                <a:latin typeface="Arial" pitchFamily="34" charset="0"/>
                <a:cs typeface="Arial" pitchFamily="34" charset="0"/>
              </a:rPr>
              <a:t>	</a:t>
            </a:r>
            <a:r>
              <a:rPr lang="en-US" sz="1600" dirty="0" smtClean="0">
                <a:solidFill>
                  <a:srgbClr val="FFFF00"/>
                </a:solidFill>
                <a:latin typeface="Arial" pitchFamily="34" charset="0"/>
                <a:cs typeface="Arial" pitchFamily="34" charset="0"/>
              </a:rPr>
              <a:t>These parents accept their children’s emotions and empathize with them, but 	fail to offer guidance or set limits on their children’s behavior.</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304800"/>
            <a:ext cx="2147256" cy="858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4327" y="14416"/>
            <a:ext cx="2010204" cy="2728784"/>
          </a:xfrm>
          <a:prstGeom prst="rect">
            <a:avLst/>
          </a:prstGeom>
        </p:spPr>
      </p:pic>
      <p:sp>
        <p:nvSpPr>
          <p:cNvPr id="10" name="Frame 9"/>
          <p:cNvSpPr/>
          <p:nvPr/>
        </p:nvSpPr>
        <p:spPr bwMode="auto">
          <a:xfrm>
            <a:off x="381000" y="2971800"/>
            <a:ext cx="457200" cy="457200"/>
          </a:xfrm>
          <a:prstGeom prst="frame">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FFFF00"/>
              </a:solidFill>
              <a:effectLst/>
              <a:latin typeface="Garamond" pitchFamily="18" charset="0"/>
            </a:endParaRPr>
          </a:p>
        </p:txBody>
      </p:sp>
      <p:sp>
        <p:nvSpPr>
          <p:cNvPr id="11" name="Frame 10"/>
          <p:cNvSpPr/>
          <p:nvPr/>
        </p:nvSpPr>
        <p:spPr bwMode="auto">
          <a:xfrm>
            <a:off x="381000" y="3733800"/>
            <a:ext cx="457200" cy="457200"/>
          </a:xfrm>
          <a:prstGeom prst="frame">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FFFF00"/>
              </a:solidFill>
              <a:effectLst/>
              <a:latin typeface="Garamond" pitchFamily="18" charset="0"/>
            </a:endParaRPr>
          </a:p>
        </p:txBody>
      </p:sp>
      <p:sp>
        <p:nvSpPr>
          <p:cNvPr id="12" name="Frame 11"/>
          <p:cNvSpPr/>
          <p:nvPr/>
        </p:nvSpPr>
        <p:spPr bwMode="auto">
          <a:xfrm>
            <a:off x="381000" y="4724400"/>
            <a:ext cx="457200" cy="457200"/>
          </a:xfrm>
          <a:prstGeom prst="frame">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FFFF00"/>
              </a:solidFill>
              <a:effectLst/>
              <a:latin typeface="Garamond" pitchFamily="18" charset="0"/>
            </a:endParaRPr>
          </a:p>
        </p:txBody>
      </p:sp>
    </p:spTree>
    <p:extLst>
      <p:ext uri="{BB962C8B-B14F-4D97-AF65-F5344CB8AC3E}">
        <p14:creationId xmlns:p14="http://schemas.microsoft.com/office/powerpoint/2010/main" val="39073334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2"/>
          <p:cNvSpPr>
            <a:spLocks noChangeArrowheads="1"/>
          </p:cNvSpPr>
          <p:nvPr/>
        </p:nvSpPr>
        <p:spPr bwMode="auto">
          <a:xfrm>
            <a:off x="838200" y="0"/>
            <a:ext cx="2438400" cy="2743200"/>
          </a:xfrm>
          <a:prstGeom prst="rect">
            <a:avLst/>
          </a:prstGeom>
          <a:solidFill>
            <a:srgbClr val="00B0F0"/>
          </a:solidFill>
          <a:ln w="9525" algn="ctr">
            <a:noFill/>
            <a:round/>
            <a:headEnd/>
            <a:tailEnd/>
          </a:ln>
        </p:spPr>
        <p:txBody>
          <a:bodyPr/>
          <a:lstStyle/>
          <a:p>
            <a:endParaRPr lang="en-US"/>
          </a:p>
        </p:txBody>
      </p:sp>
      <p:sp>
        <p:nvSpPr>
          <p:cNvPr id="26629" name="TextBox 5"/>
          <p:cNvSpPr txBox="1">
            <a:spLocks noChangeArrowheads="1"/>
          </p:cNvSpPr>
          <p:nvPr/>
        </p:nvSpPr>
        <p:spPr bwMode="auto">
          <a:xfrm>
            <a:off x="838200" y="1981200"/>
            <a:ext cx="8001000" cy="4616648"/>
          </a:xfrm>
          <a:prstGeom prst="rect">
            <a:avLst/>
          </a:prstGeom>
          <a:noFill/>
          <a:ln w="9525">
            <a:noFill/>
            <a:miter lim="800000"/>
            <a:headEnd/>
            <a:tailEnd/>
          </a:ln>
        </p:spPr>
        <p:txBody>
          <a:bodyPr>
            <a:spAutoFit/>
          </a:bodyPr>
          <a:lstStyle/>
          <a:p>
            <a:pPr>
              <a:defRPr/>
            </a:pPr>
            <a:r>
              <a:rPr lang="ro-RO" dirty="0" smtClean="0">
                <a:solidFill>
                  <a:srgbClr val="FFFF00"/>
                </a:solidFill>
                <a:latin typeface="Arial" pitchFamily="34" charset="0"/>
                <a:cs typeface="Arial" pitchFamily="34" charset="0"/>
              </a:rPr>
              <a:t>PARENTING </a:t>
            </a:r>
            <a:endParaRPr lang="en-US" dirty="0" smtClean="0">
              <a:solidFill>
                <a:srgbClr val="FFFF00"/>
              </a:solidFill>
              <a:latin typeface="Arial" pitchFamily="34" charset="0"/>
              <a:cs typeface="Arial" pitchFamily="34" charset="0"/>
            </a:endParaRPr>
          </a:p>
          <a:p>
            <a:pPr>
              <a:defRPr/>
            </a:pPr>
            <a:r>
              <a:rPr lang="en-US" dirty="0" smtClean="0">
                <a:solidFill>
                  <a:srgbClr val="FFFF00"/>
                </a:solidFill>
                <a:latin typeface="Arial" pitchFamily="34" charset="0"/>
                <a:cs typeface="Arial" pitchFamily="34" charset="0"/>
              </a:rPr>
              <a:t>MODELS</a:t>
            </a:r>
            <a:endParaRPr lang="en-US" dirty="0">
              <a:solidFill>
                <a:srgbClr val="FFFF00"/>
              </a:solidFill>
              <a:latin typeface="Arial" pitchFamily="34" charset="0"/>
              <a:cs typeface="Arial" pitchFamily="34" charset="0"/>
            </a:endParaRPr>
          </a:p>
          <a:p>
            <a:pPr>
              <a:defRPr/>
            </a:pPr>
            <a:r>
              <a:rPr lang="ro-RO" dirty="0">
                <a:solidFill>
                  <a:srgbClr val="FFFF00"/>
                </a:solidFill>
                <a:latin typeface="Arial" pitchFamily="34" charset="0"/>
                <a:cs typeface="Arial" pitchFamily="34" charset="0"/>
              </a:rPr>
              <a:t> </a:t>
            </a:r>
            <a:endParaRPr lang="en-US" dirty="0">
              <a:solidFill>
                <a:srgbClr val="FFFF00"/>
              </a:solidFill>
              <a:latin typeface="Arial" pitchFamily="34" charset="0"/>
              <a:cs typeface="Arial" pitchFamily="34" charset="0"/>
            </a:endParaRPr>
          </a:p>
          <a:p>
            <a:pPr>
              <a:defRPr/>
            </a:pPr>
            <a:r>
              <a:rPr lang="ro-RO" sz="1600" dirty="0" smtClean="0">
                <a:solidFill>
                  <a:srgbClr val="FFFF00"/>
                </a:solidFill>
                <a:latin typeface="Arial" pitchFamily="34" charset="0"/>
                <a:cs typeface="Arial" pitchFamily="34" charset="0"/>
              </a:rPr>
              <a:t>Demanding parents</a:t>
            </a:r>
          </a:p>
          <a:p>
            <a:pPr>
              <a:defRPr/>
            </a:pPr>
            <a:r>
              <a:rPr lang="en-US" sz="1600" dirty="0" smtClean="0">
                <a:solidFill>
                  <a:srgbClr val="FFFF00"/>
                </a:solidFill>
                <a:latin typeface="Arial" pitchFamily="34" charset="0"/>
                <a:cs typeface="Arial" pitchFamily="34" charset="0"/>
              </a:rPr>
              <a:t>These parents have an authoritarian style and use guilt for manipulating their children’s emotions. Children are treated as if they are totally helpless and  must depend on  their parents. Children become helpless and are in great need of their parents’ approval.</a:t>
            </a:r>
            <a:endParaRPr lang="ro-RO" sz="1600" dirty="0" smtClean="0">
              <a:solidFill>
                <a:srgbClr val="FFFF00"/>
              </a:solidFill>
              <a:latin typeface="Arial" pitchFamily="34" charset="0"/>
              <a:cs typeface="Arial" pitchFamily="34" charset="0"/>
            </a:endParaRPr>
          </a:p>
          <a:p>
            <a:pPr>
              <a:defRPr/>
            </a:pPr>
            <a:endParaRPr lang="ro-RO" sz="1600" dirty="0" smtClean="0">
              <a:solidFill>
                <a:srgbClr val="FFFF00"/>
              </a:solidFill>
              <a:latin typeface="Arial" pitchFamily="34" charset="0"/>
              <a:cs typeface="Arial" pitchFamily="34" charset="0"/>
            </a:endParaRPr>
          </a:p>
          <a:p>
            <a:pPr>
              <a:defRPr/>
            </a:pPr>
            <a:r>
              <a:rPr lang="ro-RO" sz="1600" dirty="0" smtClean="0">
                <a:solidFill>
                  <a:srgbClr val="FFFF00"/>
                </a:solidFill>
                <a:latin typeface="Arial" pitchFamily="34" charset="0"/>
                <a:cs typeface="Arial" pitchFamily="34" charset="0"/>
              </a:rPr>
              <a:t>Critical parents</a:t>
            </a:r>
          </a:p>
          <a:p>
            <a:pPr>
              <a:defRPr/>
            </a:pPr>
            <a:r>
              <a:rPr lang="en-US" sz="1600" dirty="0" smtClean="0">
                <a:solidFill>
                  <a:srgbClr val="FFFF00"/>
                </a:solidFill>
                <a:latin typeface="Arial" pitchFamily="34" charset="0"/>
                <a:cs typeface="Arial" pitchFamily="34" charset="0"/>
              </a:rPr>
              <a:t>These parents interact with children by criticizing and being judgmental as a means of controlling them. In these families children maintain a high degree of family secrecy. Children suffer from low levels of personal esteem.</a:t>
            </a:r>
            <a:endParaRPr lang="ro-RO" sz="1600" dirty="0" smtClean="0">
              <a:solidFill>
                <a:srgbClr val="FFFF00"/>
              </a:solidFill>
              <a:latin typeface="Arial" pitchFamily="34" charset="0"/>
              <a:cs typeface="Arial" pitchFamily="34" charset="0"/>
            </a:endParaRPr>
          </a:p>
          <a:p>
            <a:pPr>
              <a:defRPr/>
            </a:pPr>
            <a:endParaRPr lang="ro-RO" sz="1600" dirty="0" smtClean="0">
              <a:solidFill>
                <a:srgbClr val="FFFF00"/>
              </a:solidFill>
              <a:latin typeface="Arial" pitchFamily="34" charset="0"/>
              <a:cs typeface="Arial" pitchFamily="34" charset="0"/>
            </a:endParaRPr>
          </a:p>
          <a:p>
            <a:pPr>
              <a:defRPr/>
            </a:pPr>
            <a:r>
              <a:rPr lang="ro-RO" sz="1600" dirty="0" smtClean="0">
                <a:solidFill>
                  <a:srgbClr val="FFFF00"/>
                </a:solidFill>
                <a:latin typeface="Arial" pitchFamily="34" charset="0"/>
                <a:cs typeface="Arial" pitchFamily="34" charset="0"/>
              </a:rPr>
              <a:t>Overfunctioning parents</a:t>
            </a:r>
            <a:endParaRPr lang="en-US" sz="1600" dirty="0" smtClean="0">
              <a:solidFill>
                <a:srgbClr val="FFFF00"/>
              </a:solidFill>
              <a:latin typeface="Arial" pitchFamily="34" charset="0"/>
              <a:cs typeface="Arial" pitchFamily="34" charset="0"/>
            </a:endParaRPr>
          </a:p>
          <a:p>
            <a:pPr>
              <a:defRPr/>
            </a:pPr>
            <a:r>
              <a:rPr lang="en-US" sz="1600" dirty="0" smtClean="0">
                <a:solidFill>
                  <a:srgbClr val="FFFF00"/>
                </a:solidFill>
                <a:latin typeface="Arial" pitchFamily="34" charset="0"/>
                <a:cs typeface="Arial" pitchFamily="34" charset="0"/>
              </a:rPr>
              <a:t>These parents feel overly responsible for a child’s actions and manage almost every aspect of child’s life. Parents’ over functioning behavior could arise out of a deep fear of being abandoned.</a:t>
            </a:r>
            <a:endParaRPr lang="en-US" dirty="0">
              <a:solidFill>
                <a:srgbClr val="FFFF00"/>
              </a:solidFill>
              <a:latin typeface="Arial" pitchFamily="34" charset="0"/>
              <a:cs typeface="Arial" pitchFamily="34"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304800"/>
            <a:ext cx="2147256" cy="858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9573" y="984540"/>
            <a:ext cx="2640227" cy="1758660"/>
          </a:xfrm>
          <a:prstGeom prst="rect">
            <a:avLst/>
          </a:prstGeom>
        </p:spPr>
      </p:pic>
      <p:sp>
        <p:nvSpPr>
          <p:cNvPr id="10" name="Frame 9"/>
          <p:cNvSpPr/>
          <p:nvPr/>
        </p:nvSpPr>
        <p:spPr bwMode="auto">
          <a:xfrm>
            <a:off x="381000" y="2895600"/>
            <a:ext cx="457200" cy="457200"/>
          </a:xfrm>
          <a:prstGeom prst="frame">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FFFF00"/>
              </a:solidFill>
              <a:effectLst/>
              <a:latin typeface="Garamond" pitchFamily="18" charset="0"/>
            </a:endParaRPr>
          </a:p>
        </p:txBody>
      </p:sp>
      <p:sp>
        <p:nvSpPr>
          <p:cNvPr id="11" name="Frame 10"/>
          <p:cNvSpPr/>
          <p:nvPr/>
        </p:nvSpPr>
        <p:spPr bwMode="auto">
          <a:xfrm>
            <a:off x="381000" y="4343400"/>
            <a:ext cx="457200" cy="457200"/>
          </a:xfrm>
          <a:prstGeom prst="frame">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FFFF00"/>
              </a:solidFill>
              <a:effectLst/>
              <a:latin typeface="Garamond" pitchFamily="18" charset="0"/>
            </a:endParaRPr>
          </a:p>
        </p:txBody>
      </p:sp>
      <p:sp>
        <p:nvSpPr>
          <p:cNvPr id="12" name="Frame 11"/>
          <p:cNvSpPr/>
          <p:nvPr/>
        </p:nvSpPr>
        <p:spPr bwMode="auto">
          <a:xfrm>
            <a:off x="381000" y="5562600"/>
            <a:ext cx="457200" cy="457200"/>
          </a:xfrm>
          <a:prstGeom prst="frame">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FFFF00"/>
              </a:solidFill>
              <a:effectLst/>
              <a:latin typeface="Garamond" pitchFamily="18" charset="0"/>
            </a:endParaRPr>
          </a:p>
        </p:txBody>
      </p:sp>
    </p:spTree>
    <p:extLst>
      <p:ext uri="{BB962C8B-B14F-4D97-AF65-F5344CB8AC3E}">
        <p14:creationId xmlns:p14="http://schemas.microsoft.com/office/powerpoint/2010/main" val="17254057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2"/>
          <p:cNvSpPr>
            <a:spLocks noChangeArrowheads="1"/>
          </p:cNvSpPr>
          <p:nvPr/>
        </p:nvSpPr>
        <p:spPr bwMode="auto">
          <a:xfrm>
            <a:off x="838200" y="0"/>
            <a:ext cx="2438400" cy="2743200"/>
          </a:xfrm>
          <a:prstGeom prst="rect">
            <a:avLst/>
          </a:prstGeom>
          <a:solidFill>
            <a:srgbClr val="00B0F0"/>
          </a:solidFill>
          <a:ln w="9525" algn="ctr">
            <a:noFill/>
            <a:round/>
            <a:headEnd/>
            <a:tailEnd/>
          </a:ln>
        </p:spPr>
        <p:txBody>
          <a:bodyPr/>
          <a:lstStyle/>
          <a:p>
            <a:endParaRPr lang="en-US"/>
          </a:p>
        </p:txBody>
      </p:sp>
      <p:sp>
        <p:nvSpPr>
          <p:cNvPr id="26629" name="TextBox 5"/>
          <p:cNvSpPr txBox="1">
            <a:spLocks noChangeArrowheads="1"/>
          </p:cNvSpPr>
          <p:nvPr/>
        </p:nvSpPr>
        <p:spPr bwMode="auto">
          <a:xfrm>
            <a:off x="838200" y="1981200"/>
            <a:ext cx="8001000" cy="2646878"/>
          </a:xfrm>
          <a:prstGeom prst="rect">
            <a:avLst/>
          </a:prstGeom>
          <a:noFill/>
          <a:ln w="9525">
            <a:noFill/>
            <a:miter lim="800000"/>
            <a:headEnd/>
            <a:tailEnd/>
          </a:ln>
        </p:spPr>
        <p:txBody>
          <a:bodyPr>
            <a:spAutoFit/>
          </a:bodyPr>
          <a:lstStyle/>
          <a:p>
            <a:pPr>
              <a:defRPr/>
            </a:pPr>
            <a:r>
              <a:rPr lang="ro-RO" dirty="0" smtClean="0">
                <a:solidFill>
                  <a:srgbClr val="FFFF00"/>
                </a:solidFill>
                <a:latin typeface="Arial" pitchFamily="34" charset="0"/>
                <a:cs typeface="Arial" pitchFamily="34" charset="0"/>
              </a:rPr>
              <a:t>PARENTING </a:t>
            </a:r>
            <a:endParaRPr lang="en-US" dirty="0" smtClean="0">
              <a:solidFill>
                <a:srgbClr val="FFFF00"/>
              </a:solidFill>
              <a:latin typeface="Arial" pitchFamily="34" charset="0"/>
              <a:cs typeface="Arial" pitchFamily="34" charset="0"/>
            </a:endParaRPr>
          </a:p>
          <a:p>
            <a:pPr>
              <a:defRPr/>
            </a:pPr>
            <a:r>
              <a:rPr lang="en-US" dirty="0" smtClean="0">
                <a:solidFill>
                  <a:srgbClr val="FFFF00"/>
                </a:solidFill>
                <a:latin typeface="Arial" pitchFamily="34" charset="0"/>
                <a:cs typeface="Arial" pitchFamily="34" charset="0"/>
              </a:rPr>
              <a:t>MODELS</a:t>
            </a:r>
            <a:endParaRPr lang="en-US" dirty="0">
              <a:solidFill>
                <a:srgbClr val="FFFF00"/>
              </a:solidFill>
              <a:latin typeface="Arial" pitchFamily="34" charset="0"/>
              <a:cs typeface="Arial" pitchFamily="34" charset="0"/>
            </a:endParaRPr>
          </a:p>
          <a:p>
            <a:pPr>
              <a:defRPr/>
            </a:pPr>
            <a:r>
              <a:rPr lang="ro-RO" dirty="0">
                <a:solidFill>
                  <a:srgbClr val="FFFF00"/>
                </a:solidFill>
                <a:latin typeface="Arial" pitchFamily="34" charset="0"/>
                <a:cs typeface="Arial" pitchFamily="34" charset="0"/>
              </a:rPr>
              <a:t> </a:t>
            </a:r>
            <a:endParaRPr lang="en-US" dirty="0">
              <a:solidFill>
                <a:srgbClr val="FFFF00"/>
              </a:solidFill>
              <a:latin typeface="Arial" pitchFamily="34" charset="0"/>
              <a:cs typeface="Arial" pitchFamily="34" charset="0"/>
            </a:endParaRPr>
          </a:p>
          <a:p>
            <a:pPr>
              <a:defRPr/>
            </a:pPr>
            <a:r>
              <a:rPr lang="ro-RO" sz="1600" dirty="0" smtClean="0">
                <a:solidFill>
                  <a:srgbClr val="FFFF00"/>
                </a:solidFill>
                <a:latin typeface="Arial" pitchFamily="34" charset="0"/>
                <a:cs typeface="Arial" pitchFamily="34" charset="0"/>
              </a:rPr>
              <a:t>Ineffective parents</a:t>
            </a:r>
          </a:p>
          <a:p>
            <a:pPr>
              <a:defRPr/>
            </a:pPr>
            <a:r>
              <a:rPr lang="en-US" sz="1600" dirty="0" smtClean="0">
                <a:solidFill>
                  <a:srgbClr val="FFFF00"/>
                </a:solidFill>
                <a:latin typeface="Arial" pitchFamily="34" charset="0"/>
                <a:cs typeface="Arial" pitchFamily="34" charset="0"/>
              </a:rPr>
              <a:t>These parents are alcohol or drug addicts or have other chronic diseases.</a:t>
            </a:r>
            <a:r>
              <a:rPr lang="ro-RO" sz="1600" dirty="0" smtClean="0">
                <a:solidFill>
                  <a:srgbClr val="FFFF00"/>
                </a:solidFill>
                <a:latin typeface="Arial" pitchFamily="34" charset="0"/>
                <a:cs typeface="Arial" pitchFamily="34" charset="0"/>
              </a:rPr>
              <a:t> </a:t>
            </a:r>
            <a:r>
              <a:rPr lang="en-US" sz="1600" dirty="0" smtClean="0">
                <a:solidFill>
                  <a:srgbClr val="FFFF00"/>
                </a:solidFill>
                <a:latin typeface="Arial" pitchFamily="34" charset="0"/>
                <a:cs typeface="Arial" pitchFamily="34" charset="0"/>
              </a:rPr>
              <a:t>Children assume roles far beyond their abilities.</a:t>
            </a:r>
            <a:endParaRPr lang="ro-RO" sz="1600" dirty="0" smtClean="0">
              <a:solidFill>
                <a:srgbClr val="FFFF00"/>
              </a:solidFill>
              <a:latin typeface="Arial" pitchFamily="34" charset="0"/>
              <a:cs typeface="Arial" pitchFamily="34" charset="0"/>
            </a:endParaRPr>
          </a:p>
          <a:p>
            <a:pPr>
              <a:defRPr/>
            </a:pPr>
            <a:endParaRPr lang="ro-RO" sz="1600" dirty="0" smtClean="0">
              <a:solidFill>
                <a:srgbClr val="FFFF00"/>
              </a:solidFill>
              <a:latin typeface="Arial" pitchFamily="34" charset="0"/>
              <a:cs typeface="Arial" pitchFamily="34" charset="0"/>
            </a:endParaRPr>
          </a:p>
          <a:p>
            <a:pPr>
              <a:defRPr/>
            </a:pPr>
            <a:r>
              <a:rPr lang="ro-RO" sz="1600" dirty="0" smtClean="0">
                <a:solidFill>
                  <a:srgbClr val="FFFF00"/>
                </a:solidFill>
                <a:latin typeface="Arial" pitchFamily="34" charset="0"/>
                <a:cs typeface="Arial" pitchFamily="34" charset="0"/>
              </a:rPr>
              <a:t>Abusive parents</a:t>
            </a:r>
            <a:endParaRPr lang="en-US" sz="1600" dirty="0" smtClean="0">
              <a:solidFill>
                <a:srgbClr val="FFFF00"/>
              </a:solidFill>
              <a:latin typeface="Arial" pitchFamily="34" charset="0"/>
              <a:cs typeface="Arial" pitchFamily="34" charset="0"/>
            </a:endParaRPr>
          </a:p>
          <a:p>
            <a:pPr>
              <a:defRPr/>
            </a:pPr>
            <a:r>
              <a:rPr lang="en-US" sz="1600" dirty="0" smtClean="0">
                <a:solidFill>
                  <a:srgbClr val="FFFF00"/>
                </a:solidFill>
                <a:latin typeface="Arial" pitchFamily="34" charset="0"/>
                <a:cs typeface="Arial" pitchFamily="34" charset="0"/>
              </a:rPr>
              <a:t>These parents harm children physically, emotionally or sexually. In all of these cases child’s emotional development will be significantly </a:t>
            </a:r>
            <a:r>
              <a:rPr lang="ro-RO" sz="1600" dirty="0" smtClean="0">
                <a:solidFill>
                  <a:srgbClr val="FFFF00"/>
                </a:solidFill>
                <a:latin typeface="Arial" pitchFamily="34" charset="0"/>
                <a:cs typeface="Arial" pitchFamily="34" charset="0"/>
              </a:rPr>
              <a:t> </a:t>
            </a:r>
            <a:r>
              <a:rPr lang="en-US" sz="1600" dirty="0" smtClean="0">
                <a:solidFill>
                  <a:srgbClr val="FFFF00"/>
                </a:solidFill>
                <a:latin typeface="Arial" pitchFamily="34" charset="0"/>
                <a:cs typeface="Arial" pitchFamily="34" charset="0"/>
              </a:rPr>
              <a:t>affected.</a:t>
            </a:r>
            <a:endParaRPr lang="en-US" sz="1600" dirty="0">
              <a:solidFill>
                <a:srgbClr val="FFFF00"/>
              </a:solidFill>
              <a:latin typeface="Arial" pitchFamily="34" charset="0"/>
              <a:cs typeface="Arial" pitchFamily="34"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304800"/>
            <a:ext cx="2147256" cy="858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rame 4"/>
          <p:cNvSpPr/>
          <p:nvPr/>
        </p:nvSpPr>
        <p:spPr bwMode="auto">
          <a:xfrm>
            <a:off x="381000" y="2895600"/>
            <a:ext cx="457200" cy="457200"/>
          </a:xfrm>
          <a:prstGeom prst="frame">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FFFF00"/>
              </a:solidFill>
              <a:effectLst/>
              <a:latin typeface="Garamond" pitchFamily="18" charset="0"/>
            </a:endParaRPr>
          </a:p>
        </p:txBody>
      </p:sp>
      <p:sp>
        <p:nvSpPr>
          <p:cNvPr id="6" name="Frame 5"/>
          <p:cNvSpPr/>
          <p:nvPr/>
        </p:nvSpPr>
        <p:spPr bwMode="auto">
          <a:xfrm>
            <a:off x="381000" y="3886200"/>
            <a:ext cx="457200" cy="457200"/>
          </a:xfrm>
          <a:prstGeom prst="frame">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FFFF00"/>
              </a:solidFill>
              <a:effectLst/>
              <a:latin typeface="Garamond" pitchFamily="18"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7722" y="942099"/>
            <a:ext cx="2698278" cy="1801101"/>
          </a:xfrm>
          <a:prstGeom prst="rect">
            <a:avLst/>
          </a:prstGeom>
        </p:spPr>
      </p:pic>
    </p:spTree>
    <p:extLst>
      <p:ext uri="{BB962C8B-B14F-4D97-AF65-F5344CB8AC3E}">
        <p14:creationId xmlns:p14="http://schemas.microsoft.com/office/powerpoint/2010/main" val="40147365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bwMode="auto">
          <a:xfrm>
            <a:off x="0" y="3276600"/>
            <a:ext cx="9144000" cy="0"/>
          </a:xfrm>
          <a:prstGeom prst="line">
            <a:avLst/>
          </a:prstGeom>
          <a:solidFill>
            <a:schemeClr val="accent1"/>
          </a:solidFill>
          <a:ln w="38100" cap="flat" cmpd="sng" algn="ctr">
            <a:solidFill>
              <a:srgbClr val="00B0F0"/>
            </a:solidFill>
            <a:prstDash val="solid"/>
            <a:round/>
            <a:headEnd type="none" w="med" len="med"/>
            <a:tailEnd type="none" w="med" len="med"/>
          </a:ln>
          <a:effectLst/>
        </p:spPr>
      </p:cxnSp>
      <p:sp>
        <p:nvSpPr>
          <p:cNvPr id="35" name="TextBox 5"/>
          <p:cNvSpPr txBox="1">
            <a:spLocks noChangeArrowheads="1"/>
          </p:cNvSpPr>
          <p:nvPr/>
        </p:nvSpPr>
        <p:spPr bwMode="auto">
          <a:xfrm>
            <a:off x="609600" y="2612410"/>
            <a:ext cx="8229600"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sz="2800" dirty="0" smtClean="0">
                <a:solidFill>
                  <a:srgbClr val="FFFF00"/>
                </a:solidFill>
                <a:latin typeface="Arial" panose="020B0604020202020204" pitchFamily="34" charset="0"/>
                <a:cs typeface="Arial" panose="020B0604020202020204" pitchFamily="34" charset="0"/>
              </a:rPr>
              <a:t>References</a:t>
            </a:r>
          </a:p>
          <a:p>
            <a:pPr>
              <a:spcBef>
                <a:spcPct val="0"/>
              </a:spcBef>
              <a:buClrTx/>
              <a:buSzTx/>
              <a:buFontTx/>
              <a:buNone/>
            </a:pPr>
            <a:endParaRPr lang="en-US" sz="2800" dirty="0" smtClean="0">
              <a:solidFill>
                <a:srgbClr val="FFFF00"/>
              </a:solidFill>
              <a:latin typeface="Arial" panose="020B0604020202020204" pitchFamily="34" charset="0"/>
              <a:cs typeface="Arial" panose="020B0604020202020204" pitchFamily="34" charset="0"/>
            </a:endParaRPr>
          </a:p>
          <a:p>
            <a:pPr>
              <a:spcBef>
                <a:spcPct val="0"/>
              </a:spcBef>
              <a:buClrTx/>
              <a:buSzTx/>
              <a:buFontTx/>
              <a:buNone/>
            </a:pPr>
            <a:r>
              <a:rPr lang="ro-RO" sz="2000" dirty="0" smtClean="0">
                <a:solidFill>
                  <a:srgbClr val="FFFF00"/>
                </a:solidFill>
                <a:latin typeface="Arial" panose="020B0604020202020204" pitchFamily="34" charset="0"/>
                <a:cs typeface="Arial" panose="020B0604020202020204" pitchFamily="34" charset="0"/>
              </a:rPr>
              <a:t>Bigner, J.J. &amp; Gerhardt, C., (2014). Parent-child relations: An introduction to parenting</a:t>
            </a:r>
          </a:p>
          <a:p>
            <a:pPr>
              <a:spcBef>
                <a:spcPct val="0"/>
              </a:spcBef>
              <a:buClrTx/>
              <a:buSzTx/>
              <a:buFontTx/>
              <a:buNone/>
            </a:pPr>
            <a:endParaRPr lang="ro-RO" sz="2000" dirty="0" smtClean="0">
              <a:solidFill>
                <a:srgbClr val="FFFF00"/>
              </a:solidFill>
              <a:latin typeface="Arial" panose="020B0604020202020204" pitchFamily="34" charset="0"/>
              <a:cs typeface="Arial" panose="020B0604020202020204" pitchFamily="34" charset="0"/>
            </a:endParaRPr>
          </a:p>
          <a:p>
            <a:pPr>
              <a:spcBef>
                <a:spcPct val="0"/>
              </a:spcBef>
              <a:buClrTx/>
              <a:buSzTx/>
              <a:buFontTx/>
              <a:buNone/>
            </a:pPr>
            <a:r>
              <a:rPr lang="ro-RO" sz="2000" dirty="0" smtClean="0">
                <a:solidFill>
                  <a:srgbClr val="FFFF00"/>
                </a:solidFill>
                <a:latin typeface="Arial" panose="020B0604020202020204" pitchFamily="34" charset="0"/>
                <a:cs typeface="Arial" panose="020B0604020202020204" pitchFamily="34" charset="0"/>
              </a:rPr>
              <a:t>Gottman, J., (1997). Raising an emotionall</a:t>
            </a:r>
            <a:r>
              <a:rPr lang="en-US" sz="2000" dirty="0" smtClean="0">
                <a:solidFill>
                  <a:srgbClr val="FFFF00"/>
                </a:solidFill>
                <a:latin typeface="Arial" panose="020B0604020202020204" pitchFamily="34" charset="0"/>
                <a:cs typeface="Arial" panose="020B0604020202020204" pitchFamily="34" charset="0"/>
              </a:rPr>
              <a:t>y</a:t>
            </a:r>
            <a:r>
              <a:rPr lang="ro-RO" sz="2000" dirty="0" smtClean="0">
                <a:solidFill>
                  <a:srgbClr val="FFFF00"/>
                </a:solidFill>
                <a:latin typeface="Arial" panose="020B0604020202020204" pitchFamily="34" charset="0"/>
                <a:cs typeface="Arial" panose="020B0604020202020204" pitchFamily="34" charset="0"/>
              </a:rPr>
              <a:t> inteligent child, The heart of parenting</a:t>
            </a:r>
            <a:endParaRPr lang="en-US" sz="2800" dirty="0">
              <a:solidFill>
                <a:srgbClr val="FFFF00"/>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304800"/>
            <a:ext cx="2147256" cy="858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25594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3"/>
          <p:cNvSpPr txBox="1">
            <a:spLocks noChangeArrowheads="1"/>
          </p:cNvSpPr>
          <p:nvPr/>
        </p:nvSpPr>
        <p:spPr bwMode="auto">
          <a:xfrm>
            <a:off x="6705600" y="152400"/>
            <a:ext cx="2286000" cy="276225"/>
          </a:xfrm>
          <a:prstGeom prst="rect">
            <a:avLst/>
          </a:prstGeom>
          <a:noFill/>
          <a:ln w="9525">
            <a:noFill/>
            <a:miter lim="800000"/>
            <a:headEnd/>
            <a:tailEnd/>
          </a:ln>
        </p:spPr>
        <p:txBody>
          <a:bodyPr>
            <a:spAutoFit/>
          </a:bodyPr>
          <a:lstStyle/>
          <a:p>
            <a:pPr algn="r" eaLnBrk="1" hangingPunct="1"/>
            <a:r>
              <a:rPr lang="ro-RO" sz="1200">
                <a:solidFill>
                  <a:srgbClr val="FFFF00"/>
                </a:solidFill>
                <a:latin typeface="Arial" charset="0"/>
                <a:cs typeface="Arial" charset="0"/>
              </a:rPr>
              <a:t> Dr MargiAnne Isaia,</a:t>
            </a:r>
            <a:r>
              <a:rPr lang="en-US" sz="1200">
                <a:solidFill>
                  <a:srgbClr val="FFFF00"/>
                </a:solidFill>
                <a:latin typeface="Arial" charset="0"/>
                <a:cs typeface="Arial" charset="0"/>
              </a:rPr>
              <a:t> </a:t>
            </a:r>
            <a:r>
              <a:rPr lang="ro-RO" sz="1200">
                <a:solidFill>
                  <a:srgbClr val="FFFF00"/>
                </a:solidFill>
                <a:latin typeface="Arial" charset="0"/>
                <a:cs typeface="Arial" charset="0"/>
              </a:rPr>
              <a:t>MD MPH</a:t>
            </a:r>
            <a:endParaRPr lang="en-US" sz="1200">
              <a:solidFill>
                <a:srgbClr val="FFFF00"/>
              </a:solidFill>
              <a:latin typeface="Arial" charset="0"/>
              <a:cs typeface="Arial" charset="0"/>
            </a:endParaRPr>
          </a:p>
        </p:txBody>
      </p:sp>
      <p:sp>
        <p:nvSpPr>
          <p:cNvPr id="16" name="Text Box 3"/>
          <p:cNvSpPr txBox="1">
            <a:spLocks noChangeArrowheads="1"/>
          </p:cNvSpPr>
          <p:nvPr/>
        </p:nvSpPr>
        <p:spPr bwMode="auto">
          <a:xfrm>
            <a:off x="6248400" y="304800"/>
            <a:ext cx="2743200" cy="307975"/>
          </a:xfrm>
          <a:prstGeom prst="rect">
            <a:avLst/>
          </a:prstGeom>
          <a:noFill/>
          <a:ln w="9525">
            <a:noFill/>
            <a:miter lim="800000"/>
            <a:headEnd/>
            <a:tailEnd/>
          </a:ln>
          <a:effectLst/>
        </p:spPr>
        <p:txBody>
          <a:bodyPr>
            <a:spAutoFit/>
          </a:bodyPr>
          <a:lstStyle/>
          <a:p>
            <a:pPr algn="r" fontAlgn="auto">
              <a:spcBef>
                <a:spcPts val="0"/>
              </a:spcBef>
              <a:spcAft>
                <a:spcPts val="0"/>
              </a:spcAft>
              <a:defRPr/>
            </a:pPr>
            <a:r>
              <a:rPr lang="en-US" sz="1400" dirty="0">
                <a:solidFill>
                  <a:srgbClr val="FFFF00"/>
                </a:solidFill>
                <a:latin typeface="+mn-lt"/>
              </a:rPr>
              <a:t>www.enthusiasticlife.net</a:t>
            </a:r>
          </a:p>
        </p:txBody>
      </p:sp>
      <p:sp>
        <p:nvSpPr>
          <p:cNvPr id="6148" name="Rectangle 2"/>
          <p:cNvSpPr>
            <a:spLocks noChangeArrowheads="1"/>
          </p:cNvSpPr>
          <p:nvPr/>
        </p:nvSpPr>
        <p:spPr bwMode="auto">
          <a:xfrm>
            <a:off x="838200" y="0"/>
            <a:ext cx="2438400" cy="2743200"/>
          </a:xfrm>
          <a:prstGeom prst="rect">
            <a:avLst/>
          </a:prstGeom>
          <a:solidFill>
            <a:srgbClr val="00B0F0"/>
          </a:solidFill>
          <a:ln w="9525" algn="ctr">
            <a:noFill/>
            <a:round/>
            <a:headEnd/>
            <a:tailEnd/>
          </a:ln>
        </p:spPr>
        <p:txBody>
          <a:bodyPr/>
          <a:lstStyle/>
          <a:p>
            <a:endParaRPr lang="en-US"/>
          </a:p>
        </p:txBody>
      </p:sp>
      <p:pic>
        <p:nvPicPr>
          <p:cNvPr id="7" name="Picture 16" descr="PRO GRAPHICS.wmf"/>
          <p:cNvPicPr>
            <a:picLocks noChangeAspect="1"/>
          </p:cNvPicPr>
          <p:nvPr/>
        </p:nvPicPr>
        <p:blipFill>
          <a:blip r:embed="rId2" cstate="print"/>
          <a:srcRect/>
          <a:stretch>
            <a:fillRect/>
          </a:stretch>
        </p:blipFill>
        <p:spPr bwMode="auto">
          <a:xfrm>
            <a:off x="-152400" y="188913"/>
            <a:ext cx="1905000" cy="1106487"/>
          </a:xfrm>
          <a:prstGeom prst="rect">
            <a:avLst/>
          </a:prstGeom>
          <a:noFill/>
          <a:ln w="9525">
            <a:noFill/>
            <a:miter lim="800000"/>
            <a:headEnd/>
            <a:tailEnd/>
          </a:ln>
        </p:spPr>
      </p:pic>
      <p:sp>
        <p:nvSpPr>
          <p:cNvPr id="8" name="TextBox 5"/>
          <p:cNvSpPr txBox="1">
            <a:spLocks noChangeArrowheads="1"/>
          </p:cNvSpPr>
          <p:nvPr/>
        </p:nvSpPr>
        <p:spPr bwMode="auto">
          <a:xfrm>
            <a:off x="914400" y="1905000"/>
            <a:ext cx="2667000" cy="646331"/>
          </a:xfrm>
          <a:prstGeom prst="rect">
            <a:avLst/>
          </a:prstGeom>
          <a:noFill/>
          <a:ln w="9525">
            <a:noFill/>
            <a:miter lim="800000"/>
            <a:headEnd/>
            <a:tailEnd/>
          </a:ln>
        </p:spPr>
        <p:txBody>
          <a:bodyPr wrap="square">
            <a:spAutoFit/>
          </a:bodyPr>
          <a:lstStyle/>
          <a:p>
            <a:r>
              <a:rPr lang="en-US" dirty="0" smtClean="0">
                <a:solidFill>
                  <a:srgbClr val="FFFF00"/>
                </a:solidFill>
                <a:latin typeface="Arial" charset="0"/>
                <a:cs typeface="Arial" charset="0"/>
              </a:rPr>
              <a:t>CLASIC </a:t>
            </a:r>
          </a:p>
          <a:p>
            <a:r>
              <a:rPr lang="en-US" dirty="0" smtClean="0">
                <a:solidFill>
                  <a:srgbClr val="FFFF00"/>
                </a:solidFill>
                <a:latin typeface="Arial" charset="0"/>
                <a:cs typeface="Arial" charset="0"/>
              </a:rPr>
              <a:t>QUOTATIONS</a:t>
            </a:r>
            <a:endParaRPr lang="en-US" dirty="0">
              <a:latin typeface="Arial" charset="0"/>
              <a:cs typeface="Arial" charset="0"/>
            </a:endParaRPr>
          </a:p>
        </p:txBody>
      </p:sp>
      <p:sp>
        <p:nvSpPr>
          <p:cNvPr id="9" name="Rectangle 2"/>
          <p:cNvSpPr>
            <a:spLocks noChangeArrowheads="1"/>
          </p:cNvSpPr>
          <p:nvPr/>
        </p:nvSpPr>
        <p:spPr bwMode="auto">
          <a:xfrm>
            <a:off x="838200" y="2895600"/>
            <a:ext cx="1295400" cy="1219200"/>
          </a:xfrm>
          <a:prstGeom prst="rect">
            <a:avLst/>
          </a:prstGeom>
          <a:solidFill>
            <a:srgbClr val="00B0F0"/>
          </a:solidFill>
          <a:ln w="9525" algn="ctr">
            <a:noFill/>
            <a:round/>
            <a:headEnd/>
            <a:tailEnd/>
          </a:ln>
        </p:spPr>
        <p:txBody>
          <a:bodyPr/>
          <a:lstStyle/>
          <a:p>
            <a:endParaRPr lang="en-US"/>
          </a:p>
        </p:txBody>
      </p:sp>
      <p:sp>
        <p:nvSpPr>
          <p:cNvPr id="11" name="Rectangle 2"/>
          <p:cNvSpPr>
            <a:spLocks noChangeArrowheads="1"/>
          </p:cNvSpPr>
          <p:nvPr/>
        </p:nvSpPr>
        <p:spPr bwMode="auto">
          <a:xfrm>
            <a:off x="838200" y="4953000"/>
            <a:ext cx="1295400" cy="1219200"/>
          </a:xfrm>
          <a:prstGeom prst="rect">
            <a:avLst/>
          </a:prstGeom>
          <a:solidFill>
            <a:srgbClr val="00B0F0"/>
          </a:solidFill>
          <a:ln w="9525" algn="ctr">
            <a:noFill/>
            <a:round/>
            <a:headEnd/>
            <a:tailEnd/>
          </a:ln>
        </p:spPr>
        <p:txBody>
          <a:bodyPr/>
          <a:lstStyle/>
          <a:p>
            <a:endParaRPr lang="en-US"/>
          </a:p>
        </p:txBody>
      </p:sp>
      <p:sp>
        <p:nvSpPr>
          <p:cNvPr id="12" name="TextBox 5"/>
          <p:cNvSpPr txBox="1">
            <a:spLocks noChangeArrowheads="1"/>
          </p:cNvSpPr>
          <p:nvPr/>
        </p:nvSpPr>
        <p:spPr bwMode="auto">
          <a:xfrm>
            <a:off x="914400" y="2917825"/>
            <a:ext cx="8001000" cy="3416320"/>
          </a:xfrm>
          <a:prstGeom prst="rect">
            <a:avLst/>
          </a:prstGeom>
          <a:noFill/>
          <a:ln w="9525">
            <a:noFill/>
            <a:miter lim="800000"/>
            <a:headEnd/>
            <a:tailEnd/>
          </a:ln>
        </p:spPr>
        <p:txBody>
          <a:bodyPr>
            <a:spAutoFit/>
          </a:bodyPr>
          <a:lstStyle/>
          <a:p>
            <a:r>
              <a:rPr lang="en-US" dirty="0" smtClean="0">
                <a:solidFill>
                  <a:srgbClr val="FFFF00"/>
                </a:solidFill>
                <a:latin typeface="Arial" pitchFamily="34" charset="0"/>
                <a:cs typeface="Arial" pitchFamily="34" charset="0"/>
              </a:rPr>
              <a:t> </a:t>
            </a:r>
            <a:r>
              <a:rPr lang="en-US" dirty="0">
                <a:solidFill>
                  <a:srgbClr val="FFFF00"/>
                </a:solidFill>
                <a:latin typeface="Arial" pitchFamily="34" charset="0"/>
                <a:cs typeface="Arial" pitchFamily="34" charset="0"/>
              </a:rPr>
              <a:t>“For the sake of their children, if for no other reason, mothers should cultivate their intellects, for they bear a greater responsibility in their work than does the king upon his throne. </a:t>
            </a:r>
            <a:endParaRPr lang="en-US" dirty="0" smtClean="0">
              <a:solidFill>
                <a:srgbClr val="FFFF00"/>
              </a:solidFill>
              <a:latin typeface="Arial" pitchFamily="34" charset="0"/>
              <a:cs typeface="Arial" pitchFamily="34" charset="0"/>
            </a:endParaRPr>
          </a:p>
          <a:p>
            <a:r>
              <a:rPr lang="en-US" dirty="0" smtClean="0">
                <a:solidFill>
                  <a:srgbClr val="FFFF00"/>
                </a:solidFill>
                <a:latin typeface="Arial" pitchFamily="34" charset="0"/>
                <a:cs typeface="Arial" pitchFamily="34" charset="0"/>
              </a:rPr>
              <a:t>Few </a:t>
            </a:r>
            <a:r>
              <a:rPr lang="en-US" dirty="0">
                <a:solidFill>
                  <a:srgbClr val="FFFF00"/>
                </a:solidFill>
                <a:latin typeface="Arial" pitchFamily="34" charset="0"/>
                <a:cs typeface="Arial" pitchFamily="34" charset="0"/>
              </a:rPr>
              <a:t>mothers feel the weight of the trust that is given them, or realize the efficiency they can attain for their peculiar work through patient, thorough effort in self-culture”.  </a:t>
            </a:r>
            <a:endParaRPr lang="en-US" dirty="0" smtClean="0">
              <a:solidFill>
                <a:srgbClr val="FFFF00"/>
              </a:solidFill>
              <a:latin typeface="Arial" pitchFamily="34" charset="0"/>
              <a:cs typeface="Arial" pitchFamily="34" charset="0"/>
            </a:endParaRPr>
          </a:p>
          <a:p>
            <a:r>
              <a:rPr lang="en-US" dirty="0">
                <a:solidFill>
                  <a:srgbClr val="FFFF00"/>
                </a:solidFill>
                <a:latin typeface="Arial" pitchFamily="34" charset="0"/>
                <a:cs typeface="Arial" pitchFamily="34" charset="0"/>
              </a:rPr>
              <a:t>	</a:t>
            </a:r>
            <a:r>
              <a:rPr lang="en-US" dirty="0" smtClean="0">
                <a:solidFill>
                  <a:srgbClr val="FFFF00"/>
                </a:solidFill>
                <a:latin typeface="Arial" pitchFamily="34" charset="0"/>
                <a:cs typeface="Arial" pitchFamily="34" charset="0"/>
              </a:rPr>
              <a:t>					EGW  - CG 71.2  </a:t>
            </a:r>
          </a:p>
          <a:p>
            <a:endParaRPr lang="en-US" dirty="0">
              <a:solidFill>
                <a:srgbClr val="FFFF00"/>
              </a:solidFill>
              <a:latin typeface="Arial" pitchFamily="34" charset="0"/>
              <a:cs typeface="Arial" pitchFamily="34" charset="0"/>
            </a:endParaRPr>
          </a:p>
          <a:p>
            <a:r>
              <a:rPr lang="en-US" dirty="0" smtClean="0">
                <a:solidFill>
                  <a:srgbClr val="FFFF00"/>
                </a:solidFill>
                <a:latin typeface="Arial" pitchFamily="34" charset="0"/>
                <a:cs typeface="Arial" pitchFamily="34" charset="0"/>
              </a:rPr>
              <a:t>“</a:t>
            </a:r>
            <a:r>
              <a:rPr lang="en-US" dirty="0">
                <a:solidFill>
                  <a:srgbClr val="FFFF00"/>
                </a:solidFill>
                <a:latin typeface="Arial" pitchFamily="34" charset="0"/>
                <a:cs typeface="Arial" pitchFamily="34" charset="0"/>
              </a:rPr>
              <a:t>More than human wisdom is needed by parents at every step, that they may understand how best to educate their children for a useful, happy life here, and for higher service and greater joy hereafter”.  </a:t>
            </a:r>
            <a:endParaRPr lang="en-US" dirty="0" smtClean="0">
              <a:solidFill>
                <a:srgbClr val="FFFF00"/>
              </a:solidFill>
              <a:latin typeface="Arial" pitchFamily="34" charset="0"/>
              <a:cs typeface="Arial" pitchFamily="34" charset="0"/>
            </a:endParaRPr>
          </a:p>
          <a:p>
            <a:r>
              <a:rPr lang="en-US" dirty="0">
                <a:solidFill>
                  <a:srgbClr val="FFFF00"/>
                </a:solidFill>
                <a:latin typeface="Arial" pitchFamily="34" charset="0"/>
                <a:cs typeface="Arial" pitchFamily="34" charset="0"/>
              </a:rPr>
              <a:t>	</a:t>
            </a:r>
            <a:r>
              <a:rPr lang="en-US" dirty="0" smtClean="0">
                <a:solidFill>
                  <a:srgbClr val="FFFF00"/>
                </a:solidFill>
                <a:latin typeface="Arial" pitchFamily="34" charset="0"/>
                <a:cs typeface="Arial" pitchFamily="34" charset="0"/>
              </a:rPr>
              <a:t>					EGW  - CG 21.3 </a:t>
            </a:r>
            <a:endParaRPr lang="en-US" dirty="0">
              <a:solidFill>
                <a:srgbClr val="FFFF00"/>
              </a:solidFill>
              <a:latin typeface="Arial" pitchFamily="34" charset="0"/>
              <a:cs typeface="Arial" pitchFamily="34" charset="0"/>
            </a:endParaRPr>
          </a:p>
        </p:txBody>
      </p:sp>
      <p:pic>
        <p:nvPicPr>
          <p:cNvPr id="10" name="Picture 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9000" y="1454150"/>
            <a:ext cx="2301875"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49692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ChangeArrowheads="1"/>
          </p:cNvSpPr>
          <p:nvPr/>
        </p:nvSpPr>
        <p:spPr bwMode="auto">
          <a:xfrm>
            <a:off x="838200" y="0"/>
            <a:ext cx="2438400" cy="2743200"/>
          </a:xfrm>
          <a:prstGeom prst="rect">
            <a:avLst/>
          </a:prstGeom>
          <a:solidFill>
            <a:srgbClr val="00B0F0"/>
          </a:solidFill>
          <a:ln w="9525" algn="ctr">
            <a:noFill/>
            <a:round/>
            <a:headEnd/>
            <a:tailEnd/>
          </a:ln>
        </p:spPr>
        <p:txBody>
          <a:bodyPr/>
          <a:lstStyle/>
          <a:p>
            <a:endParaRPr lang="en-US"/>
          </a:p>
        </p:txBody>
      </p:sp>
      <p:sp>
        <p:nvSpPr>
          <p:cNvPr id="7174" name="Rectangle 7"/>
          <p:cNvSpPr>
            <a:spLocks noChangeArrowheads="1"/>
          </p:cNvSpPr>
          <p:nvPr/>
        </p:nvSpPr>
        <p:spPr bwMode="auto">
          <a:xfrm>
            <a:off x="914400" y="2801303"/>
            <a:ext cx="8229600" cy="3416320"/>
          </a:xfrm>
          <a:prstGeom prst="rect">
            <a:avLst/>
          </a:prstGeom>
          <a:noFill/>
          <a:ln w="9525">
            <a:noFill/>
            <a:miter lim="800000"/>
            <a:headEnd/>
            <a:tailEnd/>
          </a:ln>
        </p:spPr>
        <p:txBody>
          <a:bodyPr anchor="ctr">
            <a:spAutoFit/>
          </a:bodyPr>
          <a:lstStyle/>
          <a:p>
            <a:r>
              <a:rPr lang="ro-RO" dirty="0" smtClean="0">
                <a:solidFill>
                  <a:srgbClr val="FFFF00"/>
                </a:solidFill>
                <a:latin typeface="Arial" pitchFamily="34" charset="0"/>
                <a:ea typeface="Times New Roman" pitchFamily="18" charset="0"/>
                <a:cs typeface="Arial" pitchFamily="34" charset="0"/>
              </a:rPr>
              <a:t>AUTHORITARIAN </a:t>
            </a:r>
            <a:endParaRPr lang="en-US" dirty="0" smtClean="0">
              <a:solidFill>
                <a:srgbClr val="FFFF00"/>
              </a:solidFill>
              <a:latin typeface="Arial" pitchFamily="34" charset="0"/>
              <a:ea typeface="Times New Roman" pitchFamily="18" charset="0"/>
              <a:cs typeface="Arial" pitchFamily="34" charset="0"/>
            </a:endParaRPr>
          </a:p>
          <a:p>
            <a:r>
              <a:rPr lang="ro-RO" dirty="0" smtClean="0">
                <a:solidFill>
                  <a:srgbClr val="FFFF00"/>
                </a:solidFill>
                <a:latin typeface="Arial" pitchFamily="34" charset="0"/>
                <a:ea typeface="Times New Roman" pitchFamily="18" charset="0"/>
                <a:cs typeface="Arial" pitchFamily="34" charset="0"/>
              </a:rPr>
              <a:t>(</a:t>
            </a:r>
            <a:r>
              <a:rPr lang="ro-RO" dirty="0">
                <a:solidFill>
                  <a:srgbClr val="FFFF00"/>
                </a:solidFill>
                <a:latin typeface="Arial" pitchFamily="34" charset="0"/>
                <a:ea typeface="Times New Roman" pitchFamily="18" charset="0"/>
                <a:cs typeface="Arial" pitchFamily="34" charset="0"/>
              </a:rPr>
              <a:t>parents telling their children exactly what to do</a:t>
            </a:r>
            <a:r>
              <a:rPr lang="ro-RO" dirty="0" smtClean="0">
                <a:solidFill>
                  <a:srgbClr val="FFFF00"/>
                </a:solidFill>
                <a:latin typeface="Arial" pitchFamily="34" charset="0"/>
                <a:ea typeface="Times New Roman" pitchFamily="18" charset="0"/>
                <a:cs typeface="Arial" pitchFamily="34" charset="0"/>
              </a:rPr>
              <a:t>);</a:t>
            </a:r>
            <a:endParaRPr lang="en-US" dirty="0" smtClean="0">
              <a:solidFill>
                <a:srgbClr val="FFFF00"/>
              </a:solidFill>
              <a:latin typeface="Arial" pitchFamily="34" charset="0"/>
              <a:ea typeface="Times New Roman" pitchFamily="18" charset="0"/>
              <a:cs typeface="Arial" pitchFamily="34" charset="0"/>
            </a:endParaRPr>
          </a:p>
          <a:p>
            <a:endParaRPr lang="en-US" dirty="0" smtClean="0">
              <a:solidFill>
                <a:srgbClr val="FFFF00"/>
              </a:solidFill>
              <a:latin typeface="Arial" pitchFamily="34" charset="0"/>
              <a:ea typeface="Times New Roman" pitchFamily="18" charset="0"/>
              <a:cs typeface="Arial" pitchFamily="34" charset="0"/>
            </a:endParaRPr>
          </a:p>
          <a:p>
            <a:r>
              <a:rPr lang="en-US" dirty="0" smtClean="0">
                <a:solidFill>
                  <a:srgbClr val="FFFF00"/>
                </a:solidFill>
                <a:latin typeface="Arial" pitchFamily="34" charset="0"/>
                <a:ea typeface="Times New Roman" pitchFamily="18" charset="0"/>
                <a:cs typeface="Arial" pitchFamily="34" charset="0"/>
              </a:rPr>
              <a:t>PERMISSIVE/</a:t>
            </a:r>
            <a:r>
              <a:rPr lang="ro-RO" dirty="0" smtClean="0">
                <a:solidFill>
                  <a:srgbClr val="FFFF00"/>
                </a:solidFill>
                <a:latin typeface="Arial" pitchFamily="34" charset="0"/>
                <a:ea typeface="Times New Roman" pitchFamily="18" charset="0"/>
                <a:cs typeface="Arial" pitchFamily="34" charset="0"/>
              </a:rPr>
              <a:t>INDULGENT </a:t>
            </a:r>
            <a:endParaRPr lang="en-US" dirty="0" smtClean="0">
              <a:solidFill>
                <a:srgbClr val="FFFF00"/>
              </a:solidFill>
              <a:latin typeface="Arial" pitchFamily="34" charset="0"/>
              <a:ea typeface="Times New Roman" pitchFamily="18" charset="0"/>
              <a:cs typeface="Arial" pitchFamily="34" charset="0"/>
            </a:endParaRPr>
          </a:p>
          <a:p>
            <a:r>
              <a:rPr lang="ro-RO" dirty="0" smtClean="0">
                <a:solidFill>
                  <a:srgbClr val="FFFF00"/>
                </a:solidFill>
                <a:latin typeface="Arial" pitchFamily="34" charset="0"/>
                <a:ea typeface="Times New Roman" pitchFamily="18" charset="0"/>
                <a:cs typeface="Arial" pitchFamily="34" charset="0"/>
              </a:rPr>
              <a:t>(</a:t>
            </a:r>
            <a:r>
              <a:rPr lang="ro-RO" dirty="0">
                <a:solidFill>
                  <a:srgbClr val="FFFF00"/>
                </a:solidFill>
                <a:latin typeface="Arial" pitchFamily="34" charset="0"/>
                <a:ea typeface="Times New Roman" pitchFamily="18" charset="0"/>
                <a:cs typeface="Arial" pitchFamily="34" charset="0"/>
              </a:rPr>
              <a:t>parents allowing their children to do whatever they wish</a:t>
            </a:r>
            <a:r>
              <a:rPr lang="ro-RO" dirty="0" smtClean="0">
                <a:solidFill>
                  <a:srgbClr val="FFFF00"/>
                </a:solidFill>
                <a:latin typeface="Arial" pitchFamily="34" charset="0"/>
                <a:ea typeface="Times New Roman" pitchFamily="18" charset="0"/>
                <a:cs typeface="Arial" pitchFamily="34" charset="0"/>
              </a:rPr>
              <a:t>);</a:t>
            </a:r>
            <a:endParaRPr lang="en-US" dirty="0" smtClean="0">
              <a:solidFill>
                <a:srgbClr val="FFFF00"/>
              </a:solidFill>
              <a:latin typeface="Arial" pitchFamily="34" charset="0"/>
              <a:ea typeface="Times New Roman" pitchFamily="18" charset="0"/>
              <a:cs typeface="Arial" pitchFamily="34" charset="0"/>
            </a:endParaRPr>
          </a:p>
          <a:p>
            <a:pPr>
              <a:buFontTx/>
              <a:buChar char="-"/>
            </a:pPr>
            <a:endParaRPr lang="en-US" dirty="0">
              <a:solidFill>
                <a:srgbClr val="FFFF00"/>
              </a:solidFill>
              <a:latin typeface="Arial" pitchFamily="34" charset="0"/>
              <a:ea typeface="Times New Roman" pitchFamily="18" charset="0"/>
              <a:cs typeface="Arial" pitchFamily="34" charset="0"/>
            </a:endParaRPr>
          </a:p>
          <a:p>
            <a:r>
              <a:rPr lang="ro-RO" dirty="0" smtClean="0">
                <a:solidFill>
                  <a:srgbClr val="FFFF00"/>
                </a:solidFill>
                <a:latin typeface="Arial" pitchFamily="34" charset="0"/>
                <a:ea typeface="Times New Roman" pitchFamily="18" charset="0"/>
                <a:cs typeface="Arial" pitchFamily="34" charset="0"/>
              </a:rPr>
              <a:t>AUTHORITATIVE </a:t>
            </a:r>
            <a:endParaRPr lang="en-US" dirty="0" smtClean="0">
              <a:solidFill>
                <a:srgbClr val="FFFF00"/>
              </a:solidFill>
              <a:latin typeface="Arial" pitchFamily="34" charset="0"/>
              <a:ea typeface="Times New Roman" pitchFamily="18" charset="0"/>
              <a:cs typeface="Arial" pitchFamily="34" charset="0"/>
            </a:endParaRPr>
          </a:p>
          <a:p>
            <a:r>
              <a:rPr lang="ro-RO" dirty="0" smtClean="0">
                <a:solidFill>
                  <a:srgbClr val="FFFF00"/>
                </a:solidFill>
                <a:latin typeface="Arial" pitchFamily="34" charset="0"/>
                <a:ea typeface="Times New Roman" pitchFamily="18" charset="0"/>
                <a:cs typeface="Arial" pitchFamily="34" charset="0"/>
              </a:rPr>
              <a:t>(</a:t>
            </a:r>
            <a:r>
              <a:rPr lang="ro-RO" dirty="0">
                <a:solidFill>
                  <a:srgbClr val="FFFF00"/>
                </a:solidFill>
                <a:latin typeface="Arial" pitchFamily="34" charset="0"/>
                <a:ea typeface="Times New Roman" pitchFamily="18" charset="0"/>
                <a:cs typeface="Arial" pitchFamily="34" charset="0"/>
              </a:rPr>
              <a:t>parents providing rules and guidance without being overbearing</a:t>
            </a:r>
            <a:r>
              <a:rPr lang="ro-RO" dirty="0" smtClean="0">
                <a:solidFill>
                  <a:srgbClr val="FFFF00"/>
                </a:solidFill>
                <a:latin typeface="Arial" pitchFamily="34" charset="0"/>
                <a:ea typeface="Times New Roman" pitchFamily="18" charset="0"/>
                <a:cs typeface="Arial" pitchFamily="34" charset="0"/>
              </a:rPr>
              <a:t>);</a:t>
            </a:r>
            <a:endParaRPr lang="en-US" dirty="0" smtClean="0">
              <a:solidFill>
                <a:srgbClr val="FFFF00"/>
              </a:solidFill>
              <a:latin typeface="Arial" pitchFamily="34" charset="0"/>
              <a:ea typeface="Times New Roman" pitchFamily="18" charset="0"/>
              <a:cs typeface="Arial" pitchFamily="34" charset="0"/>
            </a:endParaRPr>
          </a:p>
          <a:p>
            <a:endParaRPr lang="en-US" dirty="0">
              <a:solidFill>
                <a:srgbClr val="FFFF00"/>
              </a:solidFill>
              <a:latin typeface="Arial" pitchFamily="34" charset="0"/>
              <a:ea typeface="Times New Roman" pitchFamily="18" charset="0"/>
              <a:cs typeface="Arial" pitchFamily="34" charset="0"/>
            </a:endParaRPr>
          </a:p>
          <a:p>
            <a:r>
              <a:rPr lang="en-US" dirty="0" smtClean="0">
                <a:solidFill>
                  <a:srgbClr val="FFFF00"/>
                </a:solidFill>
                <a:latin typeface="Arial" pitchFamily="34" charset="0"/>
                <a:ea typeface="Times New Roman" pitchFamily="18" charset="0"/>
                <a:cs typeface="Arial" pitchFamily="34" charset="0"/>
              </a:rPr>
              <a:t>The fourth style was added lately</a:t>
            </a:r>
          </a:p>
          <a:p>
            <a:r>
              <a:rPr lang="ro-RO" dirty="0" smtClean="0">
                <a:solidFill>
                  <a:srgbClr val="FFFF00"/>
                </a:solidFill>
                <a:latin typeface="Arial" pitchFamily="34" charset="0"/>
                <a:ea typeface="Times New Roman" pitchFamily="18" charset="0"/>
                <a:cs typeface="Arial" pitchFamily="34" charset="0"/>
              </a:rPr>
              <a:t>NEGLIGENT </a:t>
            </a:r>
            <a:endParaRPr lang="en-US" dirty="0" smtClean="0">
              <a:solidFill>
                <a:srgbClr val="FFFF00"/>
              </a:solidFill>
              <a:latin typeface="Arial" pitchFamily="34" charset="0"/>
              <a:ea typeface="Times New Roman" pitchFamily="18" charset="0"/>
              <a:cs typeface="Arial" pitchFamily="34" charset="0"/>
            </a:endParaRPr>
          </a:p>
          <a:p>
            <a:r>
              <a:rPr lang="ro-RO" dirty="0" smtClean="0">
                <a:solidFill>
                  <a:srgbClr val="FFFF00"/>
                </a:solidFill>
                <a:latin typeface="Arial" pitchFamily="34" charset="0"/>
                <a:ea typeface="Times New Roman" pitchFamily="18" charset="0"/>
                <a:cs typeface="Arial" pitchFamily="34" charset="0"/>
              </a:rPr>
              <a:t>(</a:t>
            </a:r>
            <a:r>
              <a:rPr lang="ro-RO" dirty="0">
                <a:solidFill>
                  <a:srgbClr val="FFFF00"/>
                </a:solidFill>
                <a:latin typeface="Arial" pitchFamily="34" charset="0"/>
                <a:ea typeface="Times New Roman" pitchFamily="18" charset="0"/>
                <a:cs typeface="Arial" pitchFamily="34" charset="0"/>
              </a:rPr>
              <a:t>parents disregarding the children, and focusing on other interests</a:t>
            </a:r>
            <a:r>
              <a:rPr lang="ro-RO" dirty="0" smtClean="0">
                <a:solidFill>
                  <a:srgbClr val="FFFF00"/>
                </a:solidFill>
                <a:latin typeface="Arial" pitchFamily="34" charset="0"/>
                <a:ea typeface="Times New Roman" pitchFamily="18" charset="0"/>
                <a:cs typeface="Arial" pitchFamily="34" charset="0"/>
              </a:rPr>
              <a:t>).</a:t>
            </a:r>
            <a:endParaRPr lang="en-US" dirty="0">
              <a:solidFill>
                <a:srgbClr val="FFFF00"/>
              </a:solidFill>
              <a:latin typeface="Arial" pitchFamily="34" charset="0"/>
              <a:ea typeface="Times New Roman" pitchFamily="18" charset="0"/>
              <a:cs typeface="Arial" pitchFamily="34" charset="0"/>
            </a:endParaRPr>
          </a:p>
        </p:txBody>
      </p:sp>
      <p:sp>
        <p:nvSpPr>
          <p:cNvPr id="8" name="TextBox 5"/>
          <p:cNvSpPr txBox="1">
            <a:spLocks noChangeArrowheads="1"/>
          </p:cNvSpPr>
          <p:nvPr/>
        </p:nvSpPr>
        <p:spPr bwMode="auto">
          <a:xfrm>
            <a:off x="914400" y="1743670"/>
            <a:ext cx="2286000" cy="923330"/>
          </a:xfrm>
          <a:prstGeom prst="rect">
            <a:avLst/>
          </a:prstGeom>
          <a:noFill/>
          <a:ln w="9525">
            <a:noFill/>
            <a:miter lim="800000"/>
            <a:headEnd/>
            <a:tailEnd/>
          </a:ln>
        </p:spPr>
        <p:txBody>
          <a:bodyPr wrap="square">
            <a:spAutoFit/>
          </a:bodyPr>
          <a:lstStyle/>
          <a:p>
            <a:r>
              <a:rPr lang="en-US" dirty="0" smtClean="0">
                <a:solidFill>
                  <a:srgbClr val="FFFF00"/>
                </a:solidFill>
                <a:latin typeface="Arial" charset="0"/>
                <a:cs typeface="Arial" charset="0"/>
              </a:rPr>
              <a:t>3 PARENTING</a:t>
            </a:r>
          </a:p>
          <a:p>
            <a:r>
              <a:rPr lang="en-US" dirty="0" smtClean="0">
                <a:solidFill>
                  <a:srgbClr val="FFFF00"/>
                </a:solidFill>
                <a:latin typeface="Arial" charset="0"/>
                <a:cs typeface="Arial" charset="0"/>
              </a:rPr>
              <a:t>STYLES  </a:t>
            </a:r>
          </a:p>
          <a:p>
            <a:r>
              <a:rPr lang="en-US" dirty="0">
                <a:latin typeface="Arial" charset="0"/>
                <a:ea typeface="Times New Roman" pitchFamily="18" charset="0"/>
                <a:cs typeface="Arial" charset="0"/>
              </a:rPr>
              <a:t>/</a:t>
            </a:r>
            <a:r>
              <a:rPr lang="en-US" dirty="0" smtClean="0">
                <a:latin typeface="Arial" charset="0"/>
                <a:ea typeface="Times New Roman" pitchFamily="18" charset="0"/>
                <a:cs typeface="Arial" charset="0"/>
              </a:rPr>
              <a:t>Diana </a:t>
            </a:r>
            <a:r>
              <a:rPr lang="en-US" dirty="0" err="1" smtClean="0">
                <a:latin typeface="Arial" charset="0"/>
                <a:ea typeface="Times New Roman" pitchFamily="18" charset="0"/>
                <a:cs typeface="Arial" charset="0"/>
              </a:rPr>
              <a:t>Baumrind</a:t>
            </a:r>
            <a:r>
              <a:rPr lang="en-US" dirty="0" smtClean="0">
                <a:latin typeface="Arial" charset="0"/>
                <a:ea typeface="Times New Roman" pitchFamily="18" charset="0"/>
                <a:cs typeface="Arial" charset="0"/>
              </a:rPr>
              <a:t>/</a:t>
            </a:r>
            <a:r>
              <a:rPr lang="ro-RO" u="sng" dirty="0" smtClean="0">
                <a:latin typeface="Arial" charset="0"/>
                <a:ea typeface="Times New Roman" pitchFamily="18" charset="0"/>
                <a:cs typeface="Arial" charset="0"/>
              </a:rPr>
              <a:t> </a:t>
            </a:r>
            <a:endParaRPr lang="en-US" dirty="0">
              <a:latin typeface="Arial" charset="0"/>
              <a:cs typeface="Arial" charset="0"/>
            </a:endParaRPr>
          </a:p>
        </p:txBody>
      </p:sp>
      <p:sp>
        <p:nvSpPr>
          <p:cNvPr id="10" name="Oval 9"/>
          <p:cNvSpPr/>
          <p:nvPr/>
        </p:nvSpPr>
        <p:spPr bwMode="auto">
          <a:xfrm>
            <a:off x="609600" y="3048000"/>
            <a:ext cx="228600" cy="228600"/>
          </a:xfrm>
          <a:prstGeom prst="ellipse">
            <a:avLst/>
          </a:prstGeom>
          <a:solidFill>
            <a:srgbClr val="FF99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Garamond" pitchFamily="18" charset="0"/>
            </a:endParaRPr>
          </a:p>
        </p:txBody>
      </p:sp>
      <p:sp>
        <p:nvSpPr>
          <p:cNvPr id="11" name="Oval 10"/>
          <p:cNvSpPr/>
          <p:nvPr/>
        </p:nvSpPr>
        <p:spPr bwMode="auto">
          <a:xfrm>
            <a:off x="609600" y="3886200"/>
            <a:ext cx="228600" cy="228600"/>
          </a:xfrm>
          <a:prstGeom prst="ellipse">
            <a:avLst/>
          </a:prstGeom>
          <a:solidFill>
            <a:srgbClr val="FF99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Garamond" pitchFamily="18" charset="0"/>
            </a:endParaRPr>
          </a:p>
        </p:txBody>
      </p:sp>
      <p:sp>
        <p:nvSpPr>
          <p:cNvPr id="12" name="Oval 11"/>
          <p:cNvSpPr/>
          <p:nvPr/>
        </p:nvSpPr>
        <p:spPr bwMode="auto">
          <a:xfrm>
            <a:off x="228600" y="4509462"/>
            <a:ext cx="685800" cy="672138"/>
          </a:xfrm>
          <a:prstGeom prst="ellipse">
            <a:avLst/>
          </a:prstGeom>
          <a:solidFill>
            <a:srgbClr val="00B0F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Garamond" pitchFamily="18" charset="0"/>
            </a:endParaRPr>
          </a:p>
        </p:txBody>
      </p:sp>
      <p:sp>
        <p:nvSpPr>
          <p:cNvPr id="13" name="Oval 12"/>
          <p:cNvSpPr/>
          <p:nvPr/>
        </p:nvSpPr>
        <p:spPr bwMode="auto">
          <a:xfrm>
            <a:off x="609600" y="5486400"/>
            <a:ext cx="228600" cy="228600"/>
          </a:xfrm>
          <a:prstGeom prst="ellipse">
            <a:avLst/>
          </a:prstGeom>
          <a:solidFill>
            <a:srgbClr val="FF99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Garamond" pitchFamily="18" charset="0"/>
            </a:endParaRP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304800"/>
            <a:ext cx="2147256" cy="858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9000" y="935241"/>
            <a:ext cx="2438400" cy="1807959"/>
          </a:xfrm>
          <a:prstGeom prst="rect">
            <a:avLst/>
          </a:prstGeom>
        </p:spPr>
      </p:pic>
    </p:spTree>
    <p:extLst>
      <p:ext uri="{BB962C8B-B14F-4D97-AF65-F5344CB8AC3E}">
        <p14:creationId xmlns:p14="http://schemas.microsoft.com/office/powerpoint/2010/main" val="6760133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
          <p:cNvSpPr>
            <a:spLocks noChangeArrowheads="1"/>
          </p:cNvSpPr>
          <p:nvPr/>
        </p:nvSpPr>
        <p:spPr bwMode="auto">
          <a:xfrm>
            <a:off x="838200" y="0"/>
            <a:ext cx="2438400" cy="2743200"/>
          </a:xfrm>
          <a:prstGeom prst="rect">
            <a:avLst/>
          </a:prstGeom>
          <a:solidFill>
            <a:srgbClr val="00B0F0"/>
          </a:solidFill>
          <a:ln w="9525" algn="ctr">
            <a:noFill/>
            <a:round/>
            <a:headEnd/>
            <a:tailEnd/>
          </a:ln>
        </p:spPr>
        <p:txBody>
          <a:bodyPr/>
          <a:lstStyle/>
          <a:p>
            <a:endParaRPr lang="en-US"/>
          </a:p>
        </p:txBody>
      </p:sp>
      <p:sp>
        <p:nvSpPr>
          <p:cNvPr id="8197" name="TextBox 5"/>
          <p:cNvSpPr txBox="1">
            <a:spLocks noChangeArrowheads="1"/>
          </p:cNvSpPr>
          <p:nvPr/>
        </p:nvSpPr>
        <p:spPr bwMode="auto">
          <a:xfrm>
            <a:off x="914400" y="2020669"/>
            <a:ext cx="2133600" cy="646331"/>
          </a:xfrm>
          <a:prstGeom prst="rect">
            <a:avLst/>
          </a:prstGeom>
          <a:noFill/>
          <a:ln w="9525">
            <a:noFill/>
            <a:miter lim="800000"/>
            <a:headEnd/>
            <a:tailEnd/>
          </a:ln>
        </p:spPr>
        <p:txBody>
          <a:bodyPr wrap="square">
            <a:spAutoFit/>
          </a:bodyPr>
          <a:lstStyle/>
          <a:p>
            <a:r>
              <a:rPr lang="en-US" dirty="0">
                <a:solidFill>
                  <a:srgbClr val="FFFF00"/>
                </a:solidFill>
                <a:latin typeface="Arial" charset="0"/>
                <a:cs typeface="Arial" charset="0"/>
              </a:rPr>
              <a:t>PARENTING </a:t>
            </a:r>
          </a:p>
          <a:p>
            <a:r>
              <a:rPr lang="en-US" dirty="0">
                <a:solidFill>
                  <a:srgbClr val="FFFF00"/>
                </a:solidFill>
                <a:latin typeface="Arial" charset="0"/>
                <a:cs typeface="Arial" charset="0"/>
              </a:rPr>
              <a:t>STYLES</a:t>
            </a:r>
            <a:endParaRPr lang="en-US" dirty="0">
              <a:latin typeface="Arial" charset="0"/>
              <a:cs typeface="Arial" charset="0"/>
            </a:endParaRPr>
          </a:p>
        </p:txBody>
      </p:sp>
      <p:sp>
        <p:nvSpPr>
          <p:cNvPr id="8199" name="Rectangle 7"/>
          <p:cNvSpPr>
            <a:spLocks noChangeArrowheads="1"/>
          </p:cNvSpPr>
          <p:nvPr/>
        </p:nvSpPr>
        <p:spPr bwMode="auto">
          <a:xfrm>
            <a:off x="914400" y="3233678"/>
            <a:ext cx="8077200" cy="2862322"/>
          </a:xfrm>
          <a:prstGeom prst="rect">
            <a:avLst/>
          </a:prstGeom>
          <a:noFill/>
          <a:ln w="9525">
            <a:noFill/>
            <a:miter lim="800000"/>
            <a:headEnd/>
            <a:tailEnd/>
          </a:ln>
        </p:spPr>
        <p:txBody>
          <a:bodyPr wrap="square" anchor="ctr">
            <a:spAutoFit/>
          </a:bodyPr>
          <a:lstStyle/>
          <a:p>
            <a:r>
              <a:rPr lang="ro-RO" noProof="1" smtClean="0">
                <a:solidFill>
                  <a:srgbClr val="FFFF00"/>
                </a:solidFill>
                <a:latin typeface="Arial" pitchFamily="34" charset="0"/>
                <a:cs typeface="Arial" pitchFamily="34" charset="0"/>
              </a:rPr>
              <a:t>The four basic elements could help shape successful parenting: </a:t>
            </a:r>
            <a:endParaRPr lang="en-US" noProof="1" smtClean="0">
              <a:solidFill>
                <a:srgbClr val="FFFF00"/>
              </a:solidFill>
              <a:latin typeface="Arial" pitchFamily="34" charset="0"/>
              <a:cs typeface="Arial" pitchFamily="34" charset="0"/>
            </a:endParaRPr>
          </a:p>
          <a:p>
            <a:pPr lvl="1"/>
            <a:r>
              <a:rPr lang="en-US" noProof="1" smtClean="0">
                <a:solidFill>
                  <a:srgbClr val="FFFF00"/>
                </a:solidFill>
                <a:latin typeface="Arial" pitchFamily="34" charset="0"/>
                <a:cs typeface="Arial" pitchFamily="34" charset="0"/>
              </a:rPr>
              <a:t>	RESPONSIVENESS 	vs. 	UN-RESPONSIVENESS;</a:t>
            </a:r>
          </a:p>
          <a:p>
            <a:pPr lvl="1"/>
            <a:r>
              <a:rPr lang="en-US" noProof="1" smtClean="0">
                <a:solidFill>
                  <a:srgbClr val="FFFF00"/>
                </a:solidFill>
                <a:latin typeface="Arial" pitchFamily="34" charset="0"/>
                <a:cs typeface="Arial" pitchFamily="34" charset="0"/>
              </a:rPr>
              <a:t>	DEMANDING 		vs. 	UN-DEMANDING.</a:t>
            </a:r>
          </a:p>
          <a:p>
            <a:endParaRPr lang="en-US" noProof="1" smtClean="0">
              <a:solidFill>
                <a:srgbClr val="FFFF00"/>
              </a:solidFill>
              <a:latin typeface="Arial" pitchFamily="34" charset="0"/>
              <a:cs typeface="Arial" pitchFamily="34" charset="0"/>
            </a:endParaRPr>
          </a:p>
          <a:p>
            <a:r>
              <a:rPr lang="ro-RO" noProof="1" smtClean="0">
                <a:solidFill>
                  <a:srgbClr val="FFFF00"/>
                </a:solidFill>
                <a:latin typeface="Arial" pitchFamily="34" charset="0"/>
                <a:cs typeface="Arial" pitchFamily="34" charset="0"/>
              </a:rPr>
              <a:t>Parents should develop rules for their children and be affectionate with them. </a:t>
            </a:r>
            <a:endParaRPr lang="en-US" noProof="1" smtClean="0">
              <a:solidFill>
                <a:srgbClr val="FFFF00"/>
              </a:solidFill>
              <a:latin typeface="Arial" pitchFamily="34" charset="0"/>
              <a:cs typeface="Arial" pitchFamily="34" charset="0"/>
            </a:endParaRPr>
          </a:p>
          <a:p>
            <a:r>
              <a:rPr lang="ro-RO" noProof="1" smtClean="0">
                <a:solidFill>
                  <a:srgbClr val="FFFF00"/>
                </a:solidFill>
                <a:latin typeface="Arial" pitchFamily="34" charset="0"/>
                <a:cs typeface="Arial" pitchFamily="34" charset="0"/>
              </a:rPr>
              <a:t>These parenting styles are meant to describe normal variations in parenting, not deviant parenting, such as might be observed in</a:t>
            </a:r>
            <a:r>
              <a:rPr lang="en-US" noProof="1" smtClean="0">
                <a:solidFill>
                  <a:srgbClr val="FFFF00"/>
                </a:solidFill>
                <a:latin typeface="Arial" pitchFamily="34" charset="0"/>
                <a:cs typeface="Arial" pitchFamily="34" charset="0"/>
              </a:rPr>
              <a:t> abusive</a:t>
            </a:r>
            <a:r>
              <a:rPr lang="ro-RO" noProof="1" smtClean="0">
                <a:solidFill>
                  <a:srgbClr val="FFFF00"/>
                </a:solidFill>
                <a:latin typeface="Arial" pitchFamily="34" charset="0"/>
                <a:cs typeface="Arial" pitchFamily="34" charset="0"/>
              </a:rPr>
              <a:t> homes.</a:t>
            </a:r>
            <a:r>
              <a:rPr lang="ro-RO" baseline="30000" noProof="1" smtClean="0">
                <a:solidFill>
                  <a:srgbClr val="FFFF00"/>
                </a:solidFill>
                <a:latin typeface="Arial" pitchFamily="34" charset="0"/>
                <a:cs typeface="Arial" pitchFamily="34" charset="0"/>
              </a:rPr>
              <a:t>[</a:t>
            </a:r>
            <a:endParaRPr lang="en-US" noProof="1" smtClean="0">
              <a:solidFill>
                <a:srgbClr val="FFFF00"/>
              </a:solidFill>
              <a:latin typeface="Arial" pitchFamily="34" charset="0"/>
              <a:cs typeface="Arial" pitchFamily="34" charset="0"/>
            </a:endParaRPr>
          </a:p>
          <a:p>
            <a:endParaRPr lang="en-US" noProof="1" smtClean="0">
              <a:solidFill>
                <a:srgbClr val="FFFF00"/>
              </a:solidFill>
              <a:latin typeface="Arial" pitchFamily="34" charset="0"/>
              <a:cs typeface="Arial" pitchFamily="34" charset="0"/>
            </a:endParaRPr>
          </a:p>
          <a:p>
            <a:r>
              <a:rPr lang="ro-RO" noProof="1" smtClean="0">
                <a:solidFill>
                  <a:srgbClr val="FFFF00"/>
                </a:solidFill>
                <a:latin typeface="Arial" pitchFamily="34" charset="0"/>
                <a:cs typeface="Arial" pitchFamily="34" charset="0"/>
              </a:rPr>
              <a:t>Most parents do not fall neatly in one category, but fall somewhere in the middle, showing characteristics of more than one style.</a:t>
            </a:r>
            <a:endParaRPr lang="ro-RO" noProof="1">
              <a:solidFill>
                <a:srgbClr val="FFFF00"/>
              </a:solidFill>
              <a:latin typeface="Arial" pitchFamily="34" charset="0"/>
              <a:cs typeface="Arial" pitchFamily="34" charset="0"/>
            </a:endParaRPr>
          </a:p>
        </p:txBody>
      </p:sp>
      <p:sp>
        <p:nvSpPr>
          <p:cNvPr id="8" name="Rectangle 7"/>
          <p:cNvSpPr>
            <a:spLocks noChangeArrowheads="1"/>
          </p:cNvSpPr>
          <p:nvPr/>
        </p:nvSpPr>
        <p:spPr bwMode="auto">
          <a:xfrm>
            <a:off x="3429000" y="1447800"/>
            <a:ext cx="5562600" cy="1323439"/>
          </a:xfrm>
          <a:prstGeom prst="rect">
            <a:avLst/>
          </a:prstGeom>
          <a:noFill/>
          <a:ln w="9525">
            <a:noFill/>
            <a:miter lim="800000"/>
            <a:headEnd/>
            <a:tailEnd/>
          </a:ln>
        </p:spPr>
        <p:txBody>
          <a:bodyPr wrap="square" anchor="ctr">
            <a:spAutoFit/>
          </a:bodyPr>
          <a:lstStyle/>
          <a:p>
            <a:r>
              <a:rPr lang="en-US" sz="1600" i="1" noProof="1" smtClean="0">
                <a:solidFill>
                  <a:srgbClr val="FFFF00"/>
                </a:solidFill>
                <a:latin typeface="Arial" pitchFamily="34" charset="0"/>
                <a:cs typeface="Arial" pitchFamily="34" charset="0"/>
              </a:rPr>
              <a:t>Diana Baumrind</a:t>
            </a:r>
            <a:r>
              <a:rPr lang="en-US" sz="1600" noProof="1" smtClean="0">
                <a:solidFill>
                  <a:srgbClr val="FFFF00"/>
                </a:solidFill>
                <a:latin typeface="Arial" pitchFamily="34" charset="0"/>
                <a:cs typeface="Arial" pitchFamily="34" charset="0"/>
              </a:rPr>
              <a:t>  </a:t>
            </a:r>
            <a:r>
              <a:rPr lang="ro-RO" sz="1600" noProof="1" smtClean="0">
                <a:solidFill>
                  <a:srgbClr val="FFFF00"/>
                </a:solidFill>
                <a:latin typeface="Arial" pitchFamily="34" charset="0"/>
                <a:cs typeface="Arial" pitchFamily="34" charset="0"/>
              </a:rPr>
              <a:t>has interest in the connection between the parental behavior and the development of </a:t>
            </a:r>
            <a:r>
              <a:rPr lang="ro-RO" sz="1600" i="1" noProof="1" smtClean="0">
                <a:solidFill>
                  <a:srgbClr val="FFFF00"/>
                </a:solidFill>
                <a:latin typeface="Arial" pitchFamily="34" charset="0"/>
                <a:cs typeface="Arial" pitchFamily="34" charset="0"/>
              </a:rPr>
              <a:t>instrumental competence </a:t>
            </a:r>
            <a:endParaRPr lang="en-US" sz="1600" i="1" noProof="1" smtClean="0">
              <a:solidFill>
                <a:srgbClr val="FFFF00"/>
              </a:solidFill>
              <a:latin typeface="Arial" pitchFamily="34" charset="0"/>
              <a:cs typeface="Arial" pitchFamily="34" charset="0"/>
            </a:endParaRPr>
          </a:p>
          <a:p>
            <a:r>
              <a:rPr lang="ro-RO" sz="1600" i="1" noProof="1" smtClean="0">
                <a:solidFill>
                  <a:srgbClr val="FFFF00"/>
                </a:solidFill>
                <a:latin typeface="Arial" pitchFamily="34" charset="0"/>
                <a:cs typeface="Arial" pitchFamily="34" charset="0"/>
              </a:rPr>
              <a:t>(the ability to manipulate the enviornment to achieve ones goals).</a:t>
            </a:r>
            <a:r>
              <a:rPr lang="ro-RO" sz="1600" noProof="1" smtClean="0">
                <a:solidFill>
                  <a:srgbClr val="FFFF00"/>
                </a:solidFill>
                <a:latin typeface="Arial" pitchFamily="34" charset="0"/>
                <a:cs typeface="Arial" pitchFamily="34" charset="0"/>
              </a:rPr>
              <a:t> </a:t>
            </a:r>
            <a:endParaRPr lang="ro-RO" sz="1600" noProof="1">
              <a:solidFill>
                <a:srgbClr val="FFFF00"/>
              </a:solidFill>
              <a:latin typeface="Arial" pitchFamily="34" charset="0"/>
              <a:cs typeface="Arial" pitchFamily="34" charset="0"/>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304800"/>
            <a:ext cx="2147256" cy="858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6426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2"/>
          <p:cNvSpPr>
            <a:spLocks noChangeArrowheads="1"/>
          </p:cNvSpPr>
          <p:nvPr/>
        </p:nvSpPr>
        <p:spPr bwMode="auto">
          <a:xfrm>
            <a:off x="838200" y="0"/>
            <a:ext cx="2438400" cy="2743200"/>
          </a:xfrm>
          <a:prstGeom prst="rect">
            <a:avLst/>
          </a:prstGeom>
          <a:solidFill>
            <a:srgbClr val="00B0F0"/>
          </a:solidFill>
          <a:ln w="9525" algn="ctr">
            <a:noFill/>
            <a:round/>
            <a:headEnd/>
            <a:tailEnd/>
          </a:ln>
        </p:spPr>
        <p:txBody>
          <a:bodyPr/>
          <a:lstStyle/>
          <a:p>
            <a:endParaRPr lang="en-US"/>
          </a:p>
        </p:txBody>
      </p:sp>
      <p:sp>
        <p:nvSpPr>
          <p:cNvPr id="9222" name="Rectangle 7"/>
          <p:cNvSpPr>
            <a:spLocks noChangeArrowheads="1"/>
          </p:cNvSpPr>
          <p:nvPr/>
        </p:nvSpPr>
        <p:spPr bwMode="auto">
          <a:xfrm>
            <a:off x="914400" y="1986677"/>
            <a:ext cx="7924800" cy="2585323"/>
          </a:xfrm>
          <a:prstGeom prst="rect">
            <a:avLst/>
          </a:prstGeom>
          <a:noFill/>
          <a:ln w="9525">
            <a:noFill/>
            <a:miter lim="800000"/>
            <a:headEnd/>
            <a:tailEnd/>
          </a:ln>
        </p:spPr>
        <p:txBody>
          <a:bodyPr wrap="square" anchor="ctr">
            <a:spAutoFit/>
          </a:bodyPr>
          <a:lstStyle/>
          <a:p>
            <a:r>
              <a:rPr lang="ro-RO" dirty="0">
                <a:solidFill>
                  <a:srgbClr val="FFFF00"/>
                </a:solidFill>
                <a:latin typeface="Arial" pitchFamily="34" charset="0"/>
                <a:ea typeface="Times New Roman" pitchFamily="18" charset="0"/>
                <a:cs typeface="Arial" pitchFamily="34" charset="0"/>
              </a:rPr>
              <a:t>AUTHORITATIVE </a:t>
            </a:r>
            <a:endParaRPr lang="en-US" dirty="0">
              <a:solidFill>
                <a:srgbClr val="FFFF00"/>
              </a:solidFill>
              <a:latin typeface="Arial" pitchFamily="34" charset="0"/>
              <a:ea typeface="Times New Roman" pitchFamily="18" charset="0"/>
              <a:cs typeface="Arial" pitchFamily="34" charset="0"/>
            </a:endParaRPr>
          </a:p>
          <a:p>
            <a:r>
              <a:rPr lang="ro-RO" dirty="0">
                <a:solidFill>
                  <a:srgbClr val="FFFF00"/>
                </a:solidFill>
                <a:latin typeface="Arial" pitchFamily="34" charset="0"/>
                <a:ea typeface="Times New Roman" pitchFamily="18" charset="0"/>
                <a:cs typeface="Arial" pitchFamily="34" charset="0"/>
              </a:rPr>
              <a:t>PARENTING</a:t>
            </a:r>
            <a:endParaRPr lang="en-US" dirty="0">
              <a:solidFill>
                <a:srgbClr val="FFFF00"/>
              </a:solidFill>
              <a:latin typeface="Arial" pitchFamily="34" charset="0"/>
              <a:ea typeface="Times New Roman" pitchFamily="18" charset="0"/>
              <a:cs typeface="Arial" pitchFamily="34" charset="0"/>
            </a:endParaRPr>
          </a:p>
          <a:p>
            <a:endParaRPr lang="en-US" b="1" dirty="0">
              <a:solidFill>
                <a:srgbClr val="FFFF00"/>
              </a:solidFill>
              <a:latin typeface="Arial" pitchFamily="34" charset="0"/>
              <a:ea typeface="Times New Roman" pitchFamily="18" charset="0"/>
              <a:cs typeface="Arial" pitchFamily="34" charset="0"/>
            </a:endParaRPr>
          </a:p>
          <a:p>
            <a:endParaRPr lang="en-US" dirty="0">
              <a:solidFill>
                <a:srgbClr val="FFFF00"/>
              </a:solidFill>
              <a:latin typeface="Arial" pitchFamily="34" charset="0"/>
              <a:ea typeface="Times New Roman" pitchFamily="18" charset="0"/>
              <a:cs typeface="Arial" pitchFamily="34" charset="0"/>
            </a:endParaRPr>
          </a:p>
          <a:p>
            <a:r>
              <a:rPr lang="ro-RO" dirty="0">
                <a:solidFill>
                  <a:srgbClr val="FFFF00"/>
                </a:solidFill>
                <a:latin typeface="Arial" pitchFamily="34" charset="0"/>
                <a:ea typeface="Times New Roman" pitchFamily="18" charset="0"/>
                <a:cs typeface="Arial" pitchFamily="34" charset="0"/>
              </a:rPr>
              <a:t>The parent is </a:t>
            </a:r>
            <a:r>
              <a:rPr lang="ro-RO" b="1" dirty="0">
                <a:solidFill>
                  <a:srgbClr val="FFFF00"/>
                </a:solidFill>
                <a:latin typeface="Arial" pitchFamily="34" charset="0"/>
                <a:ea typeface="Times New Roman" pitchFamily="18" charset="0"/>
                <a:cs typeface="Arial" pitchFamily="34" charset="0"/>
              </a:rPr>
              <a:t>demanding</a:t>
            </a:r>
            <a:r>
              <a:rPr lang="ro-RO" dirty="0">
                <a:solidFill>
                  <a:srgbClr val="FFFF00"/>
                </a:solidFill>
                <a:latin typeface="Arial" pitchFamily="34" charset="0"/>
                <a:ea typeface="Times New Roman" pitchFamily="18" charset="0"/>
                <a:cs typeface="Arial" pitchFamily="34" charset="0"/>
              </a:rPr>
              <a:t> and </a:t>
            </a:r>
            <a:r>
              <a:rPr lang="ro-RO" b="1" dirty="0">
                <a:solidFill>
                  <a:srgbClr val="FFFF00"/>
                </a:solidFill>
                <a:latin typeface="Arial" pitchFamily="34" charset="0"/>
                <a:ea typeface="Times New Roman" pitchFamily="18" charset="0"/>
                <a:cs typeface="Arial" pitchFamily="34" charset="0"/>
              </a:rPr>
              <a:t>responsive</a:t>
            </a:r>
            <a:r>
              <a:rPr lang="ro-RO" dirty="0">
                <a:solidFill>
                  <a:srgbClr val="FFFF00"/>
                </a:solidFill>
                <a:latin typeface="Arial" pitchFamily="34" charset="0"/>
                <a:ea typeface="Times New Roman" pitchFamily="18" charset="0"/>
                <a:cs typeface="Arial" pitchFamily="34" charset="0"/>
              </a:rPr>
              <a:t>..</a:t>
            </a:r>
            <a:endParaRPr lang="en-US" dirty="0">
              <a:solidFill>
                <a:srgbClr val="FFFF00"/>
              </a:solidFill>
              <a:latin typeface="Arial" pitchFamily="34" charset="0"/>
              <a:ea typeface="Times New Roman" pitchFamily="18" charset="0"/>
              <a:cs typeface="Arial" pitchFamily="34" charset="0"/>
            </a:endParaRPr>
          </a:p>
          <a:p>
            <a:r>
              <a:rPr lang="ro-RO" dirty="0" smtClean="0">
                <a:solidFill>
                  <a:srgbClr val="FFFF00"/>
                </a:solidFill>
                <a:latin typeface="Arial" pitchFamily="34" charset="0"/>
                <a:ea typeface="Times New Roman" pitchFamily="18" charset="0"/>
                <a:cs typeface="Arial" pitchFamily="34" charset="0"/>
              </a:rPr>
              <a:t>called</a:t>
            </a:r>
            <a:r>
              <a:rPr lang="ro-RO" dirty="0">
                <a:solidFill>
                  <a:srgbClr val="FFFF00"/>
                </a:solidFill>
                <a:latin typeface="Arial" pitchFamily="34" charset="0"/>
                <a:ea typeface="Times New Roman" pitchFamily="18" charset="0"/>
                <a:cs typeface="Arial" pitchFamily="34" charset="0"/>
              </a:rPr>
              <a:t>, also, 'assertive democratic or 'balanced' parenting;</a:t>
            </a:r>
            <a:endParaRPr lang="en-US" dirty="0">
              <a:solidFill>
                <a:srgbClr val="FFFF00"/>
              </a:solidFill>
              <a:latin typeface="Arial" pitchFamily="34" charset="0"/>
              <a:ea typeface="Times New Roman" pitchFamily="18" charset="0"/>
              <a:cs typeface="Arial" pitchFamily="34" charset="0"/>
            </a:endParaRPr>
          </a:p>
          <a:p>
            <a:endParaRPr lang="en-US" dirty="0" smtClean="0">
              <a:solidFill>
                <a:srgbClr val="FFFF00"/>
              </a:solidFill>
              <a:latin typeface="Arial" pitchFamily="34" charset="0"/>
              <a:ea typeface="Times New Roman" pitchFamily="18" charset="0"/>
              <a:cs typeface="Arial" pitchFamily="34" charset="0"/>
            </a:endParaRPr>
          </a:p>
          <a:p>
            <a:r>
              <a:rPr lang="en-US" dirty="0" smtClean="0">
                <a:solidFill>
                  <a:srgbClr val="FFFF00"/>
                </a:solidFill>
                <a:latin typeface="Arial" pitchFamily="34" charset="0"/>
                <a:ea typeface="Times New Roman" pitchFamily="18" charset="0"/>
                <a:cs typeface="Arial" pitchFamily="34" charset="0"/>
              </a:rPr>
              <a:t>I</a:t>
            </a:r>
            <a:r>
              <a:rPr lang="ro-RO" dirty="0" smtClean="0">
                <a:solidFill>
                  <a:srgbClr val="FFFF00"/>
                </a:solidFill>
                <a:latin typeface="Arial" pitchFamily="34" charset="0"/>
                <a:ea typeface="Times New Roman" pitchFamily="18" charset="0"/>
                <a:cs typeface="Arial" pitchFamily="34" charset="0"/>
              </a:rPr>
              <a:t>s </a:t>
            </a:r>
            <a:r>
              <a:rPr lang="ro-RO" dirty="0">
                <a:solidFill>
                  <a:srgbClr val="FFFF00"/>
                </a:solidFill>
                <a:latin typeface="Arial" pitchFamily="34" charset="0"/>
                <a:ea typeface="Times New Roman" pitchFamily="18" charset="0"/>
                <a:cs typeface="Arial" pitchFamily="34" charset="0"/>
              </a:rPr>
              <a:t>characterized by a child-centered approach that holds high expectations </a:t>
            </a:r>
            <a:r>
              <a:rPr lang="ro-RO" dirty="0" smtClean="0">
                <a:solidFill>
                  <a:srgbClr val="FFFF00"/>
                </a:solidFill>
                <a:latin typeface="Arial" pitchFamily="34" charset="0"/>
                <a:ea typeface="Times New Roman" pitchFamily="18" charset="0"/>
                <a:cs typeface="Arial" pitchFamily="34" charset="0"/>
              </a:rPr>
              <a:t>of</a:t>
            </a:r>
            <a:r>
              <a:rPr lang="en-US" dirty="0" smtClean="0">
                <a:solidFill>
                  <a:srgbClr val="FFFF00"/>
                </a:solidFill>
                <a:latin typeface="Arial" pitchFamily="34" charset="0"/>
                <a:ea typeface="Times New Roman" pitchFamily="18" charset="0"/>
                <a:cs typeface="Arial" pitchFamily="34" charset="0"/>
              </a:rPr>
              <a:t> maturity</a:t>
            </a:r>
            <a:r>
              <a:rPr lang="ro-RO" dirty="0" smtClean="0">
                <a:solidFill>
                  <a:srgbClr val="FFFF00"/>
                </a:solidFill>
                <a:latin typeface="Arial" pitchFamily="34" charset="0"/>
                <a:ea typeface="Times New Roman" pitchFamily="18" charset="0"/>
                <a:cs typeface="Arial" pitchFamily="34" charset="0"/>
              </a:rPr>
              <a:t>. </a:t>
            </a:r>
            <a:endParaRPr lang="ro-RO" dirty="0">
              <a:solidFill>
                <a:srgbClr val="FFFF00"/>
              </a:solidFill>
              <a:latin typeface="Arial" pitchFamily="34" charset="0"/>
              <a:ea typeface="Times New Roman" pitchFamily="18" charset="0"/>
              <a:cs typeface="Arial" pitchFamily="34"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304800"/>
            <a:ext cx="2147256" cy="858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89205" y="1140619"/>
            <a:ext cx="2401995" cy="1602581"/>
          </a:xfrm>
          <a:prstGeom prst="rect">
            <a:avLst/>
          </a:prstGeom>
        </p:spPr>
      </p:pic>
    </p:spTree>
    <p:extLst>
      <p:ext uri="{BB962C8B-B14F-4D97-AF65-F5344CB8AC3E}">
        <p14:creationId xmlns:p14="http://schemas.microsoft.com/office/powerpoint/2010/main" val="32627589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
          <p:cNvSpPr>
            <a:spLocks noChangeArrowheads="1"/>
          </p:cNvSpPr>
          <p:nvPr/>
        </p:nvSpPr>
        <p:spPr bwMode="auto">
          <a:xfrm>
            <a:off x="838200" y="0"/>
            <a:ext cx="2438400" cy="2743200"/>
          </a:xfrm>
          <a:prstGeom prst="rect">
            <a:avLst/>
          </a:prstGeom>
          <a:solidFill>
            <a:srgbClr val="00B0F0"/>
          </a:solidFill>
          <a:ln w="9525" algn="ctr">
            <a:noFill/>
            <a:round/>
            <a:headEnd/>
            <a:tailEnd/>
          </a:ln>
        </p:spPr>
        <p:txBody>
          <a:bodyPr/>
          <a:lstStyle/>
          <a:p>
            <a:endParaRPr lang="en-US"/>
          </a:p>
        </p:txBody>
      </p:sp>
      <p:sp>
        <p:nvSpPr>
          <p:cNvPr id="10246" name="Rectangle 7"/>
          <p:cNvSpPr>
            <a:spLocks noChangeArrowheads="1"/>
          </p:cNvSpPr>
          <p:nvPr/>
        </p:nvSpPr>
        <p:spPr bwMode="auto">
          <a:xfrm>
            <a:off x="914400" y="2001083"/>
            <a:ext cx="8001000" cy="4247317"/>
          </a:xfrm>
          <a:prstGeom prst="rect">
            <a:avLst/>
          </a:prstGeom>
          <a:noFill/>
          <a:ln w="9525">
            <a:noFill/>
            <a:miter lim="800000"/>
            <a:headEnd/>
            <a:tailEnd/>
          </a:ln>
        </p:spPr>
        <p:txBody>
          <a:bodyPr anchor="ctr">
            <a:spAutoFit/>
          </a:bodyPr>
          <a:lstStyle/>
          <a:p>
            <a:r>
              <a:rPr lang="ro-RO" dirty="0" smtClean="0">
                <a:solidFill>
                  <a:srgbClr val="FFFF00"/>
                </a:solidFill>
                <a:latin typeface="Arial" pitchFamily="34" charset="0"/>
                <a:cs typeface="Arial" pitchFamily="34" charset="0"/>
              </a:rPr>
              <a:t>AUTHORITATIVE </a:t>
            </a:r>
            <a:endParaRPr lang="en-US" dirty="0">
              <a:solidFill>
                <a:srgbClr val="FFFF00"/>
              </a:solidFill>
              <a:latin typeface="Arial" pitchFamily="34" charset="0"/>
              <a:cs typeface="Arial" pitchFamily="34" charset="0"/>
            </a:endParaRPr>
          </a:p>
          <a:p>
            <a:r>
              <a:rPr lang="ro-RO" dirty="0">
                <a:solidFill>
                  <a:srgbClr val="FFFF00"/>
                </a:solidFill>
                <a:latin typeface="Arial" pitchFamily="34" charset="0"/>
                <a:cs typeface="Arial" pitchFamily="34" charset="0"/>
              </a:rPr>
              <a:t>PARENTS </a:t>
            </a:r>
            <a:endParaRPr lang="en-US" dirty="0">
              <a:solidFill>
                <a:srgbClr val="FFFF00"/>
              </a:solidFill>
              <a:latin typeface="Arial" pitchFamily="34" charset="0"/>
              <a:cs typeface="Arial" pitchFamily="34" charset="0"/>
            </a:endParaRPr>
          </a:p>
          <a:p>
            <a:endParaRPr lang="en-US" dirty="0">
              <a:solidFill>
                <a:srgbClr val="FFFF00"/>
              </a:solidFill>
              <a:latin typeface="Arial" pitchFamily="34" charset="0"/>
              <a:cs typeface="Arial" pitchFamily="34" charset="0"/>
            </a:endParaRPr>
          </a:p>
          <a:p>
            <a:endParaRPr lang="en-US" dirty="0">
              <a:solidFill>
                <a:srgbClr val="FFFF00"/>
              </a:solidFill>
              <a:latin typeface="Arial" pitchFamily="34" charset="0"/>
              <a:cs typeface="Arial" pitchFamily="34" charset="0"/>
            </a:endParaRPr>
          </a:p>
          <a:p>
            <a:r>
              <a:rPr lang="en-US" dirty="0">
                <a:solidFill>
                  <a:srgbClr val="FFFF00"/>
                </a:solidFill>
                <a:latin typeface="Arial" pitchFamily="34" charset="0"/>
                <a:cs typeface="Arial" pitchFamily="34" charset="0"/>
              </a:rPr>
              <a:t>C</a:t>
            </a:r>
            <a:r>
              <a:rPr lang="ro-RO" dirty="0" smtClean="0">
                <a:solidFill>
                  <a:srgbClr val="FFFF00"/>
                </a:solidFill>
                <a:latin typeface="Arial" pitchFamily="34" charset="0"/>
                <a:cs typeface="Arial" pitchFamily="34" charset="0"/>
              </a:rPr>
              <a:t>an </a:t>
            </a:r>
            <a:r>
              <a:rPr lang="ro-RO" dirty="0">
                <a:solidFill>
                  <a:srgbClr val="FFFF00"/>
                </a:solidFill>
                <a:latin typeface="Arial" pitchFamily="34" charset="0"/>
                <a:cs typeface="Arial" pitchFamily="34" charset="0"/>
              </a:rPr>
              <a:t>understand how their children are feeling and teach them how to regulate their feelings</a:t>
            </a:r>
            <a:r>
              <a:rPr lang="ro-RO" dirty="0" smtClean="0">
                <a:solidFill>
                  <a:srgbClr val="FFFF00"/>
                </a:solidFill>
                <a:latin typeface="Arial" pitchFamily="34" charset="0"/>
                <a:cs typeface="Arial" pitchFamily="34" charset="0"/>
              </a:rPr>
              <a:t>;</a:t>
            </a:r>
            <a:endParaRPr lang="en-US" dirty="0" smtClean="0">
              <a:solidFill>
                <a:srgbClr val="FFFF00"/>
              </a:solidFill>
              <a:latin typeface="Arial" pitchFamily="34" charset="0"/>
              <a:cs typeface="Arial" pitchFamily="34" charset="0"/>
            </a:endParaRPr>
          </a:p>
          <a:p>
            <a:endParaRPr lang="en-US" dirty="0">
              <a:solidFill>
                <a:srgbClr val="FFFF00"/>
              </a:solidFill>
              <a:latin typeface="Arial" pitchFamily="34" charset="0"/>
              <a:cs typeface="Arial" pitchFamily="34" charset="0"/>
            </a:endParaRPr>
          </a:p>
          <a:p>
            <a:r>
              <a:rPr lang="en-US" dirty="0" smtClean="0">
                <a:solidFill>
                  <a:srgbClr val="FFFF00"/>
                </a:solidFill>
                <a:latin typeface="Arial" pitchFamily="34" charset="0"/>
                <a:cs typeface="Arial" pitchFamily="34" charset="0"/>
              </a:rPr>
              <a:t>H</a:t>
            </a:r>
            <a:r>
              <a:rPr lang="ro-RO" dirty="0" smtClean="0">
                <a:solidFill>
                  <a:srgbClr val="FFFF00"/>
                </a:solidFill>
                <a:latin typeface="Arial" pitchFamily="34" charset="0"/>
                <a:cs typeface="Arial" pitchFamily="34" charset="0"/>
              </a:rPr>
              <a:t>elp </a:t>
            </a:r>
            <a:r>
              <a:rPr lang="ro-RO" dirty="0">
                <a:solidFill>
                  <a:srgbClr val="FFFF00"/>
                </a:solidFill>
                <a:latin typeface="Arial" pitchFamily="34" charset="0"/>
                <a:cs typeface="Arial" pitchFamily="34" charset="0"/>
              </a:rPr>
              <a:t>their children to find appropriate outlets to solve problems;</a:t>
            </a:r>
            <a:endParaRPr lang="en-US" dirty="0">
              <a:solidFill>
                <a:srgbClr val="FFFF00"/>
              </a:solidFill>
              <a:latin typeface="Arial" pitchFamily="34" charset="0"/>
              <a:cs typeface="Arial" pitchFamily="34" charset="0"/>
            </a:endParaRPr>
          </a:p>
          <a:p>
            <a:endParaRPr lang="en-US" dirty="0" smtClean="0">
              <a:solidFill>
                <a:srgbClr val="FFFF00"/>
              </a:solidFill>
              <a:latin typeface="Arial" pitchFamily="34" charset="0"/>
              <a:cs typeface="Arial" pitchFamily="34" charset="0"/>
            </a:endParaRPr>
          </a:p>
          <a:p>
            <a:r>
              <a:rPr lang="en-US" dirty="0" smtClean="0">
                <a:solidFill>
                  <a:srgbClr val="FFFF00"/>
                </a:solidFill>
                <a:latin typeface="Arial" pitchFamily="34" charset="0"/>
                <a:cs typeface="Arial" pitchFamily="34" charset="0"/>
              </a:rPr>
              <a:t>E</a:t>
            </a:r>
            <a:r>
              <a:rPr lang="ro-RO" dirty="0" smtClean="0">
                <a:solidFill>
                  <a:srgbClr val="FFFF00"/>
                </a:solidFill>
                <a:latin typeface="Arial" pitchFamily="34" charset="0"/>
                <a:cs typeface="Arial" pitchFamily="34" charset="0"/>
              </a:rPr>
              <a:t>ncourage </a:t>
            </a:r>
            <a:r>
              <a:rPr lang="ro-RO" dirty="0">
                <a:solidFill>
                  <a:srgbClr val="FFFF00"/>
                </a:solidFill>
                <a:latin typeface="Arial" pitchFamily="34" charset="0"/>
                <a:cs typeface="Arial" pitchFamily="34" charset="0"/>
              </a:rPr>
              <a:t>children to be independent but still places controls and limits on their actions;</a:t>
            </a:r>
            <a:endParaRPr lang="en-US" dirty="0">
              <a:solidFill>
                <a:srgbClr val="FFFF00"/>
              </a:solidFill>
              <a:latin typeface="Arial" pitchFamily="34" charset="0"/>
              <a:cs typeface="Arial" pitchFamily="34" charset="0"/>
            </a:endParaRPr>
          </a:p>
          <a:p>
            <a:r>
              <a:rPr lang="en-US" dirty="0" smtClean="0">
                <a:solidFill>
                  <a:srgbClr val="FFFF00"/>
                </a:solidFill>
                <a:latin typeface="Arial" pitchFamily="34" charset="0"/>
                <a:cs typeface="Arial" pitchFamily="34" charset="0"/>
              </a:rPr>
              <a:t>	</a:t>
            </a:r>
            <a:r>
              <a:rPr lang="ro-RO" dirty="0" smtClean="0">
                <a:solidFill>
                  <a:srgbClr val="FFFF00"/>
                </a:solidFill>
                <a:latin typeface="Arial" pitchFamily="34" charset="0"/>
                <a:cs typeface="Arial" pitchFamily="34" charset="0"/>
              </a:rPr>
              <a:t>-  </a:t>
            </a:r>
            <a:r>
              <a:rPr lang="ro-RO" dirty="0">
                <a:solidFill>
                  <a:srgbClr val="FFFF00"/>
                </a:solidFill>
                <a:latin typeface="Arial" pitchFamily="34" charset="0"/>
                <a:cs typeface="Arial" pitchFamily="34" charset="0"/>
              </a:rPr>
              <a:t>try to be warm and nurturant toward the child;</a:t>
            </a:r>
            <a:endParaRPr lang="en-US" dirty="0">
              <a:solidFill>
                <a:srgbClr val="FFFF00"/>
              </a:solidFill>
              <a:latin typeface="Arial" pitchFamily="34" charset="0"/>
              <a:cs typeface="Arial" pitchFamily="34" charset="0"/>
            </a:endParaRPr>
          </a:p>
          <a:p>
            <a:r>
              <a:rPr lang="en-US" dirty="0" smtClean="0">
                <a:solidFill>
                  <a:srgbClr val="FFFF00"/>
                </a:solidFill>
                <a:latin typeface="Arial" pitchFamily="34" charset="0"/>
                <a:cs typeface="Arial" pitchFamily="34" charset="0"/>
              </a:rPr>
              <a:t>	</a:t>
            </a:r>
            <a:r>
              <a:rPr lang="ro-RO" dirty="0" smtClean="0">
                <a:solidFill>
                  <a:srgbClr val="FFFF00"/>
                </a:solidFill>
                <a:latin typeface="Arial" pitchFamily="34" charset="0"/>
                <a:cs typeface="Arial" pitchFamily="34" charset="0"/>
              </a:rPr>
              <a:t>-  </a:t>
            </a:r>
            <a:r>
              <a:rPr lang="ro-RO" dirty="0">
                <a:solidFill>
                  <a:srgbClr val="FFFF00"/>
                </a:solidFill>
                <a:latin typeface="Arial" pitchFamily="34" charset="0"/>
                <a:cs typeface="Arial" pitchFamily="34" charset="0"/>
              </a:rPr>
              <a:t>are not usually as controlling as authoritarian parents, allowing the </a:t>
            </a:r>
            <a:r>
              <a:rPr lang="en-US" dirty="0" smtClean="0">
                <a:solidFill>
                  <a:srgbClr val="FFFF00"/>
                </a:solidFill>
                <a:latin typeface="Arial" pitchFamily="34" charset="0"/>
                <a:cs typeface="Arial" pitchFamily="34" charset="0"/>
              </a:rPr>
              <a:t>	</a:t>
            </a:r>
            <a:r>
              <a:rPr lang="ro-RO" dirty="0" smtClean="0">
                <a:solidFill>
                  <a:srgbClr val="FFFF00"/>
                </a:solidFill>
                <a:latin typeface="Arial" pitchFamily="34" charset="0"/>
                <a:cs typeface="Arial" pitchFamily="34" charset="0"/>
              </a:rPr>
              <a:t>child </a:t>
            </a:r>
            <a:r>
              <a:rPr lang="ro-RO" dirty="0">
                <a:solidFill>
                  <a:srgbClr val="FFFF00"/>
                </a:solidFill>
                <a:latin typeface="Arial" pitchFamily="34" charset="0"/>
                <a:cs typeface="Arial" pitchFamily="34" charset="0"/>
              </a:rPr>
              <a:t>to explore more freely, thus having them make their own </a:t>
            </a:r>
            <a:r>
              <a:rPr lang="en-US" dirty="0" smtClean="0">
                <a:solidFill>
                  <a:srgbClr val="FFFF00"/>
                </a:solidFill>
                <a:latin typeface="Arial" pitchFamily="34" charset="0"/>
                <a:cs typeface="Arial" pitchFamily="34" charset="0"/>
              </a:rPr>
              <a:t>	</a:t>
            </a:r>
            <a:r>
              <a:rPr lang="ro-RO" dirty="0" smtClean="0">
                <a:solidFill>
                  <a:srgbClr val="FFFF00"/>
                </a:solidFill>
                <a:latin typeface="Arial" pitchFamily="34" charset="0"/>
                <a:cs typeface="Arial" pitchFamily="34" charset="0"/>
              </a:rPr>
              <a:t>decisions </a:t>
            </a:r>
            <a:r>
              <a:rPr lang="ro-RO" dirty="0">
                <a:solidFill>
                  <a:srgbClr val="FFFF00"/>
                </a:solidFill>
                <a:latin typeface="Arial" pitchFamily="34" charset="0"/>
                <a:cs typeface="Arial" pitchFamily="34" charset="0"/>
              </a:rPr>
              <a:t>based upon their own reasoning.;</a:t>
            </a:r>
          </a:p>
        </p:txBody>
      </p:sp>
      <p:sp>
        <p:nvSpPr>
          <p:cNvPr id="2" name="Frame 1"/>
          <p:cNvSpPr/>
          <p:nvPr/>
        </p:nvSpPr>
        <p:spPr bwMode="auto">
          <a:xfrm>
            <a:off x="457200" y="3200400"/>
            <a:ext cx="457200" cy="457200"/>
          </a:xfrm>
          <a:prstGeom prst="frame">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Garamond" pitchFamily="18" charset="0"/>
            </a:endParaRPr>
          </a:p>
        </p:txBody>
      </p:sp>
      <p:sp>
        <p:nvSpPr>
          <p:cNvPr id="8" name="Frame 7"/>
          <p:cNvSpPr/>
          <p:nvPr/>
        </p:nvSpPr>
        <p:spPr bwMode="auto">
          <a:xfrm>
            <a:off x="457200" y="3886200"/>
            <a:ext cx="457200" cy="457200"/>
          </a:xfrm>
          <a:prstGeom prst="frame">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Garamond" pitchFamily="18" charset="0"/>
            </a:endParaRPr>
          </a:p>
        </p:txBody>
      </p:sp>
      <p:sp>
        <p:nvSpPr>
          <p:cNvPr id="9" name="Frame 8"/>
          <p:cNvSpPr/>
          <p:nvPr/>
        </p:nvSpPr>
        <p:spPr bwMode="auto">
          <a:xfrm>
            <a:off x="457200" y="4572000"/>
            <a:ext cx="457200" cy="457200"/>
          </a:xfrm>
          <a:prstGeom prst="frame">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Garamond" pitchFamily="18" charset="0"/>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304800"/>
            <a:ext cx="2147256" cy="858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9000" y="838200"/>
            <a:ext cx="2540000" cy="1905000"/>
          </a:xfrm>
          <a:prstGeom prst="rect">
            <a:avLst/>
          </a:prstGeom>
        </p:spPr>
      </p:pic>
    </p:spTree>
    <p:extLst>
      <p:ext uri="{BB962C8B-B14F-4D97-AF65-F5344CB8AC3E}">
        <p14:creationId xmlns:p14="http://schemas.microsoft.com/office/powerpoint/2010/main" val="11376228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2"/>
          <p:cNvSpPr>
            <a:spLocks noChangeArrowheads="1"/>
          </p:cNvSpPr>
          <p:nvPr/>
        </p:nvSpPr>
        <p:spPr bwMode="auto">
          <a:xfrm>
            <a:off x="838200" y="0"/>
            <a:ext cx="2438400" cy="2743200"/>
          </a:xfrm>
          <a:prstGeom prst="rect">
            <a:avLst/>
          </a:prstGeom>
          <a:solidFill>
            <a:srgbClr val="00B0F0"/>
          </a:solidFill>
          <a:ln w="9525" algn="ctr">
            <a:noFill/>
            <a:round/>
            <a:headEnd/>
            <a:tailEnd/>
          </a:ln>
        </p:spPr>
        <p:txBody>
          <a:bodyPr/>
          <a:lstStyle/>
          <a:p>
            <a:endParaRPr lang="en-US"/>
          </a:p>
        </p:txBody>
      </p:sp>
      <p:sp>
        <p:nvSpPr>
          <p:cNvPr id="11270" name="Rectangle 7"/>
          <p:cNvSpPr>
            <a:spLocks noChangeArrowheads="1"/>
          </p:cNvSpPr>
          <p:nvPr/>
        </p:nvSpPr>
        <p:spPr bwMode="auto">
          <a:xfrm>
            <a:off x="990600" y="2001083"/>
            <a:ext cx="8153400" cy="4247317"/>
          </a:xfrm>
          <a:prstGeom prst="rect">
            <a:avLst/>
          </a:prstGeom>
          <a:noFill/>
          <a:ln w="9525">
            <a:noFill/>
            <a:miter lim="800000"/>
            <a:headEnd/>
            <a:tailEnd/>
          </a:ln>
        </p:spPr>
        <p:txBody>
          <a:bodyPr anchor="ctr">
            <a:spAutoFit/>
          </a:bodyPr>
          <a:lstStyle/>
          <a:p>
            <a:r>
              <a:rPr lang="en-US" dirty="0">
                <a:solidFill>
                  <a:srgbClr val="FFFF00"/>
                </a:solidFill>
                <a:latin typeface="Arial" pitchFamily="34" charset="0"/>
                <a:cs typeface="Arial" pitchFamily="34" charset="0"/>
              </a:rPr>
              <a:t>AUTORITATIVE </a:t>
            </a:r>
          </a:p>
          <a:p>
            <a:r>
              <a:rPr lang="en-US" dirty="0">
                <a:solidFill>
                  <a:srgbClr val="FFFF00"/>
                </a:solidFill>
                <a:latin typeface="Arial" pitchFamily="34" charset="0"/>
                <a:cs typeface="Arial" pitchFamily="34" charset="0"/>
              </a:rPr>
              <a:t>PARENTS</a:t>
            </a:r>
            <a:r>
              <a:rPr lang="ro-RO" dirty="0">
                <a:solidFill>
                  <a:srgbClr val="FFFF00"/>
                </a:solidFill>
                <a:latin typeface="Arial" pitchFamily="34" charset="0"/>
                <a:cs typeface="Arial" pitchFamily="34" charset="0"/>
              </a:rPr>
              <a:t> </a:t>
            </a:r>
            <a:endParaRPr lang="en-US" dirty="0">
              <a:solidFill>
                <a:srgbClr val="FFFF00"/>
              </a:solidFill>
              <a:latin typeface="Arial" pitchFamily="34" charset="0"/>
              <a:cs typeface="Arial" pitchFamily="34" charset="0"/>
            </a:endParaRPr>
          </a:p>
          <a:p>
            <a:endParaRPr lang="en-US" dirty="0">
              <a:solidFill>
                <a:srgbClr val="FFFF00"/>
              </a:solidFill>
              <a:latin typeface="Arial" pitchFamily="34" charset="0"/>
              <a:cs typeface="Arial" pitchFamily="34" charset="0"/>
            </a:endParaRPr>
          </a:p>
          <a:p>
            <a:endParaRPr lang="en-US" dirty="0">
              <a:solidFill>
                <a:srgbClr val="FFFF00"/>
              </a:solidFill>
              <a:latin typeface="Arial" pitchFamily="34" charset="0"/>
              <a:cs typeface="Arial" pitchFamily="34" charset="0"/>
            </a:endParaRPr>
          </a:p>
          <a:p>
            <a:r>
              <a:rPr lang="en-US" dirty="0">
                <a:solidFill>
                  <a:srgbClr val="FFFF00"/>
                </a:solidFill>
                <a:latin typeface="Arial" pitchFamily="34" charset="0"/>
                <a:cs typeface="Arial" pitchFamily="34" charset="0"/>
              </a:rPr>
              <a:t>W</a:t>
            </a:r>
            <a:r>
              <a:rPr lang="ro-RO" dirty="0" smtClean="0">
                <a:solidFill>
                  <a:srgbClr val="FFFF00"/>
                </a:solidFill>
                <a:latin typeface="Arial" pitchFamily="34" charset="0"/>
                <a:cs typeface="Arial" pitchFamily="34" charset="0"/>
              </a:rPr>
              <a:t>ill </a:t>
            </a:r>
            <a:r>
              <a:rPr lang="ro-RO" dirty="0">
                <a:solidFill>
                  <a:srgbClr val="FFFF00"/>
                </a:solidFill>
                <a:latin typeface="Arial" pitchFamily="34" charset="0"/>
                <a:cs typeface="Arial" pitchFamily="34" charset="0"/>
              </a:rPr>
              <a:t>set clear standards for their children, monitor the limits that they set, and also allow children to develop autonomy;</a:t>
            </a:r>
            <a:endParaRPr lang="en-US" dirty="0">
              <a:solidFill>
                <a:srgbClr val="FFFF00"/>
              </a:solidFill>
              <a:latin typeface="Arial" pitchFamily="34" charset="0"/>
              <a:cs typeface="Arial" pitchFamily="34" charset="0"/>
            </a:endParaRPr>
          </a:p>
          <a:p>
            <a:endParaRPr lang="en-US" dirty="0" smtClean="0">
              <a:solidFill>
                <a:srgbClr val="FFFF00"/>
              </a:solidFill>
              <a:latin typeface="Arial" pitchFamily="34" charset="0"/>
              <a:cs typeface="Arial" pitchFamily="34" charset="0"/>
            </a:endParaRPr>
          </a:p>
          <a:p>
            <a:r>
              <a:rPr lang="en-US" dirty="0" smtClean="0">
                <a:solidFill>
                  <a:srgbClr val="FFFF00"/>
                </a:solidFill>
                <a:latin typeface="Arial" pitchFamily="34" charset="0"/>
                <a:cs typeface="Arial" pitchFamily="34" charset="0"/>
              </a:rPr>
              <a:t>E</a:t>
            </a:r>
            <a:r>
              <a:rPr lang="ro-RO" dirty="0" smtClean="0">
                <a:solidFill>
                  <a:srgbClr val="FFFF00"/>
                </a:solidFill>
                <a:latin typeface="Arial" pitchFamily="34" charset="0"/>
                <a:cs typeface="Arial" pitchFamily="34" charset="0"/>
              </a:rPr>
              <a:t>xpect </a:t>
            </a:r>
            <a:r>
              <a:rPr lang="ro-RO" dirty="0">
                <a:solidFill>
                  <a:srgbClr val="FFFF00"/>
                </a:solidFill>
                <a:latin typeface="Arial" pitchFamily="34" charset="0"/>
                <a:cs typeface="Arial" pitchFamily="34" charset="0"/>
              </a:rPr>
              <a:t>mature, independent, and age-appropriate behavior of children;</a:t>
            </a:r>
            <a:endParaRPr lang="en-US" dirty="0">
              <a:solidFill>
                <a:srgbClr val="FFFF00"/>
              </a:solidFill>
              <a:latin typeface="Arial" pitchFamily="34" charset="0"/>
              <a:cs typeface="Arial" pitchFamily="34" charset="0"/>
            </a:endParaRPr>
          </a:p>
          <a:p>
            <a:endParaRPr lang="en-US" dirty="0" smtClean="0">
              <a:solidFill>
                <a:srgbClr val="FFFF00"/>
              </a:solidFill>
              <a:latin typeface="Arial" pitchFamily="34" charset="0"/>
              <a:cs typeface="Arial" pitchFamily="34" charset="0"/>
            </a:endParaRPr>
          </a:p>
          <a:p>
            <a:r>
              <a:rPr lang="en-US" dirty="0" smtClean="0">
                <a:solidFill>
                  <a:srgbClr val="FFFF00"/>
                </a:solidFill>
                <a:latin typeface="Arial" pitchFamily="34" charset="0"/>
                <a:cs typeface="Arial" pitchFamily="34" charset="0"/>
              </a:rPr>
              <a:t>S</a:t>
            </a:r>
            <a:r>
              <a:rPr lang="ro-RO" dirty="0" smtClean="0">
                <a:solidFill>
                  <a:srgbClr val="FFFF00"/>
                </a:solidFill>
                <a:latin typeface="Arial" pitchFamily="34" charset="0"/>
                <a:cs typeface="Arial" pitchFamily="34" charset="0"/>
              </a:rPr>
              <a:t>et </a:t>
            </a:r>
            <a:r>
              <a:rPr lang="ro-RO" dirty="0">
                <a:solidFill>
                  <a:srgbClr val="FFFF00"/>
                </a:solidFill>
                <a:latin typeface="Arial" pitchFamily="34" charset="0"/>
                <a:cs typeface="Arial" pitchFamily="34" charset="0"/>
              </a:rPr>
              <a:t>limits and demand maturity, but when punishing a child, the parent will explain his or her motive for their punishment. Discipline for misbehavior are measured and consistent, not arbitrary or violent; </a:t>
            </a:r>
            <a:endParaRPr lang="en-US" dirty="0">
              <a:solidFill>
                <a:srgbClr val="FFFF00"/>
              </a:solidFill>
              <a:latin typeface="Arial" pitchFamily="34" charset="0"/>
              <a:cs typeface="Arial" pitchFamily="34" charset="0"/>
            </a:endParaRPr>
          </a:p>
          <a:p>
            <a:endParaRPr lang="en-US" dirty="0" smtClean="0">
              <a:solidFill>
                <a:srgbClr val="FFFF00"/>
              </a:solidFill>
              <a:latin typeface="Arial" pitchFamily="34" charset="0"/>
              <a:cs typeface="Arial" pitchFamily="34" charset="0"/>
            </a:endParaRPr>
          </a:p>
          <a:p>
            <a:r>
              <a:rPr lang="en-US" dirty="0" smtClean="0">
                <a:solidFill>
                  <a:srgbClr val="FFFF00"/>
                </a:solidFill>
                <a:latin typeface="Arial" pitchFamily="34" charset="0"/>
                <a:cs typeface="Arial" pitchFamily="34" charset="0"/>
              </a:rPr>
              <a:t>A</a:t>
            </a:r>
            <a:r>
              <a:rPr lang="ro-RO" dirty="0" smtClean="0">
                <a:solidFill>
                  <a:srgbClr val="FFFF00"/>
                </a:solidFill>
                <a:latin typeface="Arial" pitchFamily="34" charset="0"/>
                <a:cs typeface="Arial" pitchFamily="34" charset="0"/>
              </a:rPr>
              <a:t>re </a:t>
            </a:r>
            <a:r>
              <a:rPr lang="ro-RO" dirty="0">
                <a:solidFill>
                  <a:srgbClr val="FFFF00"/>
                </a:solidFill>
                <a:latin typeface="Arial" pitchFamily="34" charset="0"/>
                <a:cs typeface="Arial" pitchFamily="34" charset="0"/>
              </a:rPr>
              <a:t>attentive to their children’s needs and concerns, and will typically forgive and teach instead of punishing if a child falls short.</a:t>
            </a:r>
          </a:p>
        </p:txBody>
      </p:sp>
      <p:sp>
        <p:nvSpPr>
          <p:cNvPr id="8" name="Frame 7"/>
          <p:cNvSpPr/>
          <p:nvPr/>
        </p:nvSpPr>
        <p:spPr bwMode="auto">
          <a:xfrm>
            <a:off x="457200" y="3200400"/>
            <a:ext cx="457200" cy="457200"/>
          </a:xfrm>
          <a:prstGeom prst="frame">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Garamond" pitchFamily="18" charset="0"/>
            </a:endParaRPr>
          </a:p>
        </p:txBody>
      </p:sp>
      <p:sp>
        <p:nvSpPr>
          <p:cNvPr id="9" name="Frame 8"/>
          <p:cNvSpPr/>
          <p:nvPr/>
        </p:nvSpPr>
        <p:spPr bwMode="auto">
          <a:xfrm>
            <a:off x="457200" y="3886200"/>
            <a:ext cx="457200" cy="457200"/>
          </a:xfrm>
          <a:prstGeom prst="frame">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Garamond" pitchFamily="18" charset="0"/>
            </a:endParaRPr>
          </a:p>
        </p:txBody>
      </p:sp>
      <p:sp>
        <p:nvSpPr>
          <p:cNvPr id="10" name="Frame 9"/>
          <p:cNvSpPr/>
          <p:nvPr/>
        </p:nvSpPr>
        <p:spPr bwMode="auto">
          <a:xfrm>
            <a:off x="457200" y="4572000"/>
            <a:ext cx="457200" cy="457200"/>
          </a:xfrm>
          <a:prstGeom prst="frame">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Garamond" pitchFamily="18" charset="0"/>
            </a:endParaRPr>
          </a:p>
        </p:txBody>
      </p:sp>
      <p:sp>
        <p:nvSpPr>
          <p:cNvPr id="11" name="Frame 10"/>
          <p:cNvSpPr/>
          <p:nvPr/>
        </p:nvSpPr>
        <p:spPr bwMode="auto">
          <a:xfrm>
            <a:off x="457200" y="5638800"/>
            <a:ext cx="457200" cy="457200"/>
          </a:xfrm>
          <a:prstGeom prst="frame">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Garamond" pitchFamily="18" charset="0"/>
            </a:endParaRP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304800"/>
            <a:ext cx="2147256" cy="858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9388" y="523789"/>
            <a:ext cx="2219411" cy="2219411"/>
          </a:xfrm>
          <a:prstGeom prst="rect">
            <a:avLst/>
          </a:prstGeom>
        </p:spPr>
      </p:pic>
    </p:spTree>
    <p:extLst>
      <p:ext uri="{BB962C8B-B14F-4D97-AF65-F5344CB8AC3E}">
        <p14:creationId xmlns:p14="http://schemas.microsoft.com/office/powerpoint/2010/main" val="20367986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2"/>
          <p:cNvSpPr>
            <a:spLocks noChangeArrowheads="1"/>
          </p:cNvSpPr>
          <p:nvPr/>
        </p:nvSpPr>
        <p:spPr bwMode="auto">
          <a:xfrm>
            <a:off x="838200" y="0"/>
            <a:ext cx="2438400" cy="2743200"/>
          </a:xfrm>
          <a:prstGeom prst="rect">
            <a:avLst/>
          </a:prstGeom>
          <a:solidFill>
            <a:srgbClr val="00B0F0"/>
          </a:solidFill>
          <a:ln w="9525" algn="ctr">
            <a:noFill/>
            <a:round/>
            <a:headEnd/>
            <a:tailEnd/>
          </a:ln>
        </p:spPr>
        <p:txBody>
          <a:bodyPr/>
          <a:lstStyle/>
          <a:p>
            <a:endParaRPr lang="en-US"/>
          </a:p>
        </p:txBody>
      </p:sp>
      <p:sp>
        <p:nvSpPr>
          <p:cNvPr id="12295" name="Rectangle 7"/>
          <p:cNvSpPr>
            <a:spLocks noChangeArrowheads="1"/>
          </p:cNvSpPr>
          <p:nvPr/>
        </p:nvSpPr>
        <p:spPr bwMode="auto">
          <a:xfrm>
            <a:off x="914400" y="1981200"/>
            <a:ext cx="8077200" cy="1754326"/>
          </a:xfrm>
          <a:prstGeom prst="rect">
            <a:avLst/>
          </a:prstGeom>
          <a:noFill/>
          <a:ln w="9525">
            <a:noFill/>
            <a:miter lim="800000"/>
            <a:headEnd/>
            <a:tailEnd/>
          </a:ln>
        </p:spPr>
        <p:txBody>
          <a:bodyPr anchor="ctr">
            <a:spAutoFit/>
          </a:bodyPr>
          <a:lstStyle/>
          <a:p>
            <a:r>
              <a:rPr lang="en-US" dirty="0">
                <a:solidFill>
                  <a:srgbClr val="FFFF00"/>
                </a:solidFill>
                <a:latin typeface="Arial" pitchFamily="34" charset="0"/>
                <a:cs typeface="Arial" pitchFamily="34" charset="0"/>
              </a:rPr>
              <a:t>AUTORITATIVE</a:t>
            </a:r>
          </a:p>
          <a:p>
            <a:r>
              <a:rPr lang="en-US" dirty="0" smtClean="0">
                <a:solidFill>
                  <a:srgbClr val="FFFF00"/>
                </a:solidFill>
                <a:latin typeface="Arial" pitchFamily="34" charset="0"/>
                <a:cs typeface="Arial" pitchFamily="34" charset="0"/>
              </a:rPr>
              <a:t>PARENTING</a:t>
            </a:r>
            <a:endParaRPr lang="en-US" dirty="0">
              <a:solidFill>
                <a:srgbClr val="FFFF00"/>
              </a:solidFill>
              <a:latin typeface="Arial" pitchFamily="34" charset="0"/>
              <a:cs typeface="Arial" pitchFamily="34" charset="0"/>
            </a:endParaRPr>
          </a:p>
          <a:p>
            <a:endParaRPr lang="en-US" dirty="0">
              <a:solidFill>
                <a:srgbClr val="FFFF00"/>
              </a:solidFill>
              <a:latin typeface="Arial" pitchFamily="34" charset="0"/>
              <a:cs typeface="Arial" pitchFamily="34" charset="0"/>
            </a:endParaRPr>
          </a:p>
          <a:p>
            <a:r>
              <a:rPr lang="ro-RO" dirty="0" smtClean="0">
                <a:solidFill>
                  <a:srgbClr val="FFFF00"/>
                </a:solidFill>
                <a:latin typeface="Arial" pitchFamily="34" charset="0"/>
                <a:cs typeface="Arial" pitchFamily="34" charset="0"/>
              </a:rPr>
              <a:t>Outcomes </a:t>
            </a:r>
            <a:r>
              <a:rPr lang="ro-RO" dirty="0">
                <a:solidFill>
                  <a:srgbClr val="FFFF00"/>
                </a:solidFill>
                <a:latin typeface="Arial" pitchFamily="34" charset="0"/>
                <a:cs typeface="Arial" pitchFamily="34" charset="0"/>
              </a:rPr>
              <a:t>=  children having a higher self esteem and independence </a:t>
            </a:r>
            <a:endParaRPr lang="en-US" dirty="0">
              <a:solidFill>
                <a:srgbClr val="FFFF00"/>
              </a:solidFill>
              <a:latin typeface="Arial" pitchFamily="34" charset="0"/>
              <a:cs typeface="Arial" pitchFamily="34" charset="0"/>
            </a:endParaRPr>
          </a:p>
          <a:p>
            <a:endParaRPr lang="en-US" dirty="0">
              <a:solidFill>
                <a:srgbClr val="FFFF00"/>
              </a:solidFill>
              <a:latin typeface="Arial" pitchFamily="34" charset="0"/>
              <a:cs typeface="Arial" pitchFamily="34" charset="0"/>
            </a:endParaRPr>
          </a:p>
          <a:p>
            <a:r>
              <a:rPr lang="ro-RO" dirty="0" smtClean="0">
                <a:solidFill>
                  <a:srgbClr val="FFFF00"/>
                </a:solidFill>
                <a:latin typeface="Arial" pitchFamily="34" charset="0"/>
                <a:cs typeface="Arial" pitchFamily="34" charset="0"/>
              </a:rPr>
              <a:t>This </a:t>
            </a:r>
            <a:r>
              <a:rPr lang="ro-RO" dirty="0">
                <a:solidFill>
                  <a:srgbClr val="FFFF00"/>
                </a:solidFill>
                <a:latin typeface="Arial" pitchFamily="34" charset="0"/>
                <a:cs typeface="Arial" pitchFamily="34" charset="0"/>
              </a:rPr>
              <a:t>is the most recommended style of parenting by child-rearing experts.</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304800"/>
            <a:ext cx="2147256" cy="858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35927" y="1219200"/>
            <a:ext cx="2279073" cy="1519382"/>
          </a:xfrm>
          <a:prstGeom prst="rect">
            <a:avLst/>
          </a:prstGeom>
        </p:spPr>
      </p:pic>
    </p:spTree>
    <p:extLst>
      <p:ext uri="{BB962C8B-B14F-4D97-AF65-F5344CB8AC3E}">
        <p14:creationId xmlns:p14="http://schemas.microsoft.com/office/powerpoint/2010/main" val="14405155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E72C0809-DD27-45BC-9BDE-A22207C25FC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Blue waves design template</Template>
  <TotalTime>252</TotalTime>
  <Words>1312</Words>
  <Application>Microsoft Office PowerPoint</Application>
  <PresentationFormat>On-screen Show (4:3)</PresentationFormat>
  <Paragraphs>256</Paragraphs>
  <Slides>26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 Unicode MS</vt:lpstr>
      <vt:lpstr>Arial</vt:lpstr>
      <vt:lpstr>Calibri</vt:lpstr>
      <vt:lpstr>Garamond</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MargiAnne Isaia</dc:creator>
  <cp:keywords/>
  <cp:lastModifiedBy>MargiAnne Isaia</cp:lastModifiedBy>
  <cp:revision>26</cp:revision>
  <dcterms:created xsi:type="dcterms:W3CDTF">2014-06-16T20:44:15Z</dcterms:created>
  <dcterms:modified xsi:type="dcterms:W3CDTF">2014-10-14T20:33:08Z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TC102867109990</vt:lpwstr>
  </property>
</Properties>
</file>