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298" r:id="rId3"/>
    <p:sldId id="283" r:id="rId4"/>
    <p:sldId id="284" r:id="rId5"/>
    <p:sldId id="301" r:id="rId6"/>
    <p:sldId id="302" r:id="rId7"/>
    <p:sldId id="300" r:id="rId8"/>
    <p:sldId id="303" r:id="rId9"/>
    <p:sldId id="304" r:id="rId10"/>
    <p:sldId id="305" r:id="rId11"/>
    <p:sldId id="306" r:id="rId12"/>
    <p:sldId id="307" r:id="rId13"/>
    <p:sldId id="285" r:id="rId14"/>
    <p:sldId id="286" r:id="rId15"/>
    <p:sldId id="287" r:id="rId16"/>
    <p:sldId id="288" r:id="rId17"/>
    <p:sldId id="289" r:id="rId18"/>
    <p:sldId id="290" r:id="rId19"/>
    <p:sldId id="291" r:id="rId20"/>
    <p:sldId id="292"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6" d="100"/>
          <a:sy n="116" d="100"/>
        </p:scale>
        <p:origin x="144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E68D2-9534-41E4-B992-206FED78DEC3}" type="datetimeFigureOut">
              <a:rPr lang="en-US" smtClean="0"/>
              <a:t>6/19/2014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B2680-229F-497F-B433-C005F6B81DA8}" type="slidenum">
              <a:rPr lang="en-US" smtClean="0"/>
              <a:t>‹#›</a:t>
            </a:fld>
            <a:endParaRPr lang="en-US"/>
          </a:p>
        </p:txBody>
      </p:sp>
    </p:spTree>
    <p:extLst>
      <p:ext uri="{BB962C8B-B14F-4D97-AF65-F5344CB8AC3E}">
        <p14:creationId xmlns:p14="http://schemas.microsoft.com/office/powerpoint/2010/main" val="85369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1456831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10</a:t>
            </a:fld>
            <a:endParaRPr lang="en-US" altLang="en-US"/>
          </a:p>
        </p:txBody>
      </p:sp>
    </p:spTree>
    <p:extLst>
      <p:ext uri="{BB962C8B-B14F-4D97-AF65-F5344CB8AC3E}">
        <p14:creationId xmlns:p14="http://schemas.microsoft.com/office/powerpoint/2010/main" val="359517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11</a:t>
            </a:fld>
            <a:endParaRPr lang="en-US" altLang="en-US"/>
          </a:p>
        </p:txBody>
      </p:sp>
    </p:spTree>
    <p:extLst>
      <p:ext uri="{BB962C8B-B14F-4D97-AF65-F5344CB8AC3E}">
        <p14:creationId xmlns:p14="http://schemas.microsoft.com/office/powerpoint/2010/main" val="235780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84154AE-3C41-4A17-84F2-4BE262FB1B8E}" type="slidenum">
              <a:rPr lang="en-US" altLang="en-US"/>
              <a:pPr/>
              <a:t>12</a:t>
            </a:fld>
            <a:endParaRPr lang="en-US" altLang="en-US"/>
          </a:p>
        </p:txBody>
      </p:sp>
    </p:spTree>
    <p:extLst>
      <p:ext uri="{BB962C8B-B14F-4D97-AF65-F5344CB8AC3E}">
        <p14:creationId xmlns:p14="http://schemas.microsoft.com/office/powerpoint/2010/main" val="239469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265AE33-AD57-4230-8934-BFC3711AB3E4}" type="slidenum">
              <a:rPr lang="en-US" altLang="en-US"/>
              <a:pPr/>
              <a:t>2</a:t>
            </a:fld>
            <a:endParaRPr lang="en-US" altLang="en-US"/>
          </a:p>
        </p:txBody>
      </p:sp>
    </p:spTree>
    <p:extLst>
      <p:ext uri="{BB962C8B-B14F-4D97-AF65-F5344CB8AC3E}">
        <p14:creationId xmlns:p14="http://schemas.microsoft.com/office/powerpoint/2010/main" val="290490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3</a:t>
            </a:fld>
            <a:endParaRPr lang="en-US" altLang="en-US"/>
          </a:p>
        </p:txBody>
      </p:sp>
    </p:spTree>
    <p:extLst>
      <p:ext uri="{BB962C8B-B14F-4D97-AF65-F5344CB8AC3E}">
        <p14:creationId xmlns:p14="http://schemas.microsoft.com/office/powerpoint/2010/main" val="211521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4</a:t>
            </a:fld>
            <a:endParaRPr lang="en-US" altLang="en-US"/>
          </a:p>
        </p:txBody>
      </p:sp>
    </p:spTree>
    <p:extLst>
      <p:ext uri="{BB962C8B-B14F-4D97-AF65-F5344CB8AC3E}">
        <p14:creationId xmlns:p14="http://schemas.microsoft.com/office/powerpoint/2010/main" val="221315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5</a:t>
            </a:fld>
            <a:endParaRPr lang="en-US" altLang="en-US"/>
          </a:p>
        </p:txBody>
      </p:sp>
    </p:spTree>
    <p:extLst>
      <p:ext uri="{BB962C8B-B14F-4D97-AF65-F5344CB8AC3E}">
        <p14:creationId xmlns:p14="http://schemas.microsoft.com/office/powerpoint/2010/main" val="71768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6</a:t>
            </a:fld>
            <a:endParaRPr lang="en-US" altLang="en-US"/>
          </a:p>
        </p:txBody>
      </p:sp>
    </p:spTree>
    <p:extLst>
      <p:ext uri="{BB962C8B-B14F-4D97-AF65-F5344CB8AC3E}">
        <p14:creationId xmlns:p14="http://schemas.microsoft.com/office/powerpoint/2010/main" val="178981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7</a:t>
            </a:fld>
            <a:endParaRPr lang="en-US" altLang="en-US"/>
          </a:p>
        </p:txBody>
      </p:sp>
    </p:spTree>
    <p:extLst>
      <p:ext uri="{BB962C8B-B14F-4D97-AF65-F5344CB8AC3E}">
        <p14:creationId xmlns:p14="http://schemas.microsoft.com/office/powerpoint/2010/main" val="136396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8</a:t>
            </a:fld>
            <a:endParaRPr lang="en-US" altLang="en-US"/>
          </a:p>
        </p:txBody>
      </p:sp>
    </p:spTree>
    <p:extLst>
      <p:ext uri="{BB962C8B-B14F-4D97-AF65-F5344CB8AC3E}">
        <p14:creationId xmlns:p14="http://schemas.microsoft.com/office/powerpoint/2010/main" val="322158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2928C1D3-DA10-429F-8086-F1E451F0BBBB}" type="slidenum">
              <a:rPr lang="en-US" altLang="en-US"/>
              <a:pPr/>
              <a:t>9</a:t>
            </a:fld>
            <a:endParaRPr lang="en-US" altLang="en-US"/>
          </a:p>
        </p:txBody>
      </p:sp>
    </p:spTree>
    <p:extLst>
      <p:ext uri="{BB962C8B-B14F-4D97-AF65-F5344CB8AC3E}">
        <p14:creationId xmlns:p14="http://schemas.microsoft.com/office/powerpoint/2010/main" val="2727072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858000" y="5145155"/>
            <a:ext cx="2052416" cy="32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825" dirty="0">
                <a:solidFill>
                  <a:srgbClr val="FFFF00"/>
                </a:solidFill>
              </a:rPr>
              <a:t> Dr MargiAnne Isaia, MD </a:t>
            </a:r>
            <a:r>
              <a:rPr lang="ro-RO" altLang="en-US" sz="825" dirty="0" smtClean="0">
                <a:solidFill>
                  <a:srgbClr val="FFFF00"/>
                </a:solidFill>
              </a:rPr>
              <a:t>MPH PCC </a:t>
            </a:r>
            <a:r>
              <a:rPr lang="ro-RO" altLang="en-US" sz="825" dirty="0">
                <a:solidFill>
                  <a:srgbClr val="FFFF00"/>
                </a:solidFill>
              </a:rPr>
              <a:t>PCC (T)</a:t>
            </a:r>
          </a:p>
        </p:txBody>
      </p:sp>
      <p:sp>
        <p:nvSpPr>
          <p:cNvPr id="7" name="Rectangle 3"/>
          <p:cNvSpPr>
            <a:spLocks noChangeArrowheads="1"/>
          </p:cNvSpPr>
          <p:nvPr/>
        </p:nvSpPr>
        <p:spPr bwMode="auto">
          <a:xfrm>
            <a:off x="2090958" y="4072083"/>
            <a:ext cx="1343365" cy="195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825" dirty="0">
                <a:solidFill>
                  <a:srgbClr val="FFFF00"/>
                </a:solidFill>
              </a:rPr>
              <a:t>www.reinviesperanta.ro</a:t>
            </a:r>
          </a:p>
        </p:txBody>
      </p:sp>
      <p:sp>
        <p:nvSpPr>
          <p:cNvPr id="13" name="Rectangle 10"/>
          <p:cNvSpPr>
            <a:spLocks noChangeArrowheads="1"/>
          </p:cNvSpPr>
          <p:nvPr/>
        </p:nvSpPr>
        <p:spPr bwMode="auto">
          <a:xfrm>
            <a:off x="1966614" y="3656659"/>
            <a:ext cx="2978944" cy="483658"/>
          </a:xfrm>
          <a:prstGeom prst="rect">
            <a:avLst/>
          </a:prstGeom>
          <a:noFill/>
          <a:ln>
            <a:noFill/>
          </a:ln>
          <a:effectLst>
            <a:glow rad="228600">
              <a:schemeClr val="accent6">
                <a:satMod val="175000"/>
                <a:alpha val="40000"/>
              </a:schemeClr>
            </a:glow>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Lst>
        </p:spPr>
        <p:txBody>
          <a:bodyPr lIns="67500" tIns="33750" rIns="67500" bIns="3375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2700" dirty="0">
                <a:solidFill>
                  <a:srgbClr val="00B0F0"/>
                </a:solidFill>
              </a:rPr>
              <a:t>Reînvie Speranța</a:t>
            </a:r>
          </a:p>
        </p:txBody>
      </p:sp>
      <p:pic>
        <p:nvPicPr>
          <p:cNvPr id="1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352800"/>
            <a:ext cx="2499717" cy="99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5439091"/>
            <a:ext cx="9144000" cy="5045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p:cNvSpPr>
            <a:spLocks noChangeArrowheads="1"/>
          </p:cNvSpPr>
          <p:nvPr/>
        </p:nvSpPr>
        <p:spPr bwMode="auto">
          <a:xfrm>
            <a:off x="2090959" y="5486400"/>
            <a:ext cx="2662016"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dirty="0" smtClean="0">
                <a:solidFill>
                  <a:srgbClr val="002060"/>
                </a:solidFill>
                <a:effectLst>
                  <a:outerShdw blurRad="38100" dist="38100" dir="2700000" algn="tl">
                    <a:srgbClr val="000000">
                      <a:alpha val="43137"/>
                    </a:srgbClr>
                  </a:outerShdw>
                </a:effectLst>
              </a:rPr>
              <a:t>Iubire </a:t>
            </a:r>
            <a:r>
              <a:rPr lang="ro-RO" altLang="en-US" sz="2400" dirty="0">
                <a:solidFill>
                  <a:srgbClr val="002060"/>
                </a:solidFill>
                <a:effectLst>
                  <a:outerShdw blurRad="38100" dist="38100" dir="2700000" algn="tl">
                    <a:srgbClr val="000000">
                      <a:alpha val="43137"/>
                    </a:srgbClr>
                  </a:outerShdw>
                </a:effectLst>
              </a:rPr>
              <a:t>și </a:t>
            </a:r>
            <a:r>
              <a:rPr lang="ro-RO" altLang="en-US" sz="2400" dirty="0" smtClean="0">
                <a:solidFill>
                  <a:srgbClr val="002060"/>
                </a:solidFill>
                <a:effectLst>
                  <a:outerShdw blurRad="38100" dist="38100" dir="2700000" algn="tl">
                    <a:srgbClr val="000000">
                      <a:alpha val="43137"/>
                    </a:srgbClr>
                  </a:outerShdw>
                </a:effectLst>
              </a:rPr>
              <a:t>protecție</a:t>
            </a:r>
            <a:endParaRPr lang="ro-RO" altLang="en-US" sz="2400" dirty="0">
              <a:solidFill>
                <a:srgbClr val="002060"/>
              </a:solidFill>
              <a:effectLst>
                <a:outerShdw blurRad="38100" dist="38100" dir="2700000" algn="tl">
                  <a:srgbClr val="000000">
                    <a:alpha val="43137"/>
                  </a:srgbClr>
                </a:outerShdw>
              </a:effectLst>
            </a:endParaRPr>
          </a:p>
        </p:txBody>
      </p:sp>
      <p:sp>
        <p:nvSpPr>
          <p:cNvPr id="22" name="Rectangle 8"/>
          <p:cNvSpPr>
            <a:spLocks noChangeArrowheads="1"/>
          </p:cNvSpPr>
          <p:nvPr/>
        </p:nvSpPr>
        <p:spPr bwMode="auto">
          <a:xfrm>
            <a:off x="533401" y="5439091"/>
            <a:ext cx="1095375"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SET</a:t>
            </a:r>
          </a:p>
        </p:txBody>
      </p:sp>
      <p:sp>
        <p:nvSpPr>
          <p:cNvPr id="23" name="Rectangle 5"/>
          <p:cNvSpPr>
            <a:spLocks noChangeArrowheads="1"/>
          </p:cNvSpPr>
          <p:nvPr/>
        </p:nvSpPr>
        <p:spPr bwMode="auto">
          <a:xfrm>
            <a:off x="5598515" y="5468522"/>
            <a:ext cx="3088285"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dirty="0" smtClean="0">
                <a:solidFill>
                  <a:srgbClr val="002060"/>
                </a:solidFill>
                <a:effectLst>
                  <a:outerShdw blurRad="38100" dist="38100" dir="2700000" algn="tl">
                    <a:srgbClr val="000000">
                      <a:alpha val="43137"/>
                    </a:srgbClr>
                  </a:outerShdw>
                </a:effectLst>
              </a:rPr>
              <a:t>Infidelitate  maritală</a:t>
            </a:r>
            <a:endParaRPr lang="ro-RO" altLang="en-US" sz="2400" dirty="0">
              <a:solidFill>
                <a:srgbClr val="002060"/>
              </a:solidFill>
              <a:effectLst>
                <a:outerShdw blurRad="38100" dist="38100" dir="2700000" algn="tl">
                  <a:srgbClr val="000000">
                    <a:alpha val="43137"/>
                  </a:srgbClr>
                </a:outerShdw>
              </a:effectLst>
            </a:endParaRPr>
          </a:p>
        </p:txBody>
      </p:sp>
      <p:sp>
        <p:nvSpPr>
          <p:cNvPr id="24" name="Rectangle 8"/>
          <p:cNvSpPr>
            <a:spLocks noChangeArrowheads="1"/>
          </p:cNvSpPr>
          <p:nvPr/>
        </p:nvSpPr>
        <p:spPr bwMode="auto">
          <a:xfrm>
            <a:off x="1447801" y="5439091"/>
            <a:ext cx="1095375"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SERIA</a:t>
            </a:r>
          </a:p>
        </p:txBody>
      </p:sp>
      <p:sp>
        <p:nvSpPr>
          <p:cNvPr id="25" name="Rectangle 8"/>
          <p:cNvSpPr>
            <a:spLocks noChangeArrowheads="1"/>
          </p:cNvSpPr>
          <p:nvPr/>
        </p:nvSpPr>
        <p:spPr bwMode="auto">
          <a:xfrm>
            <a:off x="4800601" y="5439091"/>
            <a:ext cx="1323975" cy="2759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SUBIECT</a:t>
            </a:r>
          </a:p>
        </p:txBody>
      </p:sp>
      <p:sp>
        <p:nvSpPr>
          <p:cNvPr id="26" name="Rectangle 5"/>
          <p:cNvSpPr>
            <a:spLocks noChangeArrowheads="1"/>
          </p:cNvSpPr>
          <p:nvPr/>
        </p:nvSpPr>
        <p:spPr bwMode="auto">
          <a:xfrm>
            <a:off x="914400" y="5486400"/>
            <a:ext cx="559620"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00" tIns="33750" rIns="67500" bIns="3375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2400" dirty="0" smtClean="0">
                <a:solidFill>
                  <a:srgbClr val="002060"/>
                </a:solidFill>
                <a:effectLst>
                  <a:outerShdw blurRad="38100" dist="38100" dir="2700000" algn="tl">
                    <a:srgbClr val="000000">
                      <a:alpha val="43137"/>
                    </a:srgbClr>
                  </a:outerShdw>
                </a:effectLst>
              </a:rPr>
              <a:t>13</a:t>
            </a:r>
            <a:endParaRPr lang="ro-RO" altLang="en-US" sz="2400" dirty="0">
              <a:solidFill>
                <a:srgbClr val="00206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393134"/>
            <a:ext cx="1752600" cy="1743515"/>
          </a:xfrm>
          <a:prstGeom prst="rect">
            <a:avLst/>
          </a:prstGeom>
        </p:spPr>
      </p:pic>
    </p:spTree>
    <p:extLst>
      <p:ext uri="{BB962C8B-B14F-4D97-AF65-F5344CB8AC3E}">
        <p14:creationId xmlns:p14="http://schemas.microsoft.com/office/powerpoint/2010/main" val="407088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Rectangle 10"/>
          <p:cNvSpPr/>
          <p:nvPr/>
        </p:nvSpPr>
        <p:spPr>
          <a:xfrm>
            <a:off x="228600" y="32004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
        <p:nvSpPr>
          <p:cNvPr id="15" name="TextBox 14"/>
          <p:cNvSpPr txBox="1"/>
          <p:nvPr/>
        </p:nvSpPr>
        <p:spPr>
          <a:xfrm>
            <a:off x="914400" y="3075980"/>
            <a:ext cx="7848600" cy="3354765"/>
          </a:xfrm>
          <a:prstGeom prst="rect">
            <a:avLst/>
          </a:prstGeom>
          <a:noFill/>
        </p:spPr>
        <p:txBody>
          <a:bodyPr wrap="square" rtlCol="0">
            <a:spAutoFit/>
          </a:bodyPr>
          <a:lstStyle/>
          <a:p>
            <a:r>
              <a:rPr lang="ro-RO" noProof="1" smtClean="0">
                <a:solidFill>
                  <a:srgbClr val="FFFF00"/>
                </a:solidFill>
                <a:latin typeface="Arial" panose="020B0604020202020204" pitchFamily="34" charset="0"/>
                <a:cs typeface="Arial" panose="020B0604020202020204" pitchFamily="34" charset="0"/>
              </a:rPr>
              <a:t>Colecție de „scuze” ale PARTENERULUI VINOVAT...</a:t>
            </a:r>
          </a:p>
          <a:p>
            <a:endParaRPr lang="ro-RO" noProof="1" smtClean="0">
              <a:solidFill>
                <a:srgbClr val="FFFF00"/>
              </a:solidFill>
              <a:latin typeface="Arial" panose="020B0604020202020204" pitchFamily="34" charset="0"/>
              <a:cs typeface="Arial" panose="020B0604020202020204" pitchFamily="34" charset="0"/>
            </a:endParaRPr>
          </a:p>
          <a:p>
            <a:pPr lvl="1"/>
            <a:r>
              <a:rPr lang="ro-RO" sz="1600" noProof="1" smtClean="0">
                <a:solidFill>
                  <a:srgbClr val="FFFF00"/>
                </a:solidFill>
                <a:latin typeface="Arial" panose="020B0604020202020204" pitchFamily="34" charset="0"/>
                <a:cs typeface="Arial" panose="020B0604020202020204" pitchFamily="34" charset="0"/>
              </a:rPr>
              <a:t>Eu chiar nu știu ce vreau să fac cu viața mea... </a:t>
            </a:r>
          </a:p>
          <a:p>
            <a:pPr lvl="1"/>
            <a:r>
              <a:rPr lang="ro-RO" sz="1600" noProof="1" smtClean="0">
                <a:solidFill>
                  <a:srgbClr val="FFFF00"/>
                </a:solidFill>
                <a:latin typeface="Arial" panose="020B0604020202020204" pitchFamily="34" charset="0"/>
                <a:cs typeface="Arial" panose="020B0604020202020204" pitchFamily="34" charset="0"/>
              </a:rPr>
              <a:t>Nu am vrut niciodată să mă căsătoresc... </a:t>
            </a:r>
          </a:p>
          <a:p>
            <a:pPr lvl="1"/>
            <a:r>
              <a:rPr lang="ro-RO" sz="1600" noProof="1" smtClean="0">
                <a:solidFill>
                  <a:srgbClr val="FFFF00"/>
                </a:solidFill>
                <a:latin typeface="Arial" panose="020B0604020202020204" pitchFamily="34" charset="0"/>
                <a:cs typeface="Arial" panose="020B0604020202020204" pitchFamily="34" charset="0"/>
              </a:rPr>
              <a:t>Nu este vina nimănui... </a:t>
            </a:r>
          </a:p>
          <a:p>
            <a:pPr lvl="1"/>
            <a:r>
              <a:rPr lang="ro-RO" sz="1600" noProof="1" smtClean="0">
                <a:solidFill>
                  <a:srgbClr val="FFFF00"/>
                </a:solidFill>
                <a:latin typeface="Arial" panose="020B0604020202020204" pitchFamily="34" charset="0"/>
                <a:cs typeface="Arial" panose="020B0604020202020204" pitchFamily="34" charset="0"/>
              </a:rPr>
              <a:t>Normele sociale ar trebui să fie actualizate, pentru a permite intimitatea cu mai mult de o persoană... </a:t>
            </a:r>
          </a:p>
          <a:p>
            <a:pPr lvl="1"/>
            <a:r>
              <a:rPr lang="ro-RO" sz="1600" noProof="1" smtClean="0">
                <a:solidFill>
                  <a:srgbClr val="FFFF00"/>
                </a:solidFill>
                <a:latin typeface="Arial" panose="020B0604020202020204" pitchFamily="34" charset="0"/>
                <a:cs typeface="Arial" panose="020B0604020202020204" pitchFamily="34" charset="0"/>
              </a:rPr>
              <a:t>Noi nu am fost corecți în multe alte lucruri... </a:t>
            </a:r>
          </a:p>
          <a:p>
            <a:pPr lvl="1"/>
            <a:r>
              <a:rPr lang="ro-RO" sz="1600" noProof="1" smtClean="0">
                <a:solidFill>
                  <a:srgbClr val="FFFF00"/>
                </a:solidFill>
                <a:latin typeface="Arial" panose="020B0604020202020204" pitchFamily="34" charset="0"/>
                <a:cs typeface="Arial" panose="020B0604020202020204" pitchFamily="34" charset="0"/>
              </a:rPr>
              <a:t>Acesta pur și simplu s-a întâmplat... </a:t>
            </a:r>
          </a:p>
          <a:p>
            <a:pPr lvl="1"/>
            <a:r>
              <a:rPr lang="ro-RO" sz="1600" noProof="1" smtClean="0">
                <a:solidFill>
                  <a:srgbClr val="FFFF00"/>
                </a:solidFill>
                <a:latin typeface="Arial" panose="020B0604020202020204" pitchFamily="34" charset="0"/>
                <a:cs typeface="Arial" panose="020B0604020202020204" pitchFamily="34" charset="0"/>
              </a:rPr>
              <a:t>Nu ai fost în jurul meu și ea m-a sedus... </a:t>
            </a:r>
          </a:p>
          <a:p>
            <a:pPr lvl="1"/>
            <a:r>
              <a:rPr lang="ro-RO" sz="1600" noProof="1" smtClean="0">
                <a:solidFill>
                  <a:srgbClr val="FFFF00"/>
                </a:solidFill>
                <a:latin typeface="Arial" panose="020B0604020202020204" pitchFamily="34" charset="0"/>
                <a:cs typeface="Arial" panose="020B0604020202020204" pitchFamily="34" charset="0"/>
              </a:rPr>
              <a:t>Nu știu de ce am făcut-o. Acesta nu a fost planificată... </a:t>
            </a:r>
          </a:p>
          <a:p>
            <a:pPr lvl="1"/>
            <a:r>
              <a:rPr lang="ro-RO" sz="1600" noProof="1" smtClean="0">
                <a:solidFill>
                  <a:srgbClr val="FFFF00"/>
                </a:solidFill>
                <a:latin typeface="Arial" panose="020B0604020202020204" pitchFamily="34" charset="0"/>
                <a:cs typeface="Arial" panose="020B0604020202020204" pitchFamily="34" charset="0"/>
              </a:rPr>
              <a:t>Eu nu-i pot spune „NU”... </a:t>
            </a:r>
          </a:p>
          <a:p>
            <a:pPr lvl="1"/>
            <a:r>
              <a:rPr lang="ro-RO" sz="1600" noProof="1" smtClean="0">
                <a:solidFill>
                  <a:srgbClr val="FFFF00"/>
                </a:solidFill>
                <a:latin typeface="Arial" panose="020B0604020202020204" pitchFamily="34" charset="0"/>
                <a:cs typeface="Arial" panose="020B0604020202020204" pitchFamily="34" charset="0"/>
              </a:rPr>
              <a:t>Am răspuns doar; ea a fost cea care a început...</a:t>
            </a:r>
            <a:endParaRPr lang="ro-RO" sz="1600" noProof="1">
              <a:solidFill>
                <a:srgbClr val="FFFF00"/>
              </a:solidFill>
              <a:latin typeface="Arial" panose="020B0604020202020204" pitchFamily="34" charset="0"/>
              <a:cs typeface="Arial" panose="020B0604020202020204" pitchFamily="34" charset="0"/>
            </a:endParaRPr>
          </a:p>
        </p:txBody>
      </p:sp>
      <p:sp>
        <p:nvSpPr>
          <p:cNvPr id="10"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ATITUDINI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4770" y="1182500"/>
            <a:ext cx="2350229" cy="1560700"/>
          </a:xfrm>
          <a:prstGeom prst="rect">
            <a:avLst/>
          </a:prstGeom>
        </p:spPr>
      </p:pic>
    </p:spTree>
    <p:extLst>
      <p:ext uri="{BB962C8B-B14F-4D97-AF65-F5344CB8AC3E}">
        <p14:creationId xmlns:p14="http://schemas.microsoft.com/office/powerpoint/2010/main" val="2696715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Rectangle 10"/>
          <p:cNvSpPr/>
          <p:nvPr/>
        </p:nvSpPr>
        <p:spPr>
          <a:xfrm>
            <a:off x="228600" y="32004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
        <p:nvSpPr>
          <p:cNvPr id="15" name="TextBox 14"/>
          <p:cNvSpPr txBox="1"/>
          <p:nvPr/>
        </p:nvSpPr>
        <p:spPr>
          <a:xfrm>
            <a:off x="914400" y="3075980"/>
            <a:ext cx="7848600" cy="2616101"/>
          </a:xfrm>
          <a:prstGeom prst="rect">
            <a:avLst/>
          </a:prstGeom>
          <a:noFill/>
        </p:spPr>
        <p:txBody>
          <a:bodyPr wrap="square" rtlCol="0">
            <a:spAutoFit/>
          </a:bodyPr>
          <a:lstStyle/>
          <a:p>
            <a:r>
              <a:rPr lang="ro-RO" noProof="1" smtClean="0">
                <a:solidFill>
                  <a:srgbClr val="FFFF00"/>
                </a:solidFill>
                <a:latin typeface="Arial" panose="020B0604020202020204" pitchFamily="34" charset="0"/>
                <a:cs typeface="Arial" panose="020B0604020202020204" pitchFamily="34" charset="0"/>
              </a:rPr>
              <a:t>Colecție de „scuze” ale PARTENERULUI VINOVAT...</a:t>
            </a:r>
          </a:p>
          <a:p>
            <a:endParaRPr lang="ro-RO" noProof="1" smtClean="0">
              <a:solidFill>
                <a:srgbClr val="FFFF00"/>
              </a:solidFill>
              <a:latin typeface="Arial" panose="020B0604020202020204" pitchFamily="34" charset="0"/>
              <a:cs typeface="Arial" panose="020B0604020202020204" pitchFamily="34" charset="0"/>
            </a:endParaRPr>
          </a:p>
          <a:p>
            <a:pPr lvl="1"/>
            <a:r>
              <a:rPr lang="ro-RO" sz="1600" noProof="1" smtClean="0">
                <a:solidFill>
                  <a:srgbClr val="FFFF00"/>
                </a:solidFill>
                <a:latin typeface="Arial" panose="020B0604020202020204" pitchFamily="34" charset="0"/>
                <a:cs typeface="Arial" panose="020B0604020202020204" pitchFamily="34" charset="0"/>
              </a:rPr>
              <a:t>Este timpul să ne refacem... </a:t>
            </a:r>
          </a:p>
          <a:p>
            <a:pPr lvl="1"/>
            <a:r>
              <a:rPr lang="ro-RO" sz="1600" noProof="1" smtClean="0">
                <a:solidFill>
                  <a:srgbClr val="FFFF00"/>
                </a:solidFill>
                <a:latin typeface="Arial" panose="020B0604020202020204" pitchFamily="34" charset="0"/>
                <a:cs typeface="Arial" panose="020B0604020202020204" pitchFamily="34" charset="0"/>
              </a:rPr>
              <a:t>Partenerul meu m-a înșelat și am făcut-o și eu ca o răzbunare justificată... </a:t>
            </a:r>
          </a:p>
          <a:p>
            <a:pPr lvl="1"/>
            <a:r>
              <a:rPr lang="ro-RO" sz="1600" noProof="1" smtClean="0">
                <a:solidFill>
                  <a:srgbClr val="FFFF00"/>
                </a:solidFill>
                <a:latin typeface="Arial" panose="020B0604020202020204" pitchFamily="34" charset="0"/>
                <a:cs typeface="Arial" panose="020B0604020202020204" pitchFamily="34" charset="0"/>
              </a:rPr>
              <a:t>Infidelitatea mea mă ajută să depășesc infidelitatea lui și ne face pe amândoi să ne reevaluăm valorile noastre... </a:t>
            </a:r>
          </a:p>
          <a:p>
            <a:pPr lvl="1"/>
            <a:r>
              <a:rPr lang="ro-RO" sz="1600" noProof="1">
                <a:solidFill>
                  <a:srgbClr val="FFFF00"/>
                </a:solidFill>
                <a:latin typeface="Arial" panose="020B0604020202020204" pitchFamily="34" charset="0"/>
                <a:cs typeface="Arial" panose="020B0604020202020204" pitchFamily="34" charset="0"/>
              </a:rPr>
              <a:t>A</a:t>
            </a:r>
            <a:r>
              <a:rPr lang="ro-RO" sz="1600" noProof="1" smtClean="0">
                <a:solidFill>
                  <a:srgbClr val="FFFF00"/>
                </a:solidFill>
                <a:latin typeface="Arial" panose="020B0604020202020204" pitchFamily="34" charset="0"/>
                <a:cs typeface="Arial" panose="020B0604020202020204" pitchFamily="34" charset="0"/>
              </a:rPr>
              <a:t>ventura mea cu soțul ei este un fel de răzbunare asupra ei... </a:t>
            </a:r>
          </a:p>
          <a:p>
            <a:pPr lvl="1"/>
            <a:r>
              <a:rPr lang="ro-RO" sz="1600" noProof="1" smtClean="0">
                <a:solidFill>
                  <a:srgbClr val="FFFF00"/>
                </a:solidFill>
                <a:latin typeface="Arial" panose="020B0604020202020204" pitchFamily="34" charset="0"/>
                <a:cs typeface="Arial" panose="020B0604020202020204" pitchFamily="34" charset="0"/>
              </a:rPr>
              <a:t>Draga mea, nu am vrut să te rănesc, dar am fost curios cu privire la ce ar fi ca să faci sex cu altcineva...</a:t>
            </a:r>
          </a:p>
          <a:p>
            <a:pPr lvl="1"/>
            <a:endParaRPr lang="ro-RO" sz="1600" noProof="1">
              <a:solidFill>
                <a:srgbClr val="FFFF00"/>
              </a:solidFill>
              <a:latin typeface="Arial" panose="020B0604020202020204" pitchFamily="34" charset="0"/>
              <a:cs typeface="Arial" panose="020B0604020202020204" pitchFamily="34" charset="0"/>
            </a:endParaRPr>
          </a:p>
        </p:txBody>
      </p:sp>
      <p:sp>
        <p:nvSpPr>
          <p:cNvPr id="10"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ATITUDINI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3119" y="866789"/>
            <a:ext cx="1900238" cy="1876411"/>
          </a:xfrm>
          <a:prstGeom prst="rect">
            <a:avLst/>
          </a:prstGeom>
        </p:spPr>
      </p:pic>
    </p:spTree>
    <p:extLst>
      <p:ext uri="{BB962C8B-B14F-4D97-AF65-F5344CB8AC3E}">
        <p14:creationId xmlns:p14="http://schemas.microsoft.com/office/powerpoint/2010/main" val="1337141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197" name="TextBox 5"/>
          <p:cNvSpPr txBox="1">
            <a:spLocks noChangeArrowheads="1"/>
          </p:cNvSpPr>
          <p:nvPr/>
        </p:nvSpPr>
        <p:spPr bwMode="auto">
          <a:xfrm>
            <a:off x="838200" y="3233678"/>
            <a:ext cx="8153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smtClean="0">
                <a:solidFill>
                  <a:srgbClr val="FFFF00"/>
                </a:solidFill>
                <a:latin typeface="Arial" panose="020B0604020202020204" pitchFamily="34" charset="0"/>
                <a:cs typeface="Arial" panose="020B0604020202020204" pitchFamily="34" charset="0"/>
              </a:rPr>
              <a:t>Costurile </a:t>
            </a:r>
            <a:r>
              <a:rPr lang="ro-RO" altLang="en-US" dirty="0">
                <a:solidFill>
                  <a:srgbClr val="FFFF00"/>
                </a:solidFill>
                <a:latin typeface="Arial" panose="020B0604020202020204" pitchFamily="34" charset="0"/>
                <a:cs typeface="Arial" panose="020B0604020202020204" pitchFamily="34" charset="0"/>
              </a:rPr>
              <a:t>infidelităţii maritale sunt enorme şi nu pot fi complet evaluate.</a:t>
            </a:r>
          </a:p>
          <a:p>
            <a:endParaRPr lang="ro-RO"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Ele se extind asupra relaţiei de cuplu, relaţiei părinte-copil, transgeneraţional, şi asupra societăţii în ansamblu.</a:t>
            </a:r>
          </a:p>
          <a:p>
            <a:endParaRPr lang="ro-RO"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Infidelitatea maritală este cea mai stresantă experienţă a vieţii pe care o poate avea partenerul înşelat .</a:t>
            </a:r>
          </a:p>
          <a:p>
            <a:endParaRPr lang="ro-RO" altLang="en-US" dirty="0">
              <a:solidFill>
                <a:srgbClr val="FFFF00"/>
              </a:solidFill>
              <a:latin typeface="Arial" panose="020B0604020202020204" pitchFamily="34" charset="0"/>
              <a:cs typeface="Arial" panose="020B0604020202020204" pitchFamily="34" charset="0"/>
            </a:endParaRPr>
          </a:p>
          <a:p>
            <a:r>
              <a:rPr lang="ro-RO" altLang="en-US" dirty="0" smtClean="0">
                <a:solidFill>
                  <a:srgbClr val="FFFF00"/>
                </a:solidFill>
                <a:latin typeface="Arial" panose="020B0604020202020204" pitchFamily="34" charset="0"/>
                <a:cs typeface="Arial" panose="020B0604020202020204" pitchFamily="34" charset="0"/>
              </a:rPr>
              <a:t>De </a:t>
            </a:r>
            <a:r>
              <a:rPr lang="ro-RO" altLang="en-US" dirty="0">
                <a:solidFill>
                  <a:srgbClr val="FFFF00"/>
                </a:solidFill>
                <a:latin typeface="Arial" panose="020B0604020202020204" pitchFamily="34" charset="0"/>
                <a:cs typeface="Arial" panose="020B0604020202020204" pitchFamily="34" charset="0"/>
              </a:rPr>
              <a:t>asemenea, copiii suferă profund ca rezultat al infidelităţii unuia dintre părinţi.</a:t>
            </a:r>
            <a:endParaRPr lang="en-US" altLang="en-US" dirty="0">
              <a:solidFill>
                <a:srgbClr val="FFFF00"/>
              </a:solidFill>
              <a:latin typeface="Arial" panose="020B0604020202020204" pitchFamily="34" charset="0"/>
              <a:cs typeface="Arial" panose="020B0604020202020204" pitchFamily="34" charset="0"/>
            </a:endParaRPr>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0"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REZULTATE</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loud 1"/>
          <p:cNvSpPr/>
          <p:nvPr/>
        </p:nvSpPr>
        <p:spPr>
          <a:xfrm>
            <a:off x="436605" y="3233678"/>
            <a:ext cx="325395" cy="304800"/>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10"/>
          <p:cNvSpPr/>
          <p:nvPr/>
        </p:nvSpPr>
        <p:spPr>
          <a:xfrm>
            <a:off x="457200" y="3919478"/>
            <a:ext cx="325395" cy="304800"/>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457200" y="4681478"/>
            <a:ext cx="325395" cy="304800"/>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457200" y="5443478"/>
            <a:ext cx="325395" cy="304800"/>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3119" y="1308708"/>
            <a:ext cx="3729681" cy="1434492"/>
          </a:xfrm>
          <a:prstGeom prst="rect">
            <a:avLst/>
          </a:prstGeom>
        </p:spPr>
      </p:pic>
    </p:spTree>
    <p:extLst>
      <p:ext uri="{BB962C8B-B14F-4D97-AF65-F5344CB8AC3E}">
        <p14:creationId xmlns:p14="http://schemas.microsoft.com/office/powerpoint/2010/main" val="364093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219" name="TextBox 5"/>
          <p:cNvSpPr txBox="1">
            <a:spLocks noChangeArrowheads="1"/>
          </p:cNvSpPr>
          <p:nvPr/>
        </p:nvSpPr>
        <p:spPr bwMode="auto">
          <a:xfrm>
            <a:off x="838200" y="3109079"/>
            <a:ext cx="79248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smtClean="0">
                <a:solidFill>
                  <a:srgbClr val="FFFF00"/>
                </a:solidFill>
                <a:latin typeface="Arial" panose="020B0604020202020204" pitchFamily="34" charset="0"/>
                <a:cs typeface="Arial" panose="020B0604020202020204" pitchFamily="34" charset="0"/>
              </a:rPr>
              <a:t>Tratamentul </a:t>
            </a:r>
            <a:r>
              <a:rPr lang="ro-RO" altLang="en-US" dirty="0">
                <a:solidFill>
                  <a:srgbClr val="FFFF00"/>
                </a:solidFill>
                <a:latin typeface="Arial" panose="020B0604020202020204" pitchFamily="34" charset="0"/>
                <a:cs typeface="Arial" panose="020B0604020202020204" pitchFamily="34" charset="0"/>
              </a:rPr>
              <a:t>include cinci faze interdependente</a:t>
            </a:r>
            <a:r>
              <a:rPr lang="en-US" altLang="en-US" dirty="0">
                <a:solidFill>
                  <a:srgbClr val="FFFF00"/>
                </a:solidFill>
                <a:latin typeface="Arial" panose="020B0604020202020204" pitchFamily="34" charset="0"/>
                <a:cs typeface="Arial" panose="020B0604020202020204" pitchFamily="34" charset="0"/>
              </a:rPr>
              <a:t>: </a:t>
            </a:r>
          </a:p>
          <a:p>
            <a:endParaRPr lang="en-US" altLang="en-US" dirty="0">
              <a:solidFill>
                <a:srgbClr val="FFFF00"/>
              </a:solidFill>
              <a:latin typeface="Arial" panose="020B0604020202020204" pitchFamily="34" charset="0"/>
              <a:cs typeface="Arial" panose="020B0604020202020204" pitchFamily="34" charset="0"/>
            </a:endParaRPr>
          </a:p>
          <a:p>
            <a:pPr lvl="1"/>
            <a:r>
              <a:rPr lang="ro-RO" altLang="en-US" dirty="0" smtClean="0">
                <a:solidFill>
                  <a:srgbClr val="FFFF00"/>
                </a:solidFill>
                <a:latin typeface="Arial" panose="020B0604020202020204" pitchFamily="34" charset="0"/>
                <a:cs typeface="Arial" panose="020B0604020202020204" pitchFamily="34" charset="0"/>
              </a:rPr>
              <a:t>Intervenţia </a:t>
            </a:r>
            <a:r>
              <a:rPr lang="ro-RO" altLang="en-US" dirty="0">
                <a:solidFill>
                  <a:srgbClr val="FFFF00"/>
                </a:solidFill>
                <a:latin typeface="Arial" panose="020B0604020202020204" pitchFamily="34" charset="0"/>
                <a:cs typeface="Arial" panose="020B0604020202020204" pitchFamily="34" charset="0"/>
              </a:rPr>
              <a:t>în criză şi evaluarea relaţiei</a:t>
            </a:r>
            <a:r>
              <a:rPr lang="en-US" altLang="en-US" dirty="0">
                <a:solidFill>
                  <a:srgbClr val="FFFF00"/>
                </a:solidFill>
                <a:latin typeface="Arial" panose="020B0604020202020204" pitchFamily="34" charset="0"/>
                <a:cs typeface="Arial" panose="020B0604020202020204" pitchFamily="34" charset="0"/>
              </a:rPr>
              <a:t> </a:t>
            </a:r>
          </a:p>
          <a:p>
            <a:pPr lvl="1"/>
            <a:r>
              <a:rPr lang="ro-RO" altLang="en-US" dirty="0" smtClean="0">
                <a:solidFill>
                  <a:srgbClr val="FFFF00"/>
                </a:solidFill>
                <a:latin typeface="Arial" panose="020B0604020202020204" pitchFamily="34" charset="0"/>
                <a:cs typeface="Arial" panose="020B0604020202020204" pitchFamily="34" charset="0"/>
              </a:rPr>
              <a:t>Evaluarea </a:t>
            </a:r>
            <a:r>
              <a:rPr lang="ro-RO" altLang="en-US" dirty="0">
                <a:solidFill>
                  <a:srgbClr val="FFFF00"/>
                </a:solidFill>
                <a:latin typeface="Arial" panose="020B0604020202020204" pitchFamily="34" charset="0"/>
                <a:cs typeface="Arial" panose="020B0604020202020204" pitchFamily="34" charset="0"/>
              </a:rPr>
              <a:t>sistemului familial</a:t>
            </a:r>
            <a:r>
              <a:rPr lang="en-US" altLang="en-US" dirty="0">
                <a:solidFill>
                  <a:srgbClr val="FFFF00"/>
                </a:solidFill>
                <a:latin typeface="Arial" panose="020B0604020202020204" pitchFamily="34" charset="0"/>
                <a:cs typeface="Arial" panose="020B0604020202020204" pitchFamily="34" charset="0"/>
              </a:rPr>
              <a:t> </a:t>
            </a:r>
          </a:p>
          <a:p>
            <a:pPr lvl="1"/>
            <a:r>
              <a:rPr lang="ro-RO" altLang="en-US" dirty="0" smtClean="0">
                <a:solidFill>
                  <a:srgbClr val="FFFF00"/>
                </a:solidFill>
                <a:latin typeface="Arial" panose="020B0604020202020204" pitchFamily="34" charset="0"/>
                <a:cs typeface="Arial" panose="020B0604020202020204" pitchFamily="34" charset="0"/>
              </a:rPr>
              <a:t>Facilitarea </a:t>
            </a:r>
            <a:r>
              <a:rPr lang="ro-RO" altLang="en-US" dirty="0">
                <a:solidFill>
                  <a:srgbClr val="FFFF00"/>
                </a:solidFill>
                <a:latin typeface="Arial" panose="020B0604020202020204" pitchFamily="34" charset="0"/>
                <a:cs typeface="Arial" panose="020B0604020202020204" pitchFamily="34" charset="0"/>
              </a:rPr>
              <a:t>iertării</a:t>
            </a:r>
            <a:r>
              <a:rPr lang="en-US" altLang="en-US" dirty="0">
                <a:solidFill>
                  <a:srgbClr val="FFFF00"/>
                </a:solidFill>
                <a:latin typeface="Arial" panose="020B0604020202020204" pitchFamily="34" charset="0"/>
                <a:cs typeface="Arial" panose="020B0604020202020204" pitchFamily="34" charset="0"/>
              </a:rPr>
              <a:t> </a:t>
            </a:r>
          </a:p>
          <a:p>
            <a:pPr lvl="1"/>
            <a:r>
              <a:rPr lang="ro-RO" altLang="en-US" dirty="0" smtClean="0">
                <a:solidFill>
                  <a:srgbClr val="FFFF00"/>
                </a:solidFill>
                <a:latin typeface="Arial" panose="020B0604020202020204" pitchFamily="34" charset="0"/>
                <a:cs typeface="Arial" panose="020B0604020202020204" pitchFamily="34" charset="0"/>
              </a:rPr>
              <a:t>Tratamentul </a:t>
            </a:r>
            <a:r>
              <a:rPr lang="ro-RO" altLang="en-US" dirty="0">
                <a:solidFill>
                  <a:srgbClr val="FFFF00"/>
                </a:solidFill>
                <a:latin typeface="Arial" panose="020B0604020202020204" pitchFamily="34" charset="0"/>
                <a:cs typeface="Arial" panose="020B0604020202020204" pitchFamily="34" charset="0"/>
              </a:rPr>
              <a:t>factorilor care contribuie la infidelitate</a:t>
            </a:r>
            <a:r>
              <a:rPr lang="en-US" altLang="en-US" dirty="0">
                <a:solidFill>
                  <a:srgbClr val="FFFF00"/>
                </a:solidFill>
                <a:latin typeface="Arial" panose="020B0604020202020204" pitchFamily="34" charset="0"/>
                <a:cs typeface="Arial" panose="020B0604020202020204" pitchFamily="34" charset="0"/>
              </a:rPr>
              <a:t> </a:t>
            </a:r>
          </a:p>
          <a:p>
            <a:pPr lvl="1"/>
            <a:r>
              <a:rPr lang="ro-RO" altLang="en-US" dirty="0" smtClean="0">
                <a:solidFill>
                  <a:srgbClr val="FFFF00"/>
                </a:solidFill>
                <a:latin typeface="Arial" panose="020B0604020202020204" pitchFamily="34" charset="0"/>
                <a:cs typeface="Arial" panose="020B0604020202020204" pitchFamily="34" charset="0"/>
              </a:rPr>
              <a:t>Promovarea </a:t>
            </a:r>
            <a:r>
              <a:rPr lang="ro-RO" altLang="en-US" dirty="0">
                <a:solidFill>
                  <a:srgbClr val="FFFF00"/>
                </a:solidFill>
                <a:latin typeface="Arial" panose="020B0604020202020204" pitchFamily="34" charset="0"/>
                <a:cs typeface="Arial" panose="020B0604020202020204" pitchFamily="34" charset="0"/>
              </a:rPr>
              <a:t>intimităţii prin comunicare</a:t>
            </a:r>
            <a:r>
              <a:rPr lang="en-US" altLang="en-US" dirty="0">
                <a:solidFill>
                  <a:srgbClr val="FFFF00"/>
                </a:solidFill>
                <a:latin typeface="Arial" panose="020B0604020202020204" pitchFamily="34" charset="0"/>
                <a:cs typeface="Arial" panose="020B0604020202020204" pitchFamily="34" charset="0"/>
              </a:rPr>
              <a:t> </a:t>
            </a:r>
          </a:p>
          <a:p>
            <a:r>
              <a:rPr lang="en-US" altLang="en-US" dirty="0">
                <a:solidFill>
                  <a:srgbClr val="FFFF00"/>
                </a:solidFill>
                <a:latin typeface="Arial" panose="020B0604020202020204" pitchFamily="34" charset="0"/>
                <a:cs typeface="Arial" panose="020B0604020202020204" pitchFamily="34" charset="0"/>
              </a:rPr>
              <a:t> </a:t>
            </a:r>
          </a:p>
          <a:p>
            <a:r>
              <a:rPr lang="ro-RO" altLang="en-US" dirty="0" smtClean="0">
                <a:solidFill>
                  <a:srgbClr val="FFFF00"/>
                </a:solidFill>
                <a:latin typeface="Arial" panose="020B0604020202020204" pitchFamily="34" charset="0"/>
                <a:cs typeface="Arial" panose="020B0604020202020204" pitchFamily="34" charset="0"/>
              </a:rPr>
              <a:t>	O </a:t>
            </a:r>
            <a:r>
              <a:rPr lang="ro-RO" altLang="en-US" dirty="0">
                <a:solidFill>
                  <a:srgbClr val="FFFF00"/>
                </a:solidFill>
                <a:latin typeface="Arial" panose="020B0604020202020204" pitchFamily="34" charset="0"/>
                <a:cs typeface="Arial" panose="020B0604020202020204" pitchFamily="34" charset="0"/>
              </a:rPr>
              <a:t>importanţă specială trebuie acordată factorilor ce contribuie la realizarea unităţii cuplului, factori ce facilitează vindecarea şi reduc vulnerabilitatea la viitoare trădări ale încrederii.</a:t>
            </a:r>
            <a:endParaRPr lang="en-US" altLang="en-US" dirty="0">
              <a:solidFill>
                <a:srgbClr val="FFFF00"/>
              </a:solidFill>
              <a:latin typeface="Arial" panose="020B0604020202020204" pitchFamily="34" charset="0"/>
              <a:cs typeface="Arial" panose="020B0604020202020204" pitchFamily="34" charset="0"/>
            </a:endParaRPr>
          </a:p>
        </p:txBody>
      </p:sp>
      <p:sp>
        <p:nvSpPr>
          <p:cNvPr id="3" name="TextBox 2"/>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pic>
        <p:nvPicPr>
          <p:cNvPr id="922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10"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TextBox 5"/>
          <p:cNvSpPr txBox="1">
            <a:spLocks noChangeArrowheads="1"/>
          </p:cNvSpPr>
          <p:nvPr/>
        </p:nvSpPr>
        <p:spPr bwMode="auto">
          <a:xfrm>
            <a:off x="685800" y="1219200"/>
            <a:ext cx="251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TRATAMENTUL INFIDELITĂȚII</a:t>
            </a:r>
          </a:p>
          <a:p>
            <a:pPr algn="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ABORDAREA INTEGRATIVĂ</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685799" y="3718679"/>
            <a:ext cx="621553"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5799" y="4001254"/>
            <a:ext cx="621553"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5799" y="4252079"/>
            <a:ext cx="621553"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799" y="4556879"/>
            <a:ext cx="621553"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5799" y="4861679"/>
            <a:ext cx="621553"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46" y="1049583"/>
            <a:ext cx="2537254" cy="1693617"/>
          </a:xfrm>
          <a:prstGeom prst="rect">
            <a:avLst/>
          </a:prstGeom>
        </p:spPr>
      </p:pic>
    </p:spTree>
    <p:extLst>
      <p:ext uri="{BB962C8B-B14F-4D97-AF65-F5344CB8AC3E}">
        <p14:creationId xmlns:p14="http://schemas.microsoft.com/office/powerpoint/2010/main" val="598127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43" name="TextBox 5"/>
          <p:cNvSpPr txBox="1">
            <a:spLocks noChangeArrowheads="1"/>
          </p:cNvSpPr>
          <p:nvPr/>
        </p:nvSpPr>
        <p:spPr bwMode="auto">
          <a:xfrm>
            <a:off x="838200" y="3060680"/>
            <a:ext cx="8077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smtClean="0">
                <a:solidFill>
                  <a:srgbClr val="FFFF00"/>
                </a:solidFill>
                <a:latin typeface="Arial" panose="020B0604020202020204" pitchFamily="34" charset="0"/>
                <a:cs typeface="Arial" panose="020B0604020202020204" pitchFamily="34" charset="0"/>
              </a:rPr>
              <a:t>Multe </a:t>
            </a:r>
            <a:r>
              <a:rPr lang="ro-RO" altLang="en-US" dirty="0">
                <a:solidFill>
                  <a:srgbClr val="FFFF00"/>
                </a:solidFill>
                <a:latin typeface="Arial" panose="020B0604020202020204" pitchFamily="34" charset="0"/>
                <a:cs typeface="Arial" panose="020B0604020202020204" pitchFamily="34" charset="0"/>
              </a:rPr>
              <a:t>relaţii de căsătorie sunt caracterizate printr-un angajament explicit sau implicit privind intimitatea, incluzând fidelitatea sexuală şi emoţională faţă de partener.</a:t>
            </a:r>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 </a:t>
            </a:r>
          </a:p>
          <a:p>
            <a:r>
              <a:rPr lang="ro-RO" altLang="en-US" dirty="0">
                <a:solidFill>
                  <a:srgbClr val="FFFF00"/>
                </a:solidFill>
                <a:latin typeface="Arial" panose="020B0604020202020204" pitchFamily="34" charset="0"/>
                <a:cs typeface="Arial" panose="020B0604020202020204" pitchFamily="34" charset="0"/>
              </a:rPr>
              <a:t>Infidelitatea constituie o trădare a acestui angajament explicit sau implicit referitor la exclusivitatea intimităţii. In cazul infidelităţii, intimitatea emoţională şi sexuală este împărtăşită cu altcineva din afara relaţiei primare fără consimţământul celuilalt partener.</a:t>
            </a:r>
            <a:endParaRPr lang="en-US" altLang="en-US" dirty="0">
              <a:solidFill>
                <a:srgbClr val="FFFF00"/>
              </a:solidFill>
              <a:latin typeface="Arial" panose="020B0604020202020204" pitchFamily="34" charset="0"/>
              <a:cs typeface="Arial" panose="020B0604020202020204" pitchFamily="34" charset="0"/>
            </a:endParaRPr>
          </a:p>
          <a:p>
            <a:endParaRPr lang="en-US"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O violare a angajamentului şi exclusivităţii afectează relaţia la mai multe nivele, adesea producând durere profundă, nesiguranţă şi pierderea încrederii.</a:t>
            </a:r>
            <a:endParaRPr lang="en-US" altLang="en-US" dirty="0">
              <a:solidFill>
                <a:srgbClr val="FFFF00"/>
              </a:solidFill>
              <a:latin typeface="Arial" panose="020B0604020202020204" pitchFamily="34" charset="0"/>
              <a:cs typeface="Arial" panose="020B0604020202020204" pitchFamily="34" charset="0"/>
            </a:endParaRPr>
          </a:p>
        </p:txBody>
      </p:sp>
      <p:pic>
        <p:nvPicPr>
          <p:cNvPr id="10246"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10"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TextBox 5"/>
          <p:cNvSpPr txBox="1">
            <a:spLocks noChangeArrowheads="1"/>
          </p:cNvSpPr>
          <p:nvPr/>
        </p:nvSpPr>
        <p:spPr bwMode="auto">
          <a:xfrm>
            <a:off x="685800" y="1219200"/>
            <a:ext cx="251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TRATAMENTUL INFIDELITĂȚII</a:t>
            </a:r>
          </a:p>
          <a:p>
            <a:pPr algn="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ABORDAREA INTEGRATIVĂ</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228600" y="3186092"/>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4275117"/>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5624492"/>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48743" y="3563143"/>
            <a:ext cx="59436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855663"/>
            <a:ext cx="26098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03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1267" name="TextBox 5"/>
          <p:cNvSpPr txBox="1">
            <a:spLocks noChangeArrowheads="1"/>
          </p:cNvSpPr>
          <p:nvPr/>
        </p:nvSpPr>
        <p:spPr bwMode="auto">
          <a:xfrm>
            <a:off x="838200" y="3109079"/>
            <a:ext cx="8077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smtClean="0">
                <a:solidFill>
                  <a:srgbClr val="FFFF00"/>
                </a:solidFill>
                <a:latin typeface="Arial" panose="020B0604020202020204" pitchFamily="34" charset="0"/>
                <a:cs typeface="Arial" panose="020B0604020202020204" pitchFamily="34" charset="0"/>
              </a:rPr>
              <a:t>Descoperirea </a:t>
            </a:r>
            <a:r>
              <a:rPr lang="ro-RO" altLang="en-US" dirty="0">
                <a:solidFill>
                  <a:srgbClr val="FFFF00"/>
                </a:solidFill>
                <a:latin typeface="Arial" panose="020B0604020202020204" pitchFamily="34" charset="0"/>
                <a:cs typeface="Arial" panose="020B0604020202020204" pitchFamily="34" charset="0"/>
              </a:rPr>
              <a:t>infidelităţii este principalul motiv pentru care cuplurile caută tratament specializat</a:t>
            </a:r>
            <a:r>
              <a:rPr lang="en-US" altLang="en-US" dirty="0">
                <a:solidFill>
                  <a:srgbClr val="FFFF00"/>
                </a:solidFill>
                <a:latin typeface="Arial" panose="020B0604020202020204" pitchFamily="34" charset="0"/>
                <a:cs typeface="Arial" panose="020B0604020202020204" pitchFamily="34" charset="0"/>
              </a:rPr>
              <a:t> </a:t>
            </a:r>
          </a:p>
          <a:p>
            <a:endParaRPr lang="en-US"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Deşi este una dintre cele mai frecvente cauze în terapia de cuplu, infidelitatea este una din cele mai dificil de tratat. Specialiştii în terapia familiei pun adesea sub semnul întrebării succesul tratamentului.</a:t>
            </a:r>
            <a:endParaRPr lang="en-US" altLang="en-US" dirty="0">
              <a:solidFill>
                <a:srgbClr val="FFFF00"/>
              </a:solidFill>
              <a:latin typeface="Arial" panose="020B0604020202020204" pitchFamily="34" charset="0"/>
              <a:cs typeface="Arial" panose="020B0604020202020204" pitchFamily="34" charset="0"/>
            </a:endParaRPr>
          </a:p>
          <a:p>
            <a:endParaRPr lang="en-US"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Din cauza furtunii emoţionale ce însoţeşte infidelitatea, terapeuţii adesea abordează astfel de cazuri cu nelinişte. Reacţiile emoţionale ale cuplului pot fi atât de intense, iar terapeutul trebuie să aibă o înţelegere completă privitor la ce să se aştepte pentru a putea naviga de-a lungul procesului terapeutic.</a:t>
            </a:r>
            <a:endParaRPr lang="en-US" altLang="en-US" dirty="0">
              <a:solidFill>
                <a:srgbClr val="FFFF00"/>
              </a:solidFill>
              <a:latin typeface="Arial" panose="020B0604020202020204" pitchFamily="34" charset="0"/>
              <a:cs typeface="Arial" panose="020B0604020202020204" pitchFamily="34" charset="0"/>
            </a:endParaRPr>
          </a:p>
        </p:txBody>
      </p:sp>
      <p:pic>
        <p:nvPicPr>
          <p:cNvPr id="112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704850"/>
            <a:ext cx="2857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10"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TextBox 5"/>
          <p:cNvSpPr txBox="1">
            <a:spLocks noChangeArrowheads="1"/>
          </p:cNvSpPr>
          <p:nvPr/>
        </p:nvSpPr>
        <p:spPr bwMode="auto">
          <a:xfrm>
            <a:off x="685800" y="1219200"/>
            <a:ext cx="251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TRATAMENTUL INFIDELITĂȚII</a:t>
            </a:r>
          </a:p>
          <a:p>
            <a:pPr algn="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ABORDAREA INTEGRATIVĂ</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228600" y="3234491"/>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4072691"/>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5139491"/>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815431" y="3258344"/>
            <a:ext cx="6553200" cy="646112"/>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229168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291" name="TextBox 5"/>
          <p:cNvSpPr txBox="1">
            <a:spLocks noChangeArrowheads="1"/>
          </p:cNvSpPr>
          <p:nvPr/>
        </p:nvSpPr>
        <p:spPr bwMode="auto">
          <a:xfrm>
            <a:off x="838200" y="3109079"/>
            <a:ext cx="7772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smtClean="0">
                <a:solidFill>
                  <a:srgbClr val="FFFF00"/>
                </a:solidFill>
                <a:latin typeface="Arial" panose="020B0604020202020204" pitchFamily="34" charset="0"/>
                <a:cs typeface="Arial" panose="020B0604020202020204" pitchFamily="34" charset="0"/>
              </a:rPr>
              <a:t>Modelul </a:t>
            </a:r>
            <a:r>
              <a:rPr lang="ro-RO" altLang="en-US" dirty="0">
                <a:solidFill>
                  <a:srgbClr val="FFFF00"/>
                </a:solidFill>
                <a:latin typeface="Arial" panose="020B0604020202020204" pitchFamily="34" charset="0"/>
                <a:cs typeface="Arial" panose="020B0604020202020204" pitchFamily="34" charset="0"/>
              </a:rPr>
              <a:t>inter-sistemic</a:t>
            </a:r>
            <a:r>
              <a:rPr lang="en-US" altLang="en-US" dirty="0">
                <a:solidFill>
                  <a:srgbClr val="FFFF00"/>
                </a:solidFill>
                <a:latin typeface="Arial" panose="020B0604020202020204" pitchFamily="34" charset="0"/>
                <a:cs typeface="Arial" panose="020B0604020202020204" pitchFamily="34" charset="0"/>
              </a:rPr>
              <a:t> </a:t>
            </a:r>
            <a:r>
              <a:rPr lang="ro-RO" altLang="en-US" dirty="0">
                <a:solidFill>
                  <a:srgbClr val="FFFF00"/>
                </a:solidFill>
                <a:latin typeface="Arial" panose="020B0604020202020204" pitchFamily="34" charset="0"/>
                <a:cs typeface="Arial" panose="020B0604020202020204" pitchFamily="34" charset="0"/>
              </a:rPr>
              <a:t>este o abordare integrativă, confirmată de experienţa practică ce poate fi folosit pentru tratamentul infidelităţii în cuplu</a:t>
            </a:r>
            <a:r>
              <a:rPr lang="en-US" altLang="en-US" dirty="0">
                <a:solidFill>
                  <a:srgbClr val="FFFF00"/>
                </a:solidFill>
                <a:latin typeface="Arial" panose="020B0604020202020204" pitchFamily="34" charset="0"/>
                <a:cs typeface="Arial" panose="020B0604020202020204" pitchFamily="34" charset="0"/>
              </a:rPr>
              <a:t> </a:t>
            </a:r>
          </a:p>
          <a:p>
            <a:endParaRPr lang="en-US"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Abordarea integrativă este bazată pe datele din literatura de specialitate şi pe experienţa practică. Ea ajută la definirea problemelor de cuplu şi oferă standardele pentru intervenţia în criză şi tratament.</a:t>
            </a:r>
            <a:endParaRPr lang="en-US" altLang="en-US" dirty="0">
              <a:solidFill>
                <a:srgbClr val="FFFF00"/>
              </a:solidFill>
              <a:latin typeface="Arial" panose="020B0604020202020204" pitchFamily="34" charset="0"/>
              <a:cs typeface="Arial" panose="020B0604020202020204" pitchFamily="34" charset="0"/>
            </a:endParaRPr>
          </a:p>
          <a:p>
            <a:endParaRPr lang="en-US"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Abordarea inter-sistemică este un mod corespunzător pentru tratamentul infidelităţii datorită concentrării atenţiei asupra sistemului, sensibilităţii faţă de context, flexibilităţii şi integrării diverselor modele şi intervenţii terapeutice.</a:t>
            </a:r>
            <a:endParaRPr lang="en-US" altLang="en-US" dirty="0">
              <a:solidFill>
                <a:srgbClr val="FFFF00"/>
              </a:solidFill>
              <a:latin typeface="Arial" panose="020B0604020202020204" pitchFamily="34" charset="0"/>
              <a:cs typeface="Arial" panose="020B0604020202020204" pitchFamily="34" charset="0"/>
            </a:endParaRPr>
          </a:p>
        </p:txBody>
      </p:sp>
      <p:pic>
        <p:nvPicPr>
          <p:cNvPr id="122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878365"/>
            <a:ext cx="2743200" cy="186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10"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TextBox 5"/>
          <p:cNvSpPr txBox="1">
            <a:spLocks noChangeArrowheads="1"/>
          </p:cNvSpPr>
          <p:nvPr/>
        </p:nvSpPr>
        <p:spPr bwMode="auto">
          <a:xfrm>
            <a:off x="685800" y="1219200"/>
            <a:ext cx="251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TRATAMENTUL INFIDELITĂȚII</a:t>
            </a:r>
          </a:p>
          <a:p>
            <a:pPr algn="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ABORDAREA INTEGRATIVĂ</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228600" y="3185279"/>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4023479"/>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28600" y="5090279"/>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2663031" y="3410744"/>
            <a:ext cx="6248400" cy="646112"/>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82140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3315" name="TextBox 5"/>
          <p:cNvSpPr txBox="1">
            <a:spLocks noChangeArrowheads="1"/>
          </p:cNvSpPr>
          <p:nvPr/>
        </p:nvSpPr>
        <p:spPr bwMode="auto">
          <a:xfrm>
            <a:off x="838200" y="3048000"/>
            <a:ext cx="8077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smtClean="0">
                <a:solidFill>
                  <a:srgbClr val="FFFF00"/>
                </a:solidFill>
                <a:latin typeface="Arial" panose="020B0604020202020204" pitchFamily="34" charset="0"/>
                <a:cs typeface="Arial" panose="020B0604020202020204" pitchFamily="34" charset="0"/>
              </a:rPr>
              <a:t>După </a:t>
            </a:r>
            <a:r>
              <a:rPr lang="ro-RO" altLang="en-US" dirty="0">
                <a:solidFill>
                  <a:srgbClr val="FFFF00"/>
                </a:solidFill>
                <a:latin typeface="Arial" panose="020B0604020202020204" pitchFamily="34" charset="0"/>
                <a:cs typeface="Arial" panose="020B0604020202020204" pitchFamily="34" charset="0"/>
              </a:rPr>
              <a:t>cum însuşi numele spune, abordarea inter-sistemică este fundamentată pe perspectiva sistemică, confrom căreia interacţiunile partenerilor sunt reciproce şi interdependente.</a:t>
            </a:r>
            <a:r>
              <a:rPr lang="en-US" altLang="en-US" dirty="0">
                <a:solidFill>
                  <a:srgbClr val="FFFF00"/>
                </a:solidFill>
                <a:latin typeface="Arial" panose="020B0604020202020204" pitchFamily="34" charset="0"/>
                <a:cs typeface="Arial" panose="020B0604020202020204" pitchFamily="34" charset="0"/>
              </a:rPr>
              <a:t> </a:t>
            </a:r>
          </a:p>
          <a:p>
            <a:endParaRPr lang="ro-RO"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Chiar în cazurile în care se evidenţiază clar partea vinovată, infidelitatea este definită ca o problemă a relaţiei. O perspectivă sistemică permite o mai mare participare a ambilor parteneri în procesul de vindecare.</a:t>
            </a:r>
            <a:endParaRPr lang="en-US" altLang="en-US" dirty="0">
              <a:solidFill>
                <a:srgbClr val="FFFF00"/>
              </a:solidFill>
              <a:latin typeface="Arial" panose="020B0604020202020204" pitchFamily="34" charset="0"/>
              <a:cs typeface="Arial" panose="020B0604020202020204" pitchFamily="34" charset="0"/>
            </a:endParaRPr>
          </a:p>
          <a:p>
            <a:endParaRPr lang="ro-RO"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Chiar dacă abordăm infidelitatea şi tratamentul ei dintr-o perspectivă inter-sistemică, nu credem că există circumstanţe care să justifice trădarea angajamentului de exclusivitate în relaţie.</a:t>
            </a:r>
            <a:endParaRPr lang="en-US" altLang="en-US" dirty="0">
              <a:solidFill>
                <a:srgbClr val="FFFF00"/>
              </a:solidFill>
              <a:latin typeface="Arial" panose="020B0604020202020204" pitchFamily="34" charset="0"/>
              <a:cs typeface="Arial" panose="020B0604020202020204" pitchFamily="34" charset="0"/>
            </a:endParaRPr>
          </a:p>
        </p:txBody>
      </p:sp>
      <p:pic>
        <p:nvPicPr>
          <p:cNvPr id="13317"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0" name="TextBox 5"/>
          <p:cNvSpPr txBox="1">
            <a:spLocks noChangeArrowheads="1"/>
          </p:cNvSpPr>
          <p:nvPr/>
        </p:nvSpPr>
        <p:spPr bwMode="auto">
          <a:xfrm>
            <a:off x="685800" y="1219200"/>
            <a:ext cx="251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TRATAMENTUL INFIDELITĂȚII</a:t>
            </a:r>
          </a:p>
          <a:p>
            <a:pPr algn="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ABORDAREA INTEGRATIVĂ</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Rectangle 10"/>
          <p:cNvSpPr/>
          <p:nvPr/>
        </p:nvSpPr>
        <p:spPr>
          <a:xfrm>
            <a:off x="228600" y="3185279"/>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4289425"/>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5356225"/>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724943" y="3486943"/>
            <a:ext cx="60960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62150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39" name="TextBox 5"/>
          <p:cNvSpPr txBox="1">
            <a:spLocks noChangeArrowheads="1"/>
          </p:cNvSpPr>
          <p:nvPr/>
        </p:nvSpPr>
        <p:spPr bwMode="auto">
          <a:xfrm>
            <a:off x="838200" y="3178076"/>
            <a:ext cx="8153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smtClean="0">
                <a:solidFill>
                  <a:srgbClr val="FFFF00"/>
                </a:solidFill>
                <a:latin typeface="Arial" panose="020B0604020202020204" pitchFamily="34" charset="0"/>
                <a:cs typeface="Arial" panose="020B0604020202020204" pitchFamily="34" charset="0"/>
              </a:rPr>
              <a:t>Infidelitatea </a:t>
            </a:r>
            <a:r>
              <a:rPr lang="ro-RO" altLang="en-US" dirty="0">
                <a:solidFill>
                  <a:srgbClr val="FFFF00"/>
                </a:solidFill>
                <a:latin typeface="Arial" panose="020B0604020202020204" pitchFamily="34" charset="0"/>
                <a:cs typeface="Arial" panose="020B0604020202020204" pitchFamily="34" charset="0"/>
              </a:rPr>
              <a:t>este întotdeauna ceva rău. Fără a-şi asuma postura de judecător, terapeutul trebuie să transmită mesajul că infidelitatea şi dezamăgirea asociată ei sunt inacceptabile într-o relaţie de căsătorie</a:t>
            </a:r>
            <a:r>
              <a:rPr lang="en-US" altLang="en-US" dirty="0">
                <a:solidFill>
                  <a:srgbClr val="FFFF00"/>
                </a:solidFill>
                <a:latin typeface="Arial" panose="020B0604020202020204" pitchFamily="34" charset="0"/>
                <a:cs typeface="Arial" panose="020B0604020202020204" pitchFamily="34" charset="0"/>
              </a:rPr>
              <a:t>. </a:t>
            </a:r>
          </a:p>
          <a:p>
            <a:endParaRPr lang="en-US"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În caz de infidelitate, ambii parteneri suferă şi ambii au nevoie de vindecare.</a:t>
            </a:r>
            <a:endParaRPr lang="en-US" altLang="en-US" dirty="0">
              <a:solidFill>
                <a:srgbClr val="FFFF00"/>
              </a:solidFill>
              <a:latin typeface="Arial" panose="020B0604020202020204" pitchFamily="34" charset="0"/>
              <a:cs typeface="Arial" panose="020B0604020202020204" pitchFamily="34" charset="0"/>
            </a:endParaRPr>
          </a:p>
          <a:p>
            <a:endParaRPr lang="en-US"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Modelul inter-sistemic promovează vindecarea prin integrarea terapiei individuale cu terapia de cuplu orientată asupra sistemului</a:t>
            </a:r>
            <a:r>
              <a:rPr lang="ro-RO" altLang="en-US" dirty="0" smtClean="0">
                <a:solidFill>
                  <a:srgbClr val="FFFF00"/>
                </a:solidFill>
                <a:latin typeface="Arial" panose="020B0604020202020204" pitchFamily="34" charset="0"/>
                <a:cs typeface="Arial" panose="020B0604020202020204" pitchFamily="34" charset="0"/>
              </a:rPr>
              <a:t>.</a:t>
            </a:r>
            <a:endParaRPr lang="en-US" altLang="en-US" dirty="0">
              <a:solidFill>
                <a:srgbClr val="FFFF00"/>
              </a:solidFill>
              <a:latin typeface="Arial" panose="020B0604020202020204" pitchFamily="34" charset="0"/>
              <a:cs typeface="Arial" panose="020B0604020202020204" pitchFamily="34" charset="0"/>
            </a:endParaRPr>
          </a:p>
        </p:txBody>
      </p:sp>
      <p:pic>
        <p:nvPicPr>
          <p:cNvPr id="14341"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0" name="TextBox 5"/>
          <p:cNvSpPr txBox="1">
            <a:spLocks noChangeArrowheads="1"/>
          </p:cNvSpPr>
          <p:nvPr/>
        </p:nvSpPr>
        <p:spPr bwMode="auto">
          <a:xfrm>
            <a:off x="685800" y="1219200"/>
            <a:ext cx="2514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TRATAMENTUL INFIDELITĂȚII</a:t>
            </a:r>
          </a:p>
          <a:p>
            <a:pPr algn="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ABORDAREA INTEGRATIVĂ</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Rectangle 10"/>
          <p:cNvSpPr/>
          <p:nvPr/>
        </p:nvSpPr>
        <p:spPr>
          <a:xfrm>
            <a:off x="228600" y="3298825"/>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4365625"/>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49530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91631" y="3296444"/>
            <a:ext cx="6477000" cy="646112"/>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388" y="930399"/>
            <a:ext cx="2823519" cy="1812801"/>
          </a:xfrm>
          <a:prstGeom prst="rect">
            <a:avLst/>
          </a:prstGeom>
        </p:spPr>
      </p:pic>
    </p:spTree>
    <p:extLst>
      <p:ext uri="{BB962C8B-B14F-4D97-AF65-F5344CB8AC3E}">
        <p14:creationId xmlns:p14="http://schemas.microsoft.com/office/powerpoint/2010/main" val="2805104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5363" name="TextBox 5"/>
          <p:cNvSpPr txBox="1">
            <a:spLocks noChangeArrowheads="1"/>
          </p:cNvSpPr>
          <p:nvPr/>
        </p:nvSpPr>
        <p:spPr bwMode="auto">
          <a:xfrm>
            <a:off x="838200" y="3429000"/>
            <a:ext cx="8001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smtClean="0">
                <a:solidFill>
                  <a:srgbClr val="FFFF00"/>
                </a:solidFill>
                <a:latin typeface="Arial" panose="020B0604020202020204" pitchFamily="34" charset="0"/>
                <a:cs typeface="Arial" panose="020B0604020202020204" pitchFamily="34" charset="0"/>
              </a:rPr>
              <a:t>“</a:t>
            </a:r>
            <a:r>
              <a:rPr lang="ro-RO" altLang="en-US" dirty="0">
                <a:solidFill>
                  <a:srgbClr val="FFFF00"/>
                </a:solidFill>
                <a:latin typeface="Arial" panose="020B0604020202020204" pitchFamily="34" charset="0"/>
                <a:cs typeface="Arial" panose="020B0604020202020204" pitchFamily="34" charset="0"/>
              </a:rPr>
              <a:t>Dacă veghezi, dacă continuu ai o atitudine de rugăciune, dacă faci totul fiind conştient de prezenţa lui Dumnezeu alături de tine, vei fi salvat din orice ispită şi poţi spera să fii păstrat curat, fără pată şi nealterat până la sfârşitul vieţii tale”.</a:t>
            </a:r>
          </a:p>
          <a:p>
            <a:r>
              <a:rPr lang="ro-RO" altLang="en-US" dirty="0">
                <a:solidFill>
                  <a:srgbClr val="FFFF00"/>
                </a:solidFill>
                <a:latin typeface="Arial" panose="020B0604020202020204" pitchFamily="34" charset="0"/>
                <a:cs typeface="Arial" panose="020B0604020202020204" pitchFamily="34" charset="0"/>
              </a:rPr>
              <a:t>			</a:t>
            </a:r>
            <a:r>
              <a:rPr lang="ro-RO" altLang="en-US" dirty="0" smtClean="0">
                <a:solidFill>
                  <a:srgbClr val="FFFF00"/>
                </a:solidFill>
                <a:latin typeface="Arial" panose="020B0604020202020204" pitchFamily="34" charset="0"/>
                <a:cs typeface="Arial" panose="020B0604020202020204" pitchFamily="34" charset="0"/>
              </a:rPr>
              <a:t>	</a:t>
            </a:r>
            <a:r>
              <a:rPr lang="en-US" altLang="en-US" dirty="0" smtClean="0">
                <a:solidFill>
                  <a:srgbClr val="FFFF00"/>
                </a:solidFill>
                <a:latin typeface="Arial" panose="020B0604020202020204" pitchFamily="34" charset="0"/>
                <a:cs typeface="Arial" panose="020B0604020202020204" pitchFamily="34" charset="0"/>
              </a:rPr>
              <a:t>White</a:t>
            </a:r>
            <a:r>
              <a:rPr lang="en-US" altLang="en-US" dirty="0">
                <a:solidFill>
                  <a:srgbClr val="FFFF00"/>
                </a:solidFill>
                <a:latin typeface="Arial" panose="020B0604020202020204" pitchFamily="34" charset="0"/>
                <a:cs typeface="Arial" panose="020B0604020202020204" pitchFamily="34" charset="0"/>
              </a:rPr>
              <a:t>, E.G., Adventist </a:t>
            </a:r>
            <a:r>
              <a:rPr lang="en-US" altLang="en-US" dirty="0" smtClean="0">
                <a:solidFill>
                  <a:srgbClr val="FFFF00"/>
                </a:solidFill>
                <a:latin typeface="Arial" panose="020B0604020202020204" pitchFamily="34" charset="0"/>
                <a:cs typeface="Arial" panose="020B0604020202020204" pitchFamily="34" charset="0"/>
              </a:rPr>
              <a:t>Home</a:t>
            </a:r>
            <a:endParaRPr lang="en-US" altLang="en-US" i="1" dirty="0">
              <a:solidFill>
                <a:srgbClr val="FFFF00"/>
              </a:solidFill>
              <a:latin typeface="Arial" panose="020B0604020202020204" pitchFamily="34" charset="0"/>
              <a:cs typeface="Arial" panose="020B0604020202020204" pitchFamily="34" charset="0"/>
            </a:endParaRPr>
          </a:p>
        </p:txBody>
      </p:sp>
      <p:pic>
        <p:nvPicPr>
          <p:cNvPr id="15364"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9" name="TextBox 5"/>
          <p:cNvSpPr txBox="1">
            <a:spLocks noChangeArrowheads="1"/>
          </p:cNvSpPr>
          <p:nvPr/>
        </p:nvSpPr>
        <p:spPr bwMode="auto">
          <a:xfrm>
            <a:off x="685800" y="2297668"/>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AUTOR CLASIC</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54150"/>
            <a:ext cx="23018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494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16"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614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6149"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DEFINIŢIE ŞI TIPURI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838200" y="3185279"/>
            <a:ext cx="8153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smtClean="0">
                <a:solidFill>
                  <a:srgbClr val="FFFF00"/>
                </a:solidFill>
                <a:latin typeface="Arial" panose="020B0604020202020204" pitchFamily="34" charset="0"/>
                <a:cs typeface="Arial" panose="020B0604020202020204" pitchFamily="34" charset="0"/>
              </a:rPr>
              <a:t>Infidelitatea </a:t>
            </a:r>
            <a:r>
              <a:rPr lang="ro-RO" altLang="en-US" dirty="0">
                <a:solidFill>
                  <a:srgbClr val="FFFF00"/>
                </a:solidFill>
                <a:latin typeface="Arial" panose="020B0604020202020204" pitchFamily="34" charset="0"/>
                <a:cs typeface="Arial" panose="020B0604020202020204" pitchFamily="34" charset="0"/>
              </a:rPr>
              <a:t>maritală este un concept moral-spiritual cu implicaţii psiho-sociale</a:t>
            </a:r>
            <a:endParaRPr lang="en-US" altLang="en-US" dirty="0">
              <a:solidFill>
                <a:srgbClr val="FFFF00"/>
              </a:solidFill>
              <a:latin typeface="Arial" panose="020B0604020202020204" pitchFamily="34" charset="0"/>
              <a:cs typeface="Arial" panose="020B0604020202020204" pitchFamily="34" charset="0"/>
            </a:endParaRPr>
          </a:p>
          <a:p>
            <a:r>
              <a:rPr lang="ro-RO" altLang="en-US" dirty="0" smtClean="0">
                <a:solidFill>
                  <a:srgbClr val="FFFF00"/>
                </a:solidFill>
                <a:latin typeface="Arial" panose="020B0604020202020204" pitchFamily="34" charset="0"/>
                <a:cs typeface="Arial" panose="020B0604020202020204" pitchFamily="34" charset="0"/>
              </a:rPr>
              <a:t>Reprezintă </a:t>
            </a:r>
            <a:r>
              <a:rPr lang="ro-RO" altLang="en-US" dirty="0">
                <a:solidFill>
                  <a:srgbClr val="FFFF00"/>
                </a:solidFill>
                <a:latin typeface="Arial" panose="020B0604020202020204" pitchFamily="34" charset="0"/>
                <a:cs typeface="Arial" panose="020B0604020202020204" pitchFamily="34" charset="0"/>
              </a:rPr>
              <a:t>trădarea încrederii şi exclusivităţii în relaţia de căsătorie</a:t>
            </a:r>
            <a:r>
              <a:rPr lang="en-US" altLang="en-US" dirty="0">
                <a:solidFill>
                  <a:srgbClr val="FFFF00"/>
                </a:solidFill>
                <a:latin typeface="Arial" panose="020B0604020202020204" pitchFamily="34" charset="0"/>
                <a:cs typeface="Arial" panose="020B0604020202020204" pitchFamily="34" charset="0"/>
              </a:rPr>
              <a:t> </a:t>
            </a:r>
          </a:p>
          <a:p>
            <a:endParaRPr lang="ro-RO" altLang="en-US" dirty="0">
              <a:solidFill>
                <a:srgbClr val="FFFF00"/>
              </a:solidFill>
              <a:latin typeface="Arial" panose="020B0604020202020204" pitchFamily="34" charset="0"/>
              <a:cs typeface="Arial" panose="020B0604020202020204" pitchFamily="34" charset="0"/>
            </a:endParaRPr>
          </a:p>
          <a:p>
            <a:r>
              <a:rPr lang="ro-RO" altLang="en-US" dirty="0" smtClean="0">
                <a:solidFill>
                  <a:srgbClr val="FFFF00"/>
                </a:solidFill>
                <a:latin typeface="Arial" panose="020B0604020202020204" pitchFamily="34" charset="0"/>
                <a:cs typeface="Arial" panose="020B0604020202020204" pitchFamily="34" charset="0"/>
              </a:rPr>
              <a:t>	Specialiştii </a:t>
            </a:r>
            <a:r>
              <a:rPr lang="ro-RO" altLang="en-US" dirty="0">
                <a:solidFill>
                  <a:srgbClr val="FFFF00"/>
                </a:solidFill>
                <a:latin typeface="Arial" panose="020B0604020202020204" pitchFamily="34" charset="0"/>
                <a:cs typeface="Arial" panose="020B0604020202020204" pitchFamily="34" charset="0"/>
              </a:rPr>
              <a:t>în terapia familiei şi a căsătoriei recunosc două tipuri de infidelitate: tradiţională şi cea mediată de tehnologie.</a:t>
            </a:r>
            <a:r>
              <a:rPr lang="en-US" altLang="en-US" dirty="0">
                <a:solidFill>
                  <a:srgbClr val="FFFF00"/>
                </a:solidFill>
                <a:latin typeface="Arial" panose="020B0604020202020204" pitchFamily="34" charset="0"/>
                <a:cs typeface="Arial" panose="020B0604020202020204" pitchFamily="34" charset="0"/>
              </a:rPr>
              <a:t> </a:t>
            </a:r>
          </a:p>
          <a:p>
            <a:endParaRPr lang="ro-RO"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Infidelitatea tradiţională se manifestă ca şi comportament sexual sau emoţional sau ambele; se manifestă în lumea reală</a:t>
            </a:r>
          </a:p>
          <a:p>
            <a:r>
              <a:rPr lang="en-US" altLang="en-US" dirty="0">
                <a:solidFill>
                  <a:srgbClr val="FFFF00"/>
                </a:solidFill>
                <a:latin typeface="Arial" panose="020B0604020202020204" pitchFamily="34" charset="0"/>
                <a:cs typeface="Arial" panose="020B0604020202020204" pitchFamily="34" charset="0"/>
              </a:rPr>
              <a:t> </a:t>
            </a:r>
            <a:endParaRPr lang="ro-RO"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Infidelitatea prin intemediul tehnologiei are loc în spaţiul virtual şi include următoarele tipuri: on-line (Cybersex), sexting şi infidelitatea prin face book.</a:t>
            </a:r>
            <a:endParaRPr lang="en-US" altLang="en-US" dirty="0">
              <a:solidFill>
                <a:srgbClr val="FFFF00"/>
              </a:solidFill>
              <a:latin typeface="Arial" panose="020B0604020202020204" pitchFamily="34" charset="0"/>
              <a:cs typeface="Arial" panose="020B0604020202020204" pitchFamily="34" charset="0"/>
            </a:endParaRPr>
          </a:p>
        </p:txBody>
      </p:sp>
      <p:sp>
        <p:nvSpPr>
          <p:cNvPr id="2" name="TextBox 1"/>
          <p:cNvSpPr txBox="1"/>
          <p:nvPr/>
        </p:nvSpPr>
        <p:spPr>
          <a:xfrm>
            <a:off x="533400" y="4612442"/>
            <a:ext cx="685800" cy="646331"/>
          </a:xfrm>
          <a:prstGeom prst="rect">
            <a:avLst/>
          </a:prstGeom>
          <a:noFill/>
        </p:spPr>
        <p:txBody>
          <a:bodyPr wrap="square" rtlCol="0">
            <a:spAutoFit/>
          </a:bodyPr>
          <a:lstStyle/>
          <a:p>
            <a:r>
              <a:rPr lang="ro-RO" sz="3600" dirty="0" smtClean="0">
                <a:latin typeface="Arial" panose="020B0604020202020204" pitchFamily="34" charset="0"/>
                <a:cs typeface="Arial" panose="020B0604020202020204" pitchFamily="34" charset="0"/>
              </a:rPr>
              <a:t>1</a:t>
            </a:r>
            <a:endParaRPr lang="en-US" sz="3600" dirty="0">
              <a:latin typeface="Arial" panose="020B0604020202020204" pitchFamily="34" charset="0"/>
              <a:cs typeface="Arial" panose="020B0604020202020204" pitchFamily="34" charset="0"/>
            </a:endParaRPr>
          </a:p>
        </p:txBody>
      </p:sp>
      <p:sp>
        <p:nvSpPr>
          <p:cNvPr id="10" name="TextBox 9"/>
          <p:cNvSpPr txBox="1"/>
          <p:nvPr/>
        </p:nvSpPr>
        <p:spPr>
          <a:xfrm>
            <a:off x="533400" y="5413911"/>
            <a:ext cx="685800" cy="646331"/>
          </a:xfrm>
          <a:prstGeom prst="rect">
            <a:avLst/>
          </a:prstGeom>
          <a:noFill/>
        </p:spPr>
        <p:txBody>
          <a:bodyPr wrap="square" rtlCol="0">
            <a:spAutoFit/>
          </a:bodyPr>
          <a:lstStyle/>
          <a:p>
            <a:r>
              <a:rPr lang="ro-RO" sz="3600" dirty="0" smtClean="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p:txBody>
      </p:sp>
      <p:sp>
        <p:nvSpPr>
          <p:cNvPr id="4" name="Rectangle 3"/>
          <p:cNvSpPr/>
          <p:nvPr/>
        </p:nvSpPr>
        <p:spPr>
          <a:xfrm>
            <a:off x="228600" y="331863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3567867"/>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82743"/>
            <a:ext cx="2667000" cy="216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79163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6389" name="TextBox 5"/>
          <p:cNvSpPr txBox="1">
            <a:spLocks noChangeArrowheads="1"/>
          </p:cNvSpPr>
          <p:nvPr/>
        </p:nvSpPr>
        <p:spPr bwMode="auto">
          <a:xfrm>
            <a:off x="838200" y="2263775"/>
            <a:ext cx="777240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R</a:t>
            </a:r>
            <a:r>
              <a:rPr lang="ro-RO" altLang="en-US" dirty="0">
                <a:solidFill>
                  <a:srgbClr val="FFFF00"/>
                </a:solidFill>
                <a:latin typeface="Arial" panose="020B0604020202020204" pitchFamily="34" charset="0"/>
                <a:cs typeface="Arial" panose="020B0604020202020204" pitchFamily="34" charset="0"/>
              </a:rPr>
              <a:t>eferinţe</a:t>
            </a:r>
            <a:endParaRPr lang="en-US" altLang="en-US" dirty="0">
              <a:solidFill>
                <a:srgbClr val="FFFF00"/>
              </a:solidFill>
              <a:latin typeface="Arial" panose="020B0604020202020204" pitchFamily="34" charset="0"/>
              <a:cs typeface="Arial" panose="020B0604020202020204" pitchFamily="34" charset="0"/>
            </a:endParaRP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Cravens, J., </a:t>
            </a:r>
            <a:r>
              <a:rPr lang="en-US" altLang="en-US" sz="1600" dirty="0" err="1">
                <a:solidFill>
                  <a:srgbClr val="FFFF00"/>
                </a:solidFill>
                <a:latin typeface="Arial" panose="020B0604020202020204" pitchFamily="34" charset="0"/>
                <a:cs typeface="Arial" panose="020B0604020202020204" pitchFamily="34" charset="0"/>
              </a:rPr>
              <a:t>Leckie</a:t>
            </a:r>
            <a:r>
              <a:rPr lang="en-US" altLang="en-US" sz="1600" dirty="0">
                <a:solidFill>
                  <a:srgbClr val="FFFF00"/>
                </a:solidFill>
                <a:latin typeface="Arial" panose="020B0604020202020204" pitchFamily="34" charset="0"/>
                <a:cs typeface="Arial" panose="020B0604020202020204" pitchFamily="34" charset="0"/>
              </a:rPr>
              <a:t>, K., &amp; Whiting, J. (2013). Facebook infidelity: when poking </a:t>
            </a:r>
            <a:r>
              <a:rPr lang="ro-RO" altLang="en-US" sz="1600" dirty="0">
                <a:solidFill>
                  <a:srgbClr val="FFFF00"/>
                </a:solidFill>
                <a:latin typeface="Arial" panose="020B0604020202020204" pitchFamily="34" charset="0"/>
                <a:cs typeface="Arial" panose="020B0604020202020204" pitchFamily="34" charset="0"/>
              </a:rPr>
              <a:t>	</a:t>
            </a:r>
            <a:r>
              <a:rPr lang="en-US" altLang="en-US" sz="1600" dirty="0">
                <a:solidFill>
                  <a:srgbClr val="FFFF00"/>
                </a:solidFill>
                <a:latin typeface="Arial" panose="020B0604020202020204" pitchFamily="34" charset="0"/>
                <a:cs typeface="Arial" panose="020B0604020202020204" pitchFamily="34" charset="0"/>
              </a:rPr>
              <a:t>becomes 	problematic. </a:t>
            </a:r>
            <a:r>
              <a:rPr lang="en-US" altLang="en-US" sz="1600" i="1" dirty="0">
                <a:solidFill>
                  <a:srgbClr val="FFFF00"/>
                </a:solidFill>
                <a:latin typeface="Arial" panose="020B0604020202020204" pitchFamily="34" charset="0"/>
                <a:cs typeface="Arial" panose="020B0604020202020204" pitchFamily="34" charset="0"/>
              </a:rPr>
              <a:t>Contemporary Family Therapy: An International </a:t>
            </a:r>
            <a:r>
              <a:rPr lang="ro-RO" altLang="en-US" sz="1600" i="1" dirty="0">
                <a:solidFill>
                  <a:srgbClr val="FFFF00"/>
                </a:solidFill>
                <a:latin typeface="Arial" panose="020B0604020202020204" pitchFamily="34" charset="0"/>
                <a:cs typeface="Arial" panose="020B0604020202020204" pitchFamily="34" charset="0"/>
              </a:rPr>
              <a:t>	</a:t>
            </a:r>
            <a:r>
              <a:rPr lang="en-US" altLang="en-US" sz="1600" i="1" dirty="0">
                <a:solidFill>
                  <a:srgbClr val="FFFF00"/>
                </a:solidFill>
                <a:latin typeface="Arial" panose="020B0604020202020204" pitchFamily="34" charset="0"/>
                <a:cs typeface="Arial" panose="020B0604020202020204" pitchFamily="34" charset="0"/>
              </a:rPr>
              <a:t>Journal, 35</a:t>
            </a:r>
            <a:r>
              <a:rPr lang="en-US" altLang="en-US" sz="1600" dirty="0">
                <a:solidFill>
                  <a:srgbClr val="FFFF00"/>
                </a:solidFill>
                <a:latin typeface="Arial" panose="020B0604020202020204" pitchFamily="34" charset="0"/>
                <a:cs typeface="Arial" panose="020B0604020202020204" pitchFamily="34" charset="0"/>
              </a:rPr>
              <a:t>(1), 74-90.</a:t>
            </a:r>
          </a:p>
          <a:p>
            <a:r>
              <a:rPr lang="en-US" altLang="en-US" sz="1600" dirty="0">
                <a:solidFill>
                  <a:srgbClr val="FFFF00"/>
                </a:solidFill>
                <a:latin typeface="Arial" panose="020B0604020202020204" pitchFamily="34" charset="0"/>
                <a:cs typeface="Arial" panose="020B0604020202020204" pitchFamily="34" charset="0"/>
              </a:rPr>
              <a:t>Schneider, J.P., Weiss, R., &amp; </a:t>
            </a:r>
            <a:r>
              <a:rPr lang="en-US" altLang="en-US" sz="1600" dirty="0" err="1">
                <a:solidFill>
                  <a:srgbClr val="FFFF00"/>
                </a:solidFill>
                <a:latin typeface="Arial" panose="020B0604020202020204" pitchFamily="34" charset="0"/>
                <a:cs typeface="Arial" panose="020B0604020202020204" pitchFamily="34" charset="0"/>
              </a:rPr>
              <a:t>Samenow</a:t>
            </a:r>
            <a:r>
              <a:rPr lang="en-US" altLang="en-US" sz="1600" dirty="0">
                <a:solidFill>
                  <a:srgbClr val="FFFF00"/>
                </a:solidFill>
                <a:latin typeface="Arial" panose="020B0604020202020204" pitchFamily="34" charset="0"/>
                <a:cs typeface="Arial" panose="020B0604020202020204" pitchFamily="34" charset="0"/>
              </a:rPr>
              <a:t>, C. (2012). Is it really cheating? </a:t>
            </a:r>
            <a:r>
              <a:rPr lang="ro-RO" altLang="en-US" sz="1600" dirty="0">
                <a:solidFill>
                  <a:srgbClr val="FFFF00"/>
                </a:solidFill>
                <a:latin typeface="Arial" panose="020B0604020202020204" pitchFamily="34" charset="0"/>
                <a:cs typeface="Arial" panose="020B0604020202020204" pitchFamily="34" charset="0"/>
              </a:rPr>
              <a:t>	</a:t>
            </a:r>
            <a:r>
              <a:rPr lang="en-US" altLang="en-US" sz="1600" dirty="0">
                <a:solidFill>
                  <a:srgbClr val="FFFF00"/>
                </a:solidFill>
                <a:latin typeface="Arial" panose="020B0604020202020204" pitchFamily="34" charset="0"/>
                <a:cs typeface="Arial" panose="020B0604020202020204" pitchFamily="34" charset="0"/>
              </a:rPr>
              <a:t>Understanding the emotional reactions and clinical treatment of spouses </a:t>
            </a:r>
            <a:r>
              <a:rPr lang="ro-RO" altLang="en-US" sz="1600" dirty="0">
                <a:solidFill>
                  <a:srgbClr val="FFFF00"/>
                </a:solidFill>
                <a:latin typeface="Arial" panose="020B0604020202020204" pitchFamily="34" charset="0"/>
                <a:cs typeface="Arial" panose="020B0604020202020204" pitchFamily="34" charset="0"/>
              </a:rPr>
              <a:t>	</a:t>
            </a:r>
            <a:r>
              <a:rPr lang="en-US" altLang="en-US" sz="1600" dirty="0">
                <a:solidFill>
                  <a:srgbClr val="FFFF00"/>
                </a:solidFill>
                <a:latin typeface="Arial" panose="020B0604020202020204" pitchFamily="34" charset="0"/>
                <a:cs typeface="Arial" panose="020B0604020202020204" pitchFamily="34" charset="0"/>
              </a:rPr>
              <a:t>and partners affected by cybersex infidelity. </a:t>
            </a:r>
            <a:r>
              <a:rPr lang="en-US" altLang="en-US" sz="1600" i="1" dirty="0">
                <a:solidFill>
                  <a:srgbClr val="FFFF00"/>
                </a:solidFill>
                <a:latin typeface="Arial" panose="020B0604020202020204" pitchFamily="34" charset="0"/>
                <a:cs typeface="Arial" panose="020B0604020202020204" pitchFamily="34" charset="0"/>
              </a:rPr>
              <a:t>Sexual Addiction &amp; </a:t>
            </a:r>
            <a:r>
              <a:rPr lang="ro-RO" altLang="en-US" sz="1600" i="1" dirty="0">
                <a:solidFill>
                  <a:srgbClr val="FFFF00"/>
                </a:solidFill>
                <a:latin typeface="Arial" panose="020B0604020202020204" pitchFamily="34" charset="0"/>
                <a:cs typeface="Arial" panose="020B0604020202020204" pitchFamily="34" charset="0"/>
              </a:rPr>
              <a:t>	</a:t>
            </a:r>
            <a:r>
              <a:rPr lang="en-US" altLang="en-US" sz="1600" i="1" dirty="0">
                <a:solidFill>
                  <a:srgbClr val="FFFF00"/>
                </a:solidFill>
                <a:latin typeface="Arial" panose="020B0604020202020204" pitchFamily="34" charset="0"/>
                <a:cs typeface="Arial" panose="020B0604020202020204" pitchFamily="34" charset="0"/>
              </a:rPr>
              <a:t>Compulsivity, 19</a:t>
            </a:r>
            <a:r>
              <a:rPr lang="en-US" altLang="en-US" sz="1600" dirty="0">
                <a:solidFill>
                  <a:srgbClr val="FFFF00"/>
                </a:solidFill>
                <a:latin typeface="Arial" panose="020B0604020202020204" pitchFamily="34" charset="0"/>
                <a:cs typeface="Arial" panose="020B0604020202020204" pitchFamily="34" charset="0"/>
              </a:rPr>
              <a:t>(1/2), 123-139.</a:t>
            </a:r>
          </a:p>
          <a:p>
            <a:r>
              <a:rPr lang="en-US" altLang="en-US" sz="1600" dirty="0">
                <a:solidFill>
                  <a:srgbClr val="FFFF00"/>
                </a:solidFill>
                <a:latin typeface="Arial" panose="020B0604020202020204" pitchFamily="34" charset="0"/>
                <a:cs typeface="Arial" panose="020B0604020202020204" pitchFamily="34" charset="0"/>
              </a:rPr>
              <a:t>Smith, T.  (2011). Understanding infidelity: an interview with Gerald Weeks. </a:t>
            </a:r>
            <a:r>
              <a:rPr lang="en-US" altLang="en-US" sz="1600" i="1" dirty="0">
                <a:solidFill>
                  <a:srgbClr val="FFFF00"/>
                </a:solidFill>
                <a:latin typeface="Arial" panose="020B0604020202020204" pitchFamily="34" charset="0"/>
                <a:cs typeface="Arial" panose="020B0604020202020204" pitchFamily="34" charset="0"/>
              </a:rPr>
              <a:t>The </a:t>
            </a:r>
            <a:r>
              <a:rPr lang="ro-RO" altLang="en-US" sz="1600" i="1" dirty="0">
                <a:solidFill>
                  <a:srgbClr val="FFFF00"/>
                </a:solidFill>
                <a:latin typeface="Arial" panose="020B0604020202020204" pitchFamily="34" charset="0"/>
                <a:cs typeface="Arial" panose="020B0604020202020204" pitchFamily="34" charset="0"/>
              </a:rPr>
              <a:t>	</a:t>
            </a:r>
            <a:r>
              <a:rPr lang="en-US" altLang="en-US" sz="1600" i="1" dirty="0">
                <a:solidFill>
                  <a:srgbClr val="FFFF00"/>
                </a:solidFill>
                <a:latin typeface="Arial" panose="020B0604020202020204" pitchFamily="34" charset="0"/>
                <a:cs typeface="Arial" panose="020B0604020202020204" pitchFamily="34" charset="0"/>
              </a:rPr>
              <a:t>Family Journal, 19</a:t>
            </a:r>
            <a:r>
              <a:rPr lang="en-US" altLang="en-US" sz="1600" dirty="0">
                <a:solidFill>
                  <a:srgbClr val="FFFF00"/>
                </a:solidFill>
                <a:latin typeface="Arial" panose="020B0604020202020204" pitchFamily="34" charset="0"/>
                <a:cs typeface="Arial" panose="020B0604020202020204" pitchFamily="34" charset="0"/>
              </a:rPr>
              <a:t>(3), 333-339.</a:t>
            </a:r>
          </a:p>
          <a:p>
            <a:r>
              <a:rPr lang="en-US" altLang="en-US" sz="1600" dirty="0" err="1">
                <a:solidFill>
                  <a:srgbClr val="FFFF00"/>
                </a:solidFill>
                <a:latin typeface="Arial" panose="020B0604020202020204" pitchFamily="34" charset="0"/>
                <a:cs typeface="Arial" panose="020B0604020202020204" pitchFamily="34" charset="0"/>
              </a:rPr>
              <a:t>Wysocki</a:t>
            </a:r>
            <a:r>
              <a:rPr lang="en-US" altLang="en-US" sz="1600" dirty="0">
                <a:solidFill>
                  <a:srgbClr val="FFFF00"/>
                </a:solidFill>
                <a:latin typeface="Arial" panose="020B0604020202020204" pitchFamily="34" charset="0"/>
                <a:cs typeface="Arial" panose="020B0604020202020204" pitchFamily="34" charset="0"/>
              </a:rPr>
              <a:t>, D., &amp; Childers, C. (2011). ‘Let my fingers do the talking’: sexting and </a:t>
            </a:r>
            <a:r>
              <a:rPr lang="ro-RO" altLang="en-US" sz="1600" dirty="0">
                <a:solidFill>
                  <a:srgbClr val="FFFF00"/>
                </a:solidFill>
                <a:latin typeface="Arial" panose="020B0604020202020204" pitchFamily="34" charset="0"/>
                <a:cs typeface="Arial" panose="020B0604020202020204" pitchFamily="34" charset="0"/>
              </a:rPr>
              <a:t>	</a:t>
            </a:r>
            <a:r>
              <a:rPr lang="en-US" altLang="en-US" sz="1600" dirty="0">
                <a:solidFill>
                  <a:srgbClr val="FFFF00"/>
                </a:solidFill>
                <a:latin typeface="Arial" panose="020B0604020202020204" pitchFamily="34" charset="0"/>
                <a:cs typeface="Arial" panose="020B0604020202020204" pitchFamily="34" charset="0"/>
              </a:rPr>
              <a:t>infidelity in cyberspace. </a:t>
            </a:r>
            <a:r>
              <a:rPr lang="en-US" altLang="en-US" sz="1600" i="1" dirty="0">
                <a:solidFill>
                  <a:srgbClr val="FFFF00"/>
                </a:solidFill>
                <a:latin typeface="Arial" panose="020B0604020202020204" pitchFamily="34" charset="0"/>
                <a:cs typeface="Arial" panose="020B0604020202020204" pitchFamily="34" charset="0"/>
              </a:rPr>
              <a:t>Sexuality and Culture, 15</a:t>
            </a:r>
            <a:r>
              <a:rPr lang="en-US" altLang="en-US" sz="1600" dirty="0">
                <a:solidFill>
                  <a:srgbClr val="FFFF00"/>
                </a:solidFill>
                <a:latin typeface="Arial" panose="020B0604020202020204" pitchFamily="34" charset="0"/>
                <a:cs typeface="Arial" panose="020B0604020202020204" pitchFamily="34" charset="0"/>
              </a:rPr>
              <a:t>(3), 217-239.</a:t>
            </a:r>
          </a:p>
          <a:p>
            <a:endParaRPr lang="ro-RO"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White, E.G., Adventist Home</a:t>
            </a:r>
          </a:p>
        </p:txBody>
      </p:sp>
      <p:sp>
        <p:nvSpPr>
          <p:cNvPr id="7"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8"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pic>
        <p:nvPicPr>
          <p:cNvPr id="9"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419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6149" name="TextBox 5"/>
          <p:cNvSpPr txBox="1">
            <a:spLocks noChangeArrowheads="1"/>
          </p:cNvSpPr>
          <p:nvPr/>
        </p:nvSpPr>
        <p:spPr bwMode="auto">
          <a:xfrm>
            <a:off x="838200" y="3012281"/>
            <a:ext cx="8153400" cy="3693319"/>
          </a:xfrm>
          <a:prstGeom prst="rect">
            <a:avLst/>
          </a:prstGeom>
          <a:noFill/>
          <a:ln w="9525">
            <a:noFill/>
            <a:miter lim="800000"/>
            <a:headEnd/>
            <a:tailEnd/>
          </a:ln>
        </p:spPr>
        <p:txBody>
          <a:bodyPr>
            <a:spAutoFit/>
          </a:bodyPr>
          <a:lstStyle/>
          <a:p>
            <a:pPr>
              <a:defRPr/>
            </a:pPr>
            <a:r>
              <a:rPr lang="ro-RO" dirty="0" smtClean="0">
                <a:solidFill>
                  <a:srgbClr val="FFFF00"/>
                </a:solidFill>
                <a:latin typeface="Arial" pitchFamily="34" charset="0"/>
                <a:cs typeface="Arial" pitchFamily="34" charset="0"/>
              </a:rPr>
              <a:t>Indiferent </a:t>
            </a:r>
            <a:r>
              <a:rPr lang="ro-RO" dirty="0">
                <a:solidFill>
                  <a:srgbClr val="FFFF00"/>
                </a:solidFill>
                <a:latin typeface="Arial" pitchFamily="34" charset="0"/>
                <a:cs typeface="Arial" pitchFamily="34" charset="0"/>
              </a:rPr>
              <a:t>de tipul de infidelitate, după descoperirea faptului că a fost trădat partenerii înşelaţi au experienţe emoţionale asemănătoare</a:t>
            </a:r>
          </a:p>
          <a:p>
            <a:pPr>
              <a:defRPr/>
            </a:pPr>
            <a:endParaRPr lang="ro-RO" dirty="0">
              <a:solidFill>
                <a:srgbClr val="FFFF00"/>
              </a:solidFill>
              <a:latin typeface="Arial" pitchFamily="34" charset="0"/>
              <a:cs typeface="Arial" pitchFamily="34" charset="0"/>
            </a:endParaRPr>
          </a:p>
          <a:p>
            <a:pPr>
              <a:defRPr/>
            </a:pPr>
            <a:r>
              <a:rPr lang="ro-RO" dirty="0" smtClean="0">
                <a:solidFill>
                  <a:srgbClr val="FFFF00"/>
                </a:solidFill>
                <a:latin typeface="Arial" pitchFamily="34" charset="0"/>
                <a:cs typeface="Arial" pitchFamily="34" charset="0"/>
              </a:rPr>
              <a:t>	PARTENERUL TRĂDAT trece </a:t>
            </a:r>
            <a:r>
              <a:rPr lang="ro-RO" dirty="0">
                <a:solidFill>
                  <a:srgbClr val="FFFF00"/>
                </a:solidFill>
                <a:latin typeface="Arial" pitchFamily="34" charset="0"/>
                <a:cs typeface="Arial" pitchFamily="34" charset="0"/>
              </a:rPr>
              <a:t>prin trei etape:</a:t>
            </a:r>
          </a:p>
          <a:p>
            <a:pPr>
              <a:defRPr/>
            </a:pPr>
            <a:endParaRPr lang="ro-RO" dirty="0">
              <a:solidFill>
                <a:srgbClr val="FFFF00"/>
              </a:solidFill>
              <a:latin typeface="Arial" pitchFamily="34" charset="0"/>
              <a:cs typeface="Arial" pitchFamily="34" charset="0"/>
            </a:endParaRPr>
          </a:p>
          <a:p>
            <a:pPr>
              <a:defRPr/>
            </a:pPr>
            <a:r>
              <a:rPr lang="ro-RO" dirty="0">
                <a:solidFill>
                  <a:srgbClr val="FFFF00"/>
                </a:solidFill>
                <a:latin typeface="Arial" pitchFamily="34" charset="0"/>
                <a:cs typeface="Arial" pitchFamily="34" charset="0"/>
              </a:rPr>
              <a:t>1. </a:t>
            </a:r>
            <a:r>
              <a:rPr lang="ro-RO" dirty="0" smtClean="0">
                <a:solidFill>
                  <a:srgbClr val="FFFF00"/>
                </a:solidFill>
                <a:latin typeface="Arial" pitchFamily="34" charset="0"/>
                <a:cs typeface="Arial" pitchFamily="34" charset="0"/>
              </a:rPr>
              <a:t>	turbulenţă </a:t>
            </a:r>
            <a:r>
              <a:rPr lang="ro-RO" dirty="0">
                <a:solidFill>
                  <a:srgbClr val="FFFF00"/>
                </a:solidFill>
                <a:latin typeface="Arial" pitchFamily="34" charset="0"/>
                <a:cs typeface="Arial" pitchFamily="34" charset="0"/>
              </a:rPr>
              <a:t>emoţională (</a:t>
            </a:r>
            <a:r>
              <a:rPr lang="en-US" dirty="0">
                <a:solidFill>
                  <a:srgbClr val="FFFF00"/>
                </a:solidFill>
                <a:latin typeface="Arial" pitchFamily="34" charset="0"/>
                <a:cs typeface="Arial" pitchFamily="34" charset="0"/>
              </a:rPr>
              <a:t>emotional roller-coaster</a:t>
            </a:r>
            <a:r>
              <a:rPr lang="ro-RO" dirty="0">
                <a:solidFill>
                  <a:srgbClr val="FFFF00"/>
                </a:solidFill>
                <a:latin typeface="Arial" pitchFamily="34" charset="0"/>
                <a:cs typeface="Arial" pitchFamily="34" charset="0"/>
              </a:rPr>
              <a:t>): persoana se simte nesigură de ea însăşi, simte că îşi pierde mintea, îi este dificil să îşi definească emoţiile şi să îşi clarifice deciziile pentru viitor;</a:t>
            </a:r>
          </a:p>
          <a:p>
            <a:pPr marL="342900" indent="-342900">
              <a:defRPr/>
            </a:pPr>
            <a:r>
              <a:rPr lang="ro-RO" dirty="0">
                <a:solidFill>
                  <a:srgbClr val="FFFF00"/>
                </a:solidFill>
                <a:latin typeface="Arial" pitchFamily="34" charset="0"/>
                <a:cs typeface="Arial" pitchFamily="34" charset="0"/>
              </a:rPr>
              <a:t>2. </a:t>
            </a:r>
            <a:r>
              <a:rPr lang="ro-RO" dirty="0" smtClean="0">
                <a:solidFill>
                  <a:srgbClr val="FFFF00"/>
                </a:solidFill>
                <a:latin typeface="Arial" pitchFamily="34" charset="0"/>
                <a:cs typeface="Arial" pitchFamily="34" charset="0"/>
              </a:rPr>
              <a:t>		</a:t>
            </a:r>
            <a:r>
              <a:rPr lang="en-US" dirty="0" smtClean="0">
                <a:solidFill>
                  <a:srgbClr val="FFFF00"/>
                </a:solidFill>
                <a:latin typeface="Arial" pitchFamily="34" charset="0"/>
                <a:cs typeface="Arial" pitchFamily="34" charset="0"/>
              </a:rPr>
              <a:t>moratorium</a:t>
            </a:r>
            <a:r>
              <a:rPr lang="ro-RO" dirty="0">
                <a:solidFill>
                  <a:srgbClr val="FFFF00"/>
                </a:solidFill>
                <a:latin typeface="Arial" pitchFamily="34" charset="0"/>
                <a:cs typeface="Arial" pitchFamily="34" charset="0"/>
              </a:rPr>
              <a:t>: persoana încearcă să găsească sensul trădării şi caută ajutor din afara familiei</a:t>
            </a:r>
          </a:p>
          <a:p>
            <a:pPr marL="342900" indent="-342900">
              <a:defRPr/>
            </a:pPr>
            <a:r>
              <a:rPr lang="ro-RO" dirty="0">
                <a:solidFill>
                  <a:srgbClr val="FFFF00"/>
                </a:solidFill>
                <a:latin typeface="Arial" pitchFamily="34" charset="0"/>
                <a:cs typeface="Arial" pitchFamily="34" charset="0"/>
              </a:rPr>
              <a:t>3. </a:t>
            </a:r>
            <a:r>
              <a:rPr lang="ro-RO" dirty="0" smtClean="0">
                <a:solidFill>
                  <a:srgbClr val="FFFF00"/>
                </a:solidFill>
                <a:latin typeface="Arial" pitchFamily="34" charset="0"/>
                <a:cs typeface="Arial" pitchFamily="34" charset="0"/>
              </a:rPr>
              <a:t>		reclădirea </a:t>
            </a:r>
            <a:r>
              <a:rPr lang="ro-RO" dirty="0">
                <a:solidFill>
                  <a:srgbClr val="FFFF00"/>
                </a:solidFill>
                <a:latin typeface="Arial" pitchFamily="34" charset="0"/>
                <a:cs typeface="Arial" pitchFamily="34" charset="0"/>
              </a:rPr>
              <a:t>încrederii: ambii parteneri colaborează pentru a-şi îmbunătăţi comunicarea pentru a-şi reface relaţia; partenerul trădat lucrează în sensul iertării celui ce l-a trădat.</a:t>
            </a:r>
            <a:endParaRPr lang="en-US" altLang="en-US" dirty="0">
              <a:solidFill>
                <a:srgbClr val="FFFF00"/>
              </a:solidFill>
              <a:latin typeface="Arial" pitchFamily="34" charset="0"/>
              <a:cs typeface="Arial" pitchFamily="34" charset="0"/>
            </a:endParaRPr>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0"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REACȚII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Rectangle 10"/>
          <p:cNvSpPr/>
          <p:nvPr/>
        </p:nvSpPr>
        <p:spPr>
          <a:xfrm>
            <a:off x="228600" y="44958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5356225"/>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5889625"/>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3660" y="996721"/>
            <a:ext cx="2622340" cy="1746479"/>
          </a:xfrm>
          <a:prstGeom prst="rect">
            <a:avLst/>
          </a:prstGeom>
        </p:spPr>
      </p:pic>
    </p:spTree>
    <p:extLst>
      <p:ext uri="{BB962C8B-B14F-4D97-AF65-F5344CB8AC3E}">
        <p14:creationId xmlns:p14="http://schemas.microsoft.com/office/powerpoint/2010/main" val="992266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Rectangle 10"/>
          <p:cNvSpPr/>
          <p:nvPr/>
        </p:nvSpPr>
        <p:spPr>
          <a:xfrm>
            <a:off x="228600" y="32004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
        <p:nvSpPr>
          <p:cNvPr id="15" name="TextBox 14"/>
          <p:cNvSpPr txBox="1"/>
          <p:nvPr/>
        </p:nvSpPr>
        <p:spPr>
          <a:xfrm>
            <a:off x="914400" y="3075980"/>
            <a:ext cx="7848600" cy="3693319"/>
          </a:xfrm>
          <a:prstGeom prst="rect">
            <a:avLst/>
          </a:prstGeom>
          <a:noFill/>
        </p:spPr>
        <p:txBody>
          <a:bodyPr wrap="square" rtlCol="0">
            <a:spAutoFit/>
          </a:bodyPr>
          <a:lstStyle/>
          <a:p>
            <a:r>
              <a:rPr lang="ro-RO" noProof="1" smtClean="0">
                <a:solidFill>
                  <a:srgbClr val="FFFF00"/>
                </a:solidFill>
                <a:latin typeface="Arial" panose="020B0604020202020204" pitchFamily="34" charset="0"/>
                <a:cs typeface="Arial" panose="020B0604020202020204" pitchFamily="34" charset="0"/>
              </a:rPr>
              <a:t>Colecție de „scuze” ale PARTENERULUI VINOVAT...</a:t>
            </a:r>
          </a:p>
          <a:p>
            <a:endParaRPr lang="ro-RO" noProof="1">
              <a:solidFill>
                <a:srgbClr val="FFFF00"/>
              </a:solidFill>
              <a:latin typeface="Arial" panose="020B0604020202020204" pitchFamily="34" charset="0"/>
              <a:cs typeface="Arial" panose="020B0604020202020204" pitchFamily="34" charset="0"/>
            </a:endParaRPr>
          </a:p>
          <a:p>
            <a:r>
              <a:rPr lang="ro-RO" noProof="1" smtClean="0">
                <a:solidFill>
                  <a:srgbClr val="FFFF00"/>
                </a:solidFill>
                <a:latin typeface="Arial" panose="020B0604020202020204" pitchFamily="34" charset="0"/>
                <a:cs typeface="Arial" panose="020B0604020202020204" pitchFamily="34" charset="0"/>
              </a:rPr>
              <a:t>Infidelitatea prezentată ca o experință „pozitivă”  </a:t>
            </a:r>
          </a:p>
          <a:p>
            <a:pPr lvl="1"/>
            <a:r>
              <a:rPr lang="ro-RO" sz="1600" noProof="1" smtClean="0">
                <a:solidFill>
                  <a:srgbClr val="FFFF00"/>
                </a:solidFill>
                <a:latin typeface="Arial" panose="020B0604020202020204" pitchFamily="34" charset="0"/>
                <a:cs typeface="Arial" panose="020B0604020202020204" pitchFamily="34" charset="0"/>
              </a:rPr>
              <a:t>A. P., o femeie căsătorită, trecută de cincizeci de ani, a declarat soțului ei: „Căsătoria mea a fost moartă de mai mult timp. Când sunt într-o atmosferă rece și ostilă în casa mea, nu mă pot gândi la tine și legătura aceasta mă încălzește puțin...”</a:t>
            </a:r>
          </a:p>
          <a:p>
            <a:endParaRPr lang="ro-RO" noProof="1" smtClean="0">
              <a:solidFill>
                <a:srgbClr val="FFFF00"/>
              </a:solidFill>
              <a:latin typeface="Arial" panose="020B0604020202020204" pitchFamily="34" charset="0"/>
              <a:cs typeface="Arial" panose="020B0604020202020204" pitchFamily="34" charset="0"/>
            </a:endParaRPr>
          </a:p>
          <a:p>
            <a:r>
              <a:rPr lang="ro-RO" noProof="1" smtClean="0">
                <a:solidFill>
                  <a:srgbClr val="FFFF00"/>
                </a:solidFill>
                <a:latin typeface="Arial" panose="020B0604020202020204" pitchFamily="34" charset="0"/>
                <a:cs typeface="Arial" panose="020B0604020202020204" pitchFamily="34" charset="0"/>
              </a:rPr>
              <a:t>Alte scuze:</a:t>
            </a:r>
          </a:p>
          <a:p>
            <a:pPr lvl="1"/>
            <a:r>
              <a:rPr lang="ro-RO" sz="1600" noProof="1" smtClean="0">
                <a:solidFill>
                  <a:srgbClr val="FFFF00"/>
                </a:solidFill>
                <a:latin typeface="Arial" panose="020B0604020202020204" pitchFamily="34" charset="0"/>
                <a:cs typeface="Arial" panose="020B0604020202020204" pitchFamily="34" charset="0"/>
              </a:rPr>
              <a:t>Nu te mai iubesc... </a:t>
            </a:r>
          </a:p>
          <a:p>
            <a:pPr lvl="1"/>
            <a:r>
              <a:rPr lang="ro-RO" sz="1600" noProof="1" smtClean="0">
                <a:solidFill>
                  <a:srgbClr val="FFFF00"/>
                </a:solidFill>
                <a:latin typeface="Arial" panose="020B0604020202020204" pitchFamily="34" charset="0"/>
                <a:cs typeface="Arial" panose="020B0604020202020204" pitchFamily="34" charset="0"/>
              </a:rPr>
              <a:t>Sunt nefericit și prins; </a:t>
            </a:r>
            <a:r>
              <a:rPr lang="ro-RO" sz="1600" noProof="1">
                <a:solidFill>
                  <a:srgbClr val="FFFF00"/>
                </a:solidFill>
                <a:latin typeface="Arial" panose="020B0604020202020204" pitchFamily="34" charset="0"/>
                <a:cs typeface="Arial" panose="020B0604020202020204" pitchFamily="34" charset="0"/>
              </a:rPr>
              <a:t>n</a:t>
            </a:r>
            <a:r>
              <a:rPr lang="ro-RO" sz="1600" noProof="1" smtClean="0">
                <a:solidFill>
                  <a:srgbClr val="FFFF00"/>
                </a:solidFill>
                <a:latin typeface="Arial" panose="020B0604020202020204" pitchFamily="34" charset="0"/>
                <a:cs typeface="Arial" panose="020B0604020202020204" pitchFamily="34" charset="0"/>
              </a:rPr>
              <a:t>u am fost fericit timp de ani de zile... </a:t>
            </a:r>
          </a:p>
          <a:p>
            <a:pPr lvl="1"/>
            <a:r>
              <a:rPr lang="ro-RO" sz="1600" noProof="1" smtClean="0">
                <a:solidFill>
                  <a:srgbClr val="FFFF00"/>
                </a:solidFill>
                <a:latin typeface="Arial" panose="020B0604020202020204" pitchFamily="34" charset="0"/>
                <a:cs typeface="Arial" panose="020B0604020202020204" pitchFamily="34" charset="0"/>
              </a:rPr>
              <a:t>Nu vreau să mai trăiesc așa... </a:t>
            </a:r>
          </a:p>
          <a:p>
            <a:pPr lvl="1"/>
            <a:r>
              <a:rPr lang="ro-RO" sz="1600" noProof="1" smtClean="0">
                <a:solidFill>
                  <a:srgbClr val="FFFF00"/>
                </a:solidFill>
                <a:latin typeface="Arial" panose="020B0604020202020204" pitchFamily="34" charset="0"/>
                <a:cs typeface="Arial" panose="020B0604020202020204" pitchFamily="34" charset="0"/>
              </a:rPr>
              <a:t>Căsătoria noastră este plictisitoare și neplăcută... </a:t>
            </a:r>
          </a:p>
          <a:p>
            <a:pPr lvl="1"/>
            <a:r>
              <a:rPr lang="ro-RO" sz="1600" noProof="1" smtClean="0">
                <a:solidFill>
                  <a:srgbClr val="FFFF00"/>
                </a:solidFill>
                <a:latin typeface="Arial" panose="020B0604020202020204" pitchFamily="34" charset="0"/>
                <a:cs typeface="Arial" panose="020B0604020202020204" pitchFamily="34" charset="0"/>
              </a:rPr>
              <a:t>Noi nu suntem ce ar fi trebuit să fim... </a:t>
            </a:r>
            <a:endParaRPr lang="ro-RO" noProof="1">
              <a:solidFill>
                <a:srgbClr val="FFFF00"/>
              </a:solidFill>
              <a:latin typeface="Arial" panose="020B0604020202020204" pitchFamily="34" charset="0"/>
              <a:cs typeface="Arial" panose="020B0604020202020204" pitchFamily="34" charset="0"/>
            </a:endParaRPr>
          </a:p>
        </p:txBody>
      </p:sp>
      <p:sp>
        <p:nvSpPr>
          <p:cNvPr id="16"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ATITUDINI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900" y="1028700"/>
            <a:ext cx="2857500" cy="1714500"/>
          </a:xfrm>
          <a:prstGeom prst="rect">
            <a:avLst/>
          </a:prstGeom>
        </p:spPr>
      </p:pic>
    </p:spTree>
    <p:extLst>
      <p:ext uri="{BB962C8B-B14F-4D97-AF65-F5344CB8AC3E}">
        <p14:creationId xmlns:p14="http://schemas.microsoft.com/office/powerpoint/2010/main" val="218071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Rectangle 10"/>
          <p:cNvSpPr/>
          <p:nvPr/>
        </p:nvSpPr>
        <p:spPr>
          <a:xfrm>
            <a:off x="228600" y="32004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
        <p:nvSpPr>
          <p:cNvPr id="15" name="TextBox 14"/>
          <p:cNvSpPr txBox="1"/>
          <p:nvPr/>
        </p:nvSpPr>
        <p:spPr>
          <a:xfrm>
            <a:off x="914400" y="3075980"/>
            <a:ext cx="7848600" cy="3693319"/>
          </a:xfrm>
          <a:prstGeom prst="rect">
            <a:avLst/>
          </a:prstGeom>
          <a:noFill/>
        </p:spPr>
        <p:txBody>
          <a:bodyPr wrap="square" rtlCol="0">
            <a:spAutoFit/>
          </a:bodyPr>
          <a:lstStyle/>
          <a:p>
            <a:r>
              <a:rPr lang="ro-RO" noProof="1" smtClean="0">
                <a:solidFill>
                  <a:srgbClr val="FFFF00"/>
                </a:solidFill>
                <a:latin typeface="Arial" panose="020B0604020202020204" pitchFamily="34" charset="0"/>
                <a:cs typeface="Arial" panose="020B0604020202020204" pitchFamily="34" charset="0"/>
              </a:rPr>
              <a:t>Colecție de „scuze” ale PARTENERULUI VINOVAT...</a:t>
            </a:r>
          </a:p>
          <a:p>
            <a:endParaRPr lang="ro-RO" noProof="1">
              <a:solidFill>
                <a:srgbClr val="FFFF00"/>
              </a:solidFill>
              <a:latin typeface="Arial" panose="020B0604020202020204" pitchFamily="34" charset="0"/>
              <a:cs typeface="Arial" panose="020B0604020202020204" pitchFamily="34" charset="0"/>
            </a:endParaRPr>
          </a:p>
          <a:p>
            <a:r>
              <a:rPr lang="ro-RO" noProof="1" smtClean="0">
                <a:solidFill>
                  <a:srgbClr val="FFFF00"/>
                </a:solidFill>
                <a:latin typeface="Arial" panose="020B0604020202020204" pitchFamily="34" charset="0"/>
                <a:cs typeface="Arial" panose="020B0604020202020204" pitchFamily="34" charset="0"/>
              </a:rPr>
              <a:t>Infidelitatea Prezentată </a:t>
            </a:r>
            <a:r>
              <a:rPr lang="ro-RO" noProof="1">
                <a:solidFill>
                  <a:srgbClr val="FFFF00"/>
                </a:solidFill>
                <a:latin typeface="Arial" panose="020B0604020202020204" pitchFamily="34" charset="0"/>
                <a:cs typeface="Arial" panose="020B0604020202020204" pitchFamily="34" charset="0"/>
              </a:rPr>
              <a:t>ca o experință „pozitivă” </a:t>
            </a:r>
            <a:r>
              <a:rPr lang="ro-RO" noProof="1" smtClean="0">
                <a:solidFill>
                  <a:srgbClr val="FFFF00"/>
                </a:solidFill>
                <a:latin typeface="Arial" panose="020B0604020202020204" pitchFamily="34" charset="0"/>
                <a:cs typeface="Arial" panose="020B0604020202020204" pitchFamily="34" charset="0"/>
              </a:rPr>
              <a:t> </a:t>
            </a:r>
          </a:p>
          <a:p>
            <a:pPr lvl="1"/>
            <a:r>
              <a:rPr lang="ro-RO" sz="1600" noProof="1" smtClean="0">
                <a:solidFill>
                  <a:srgbClr val="FFFF00"/>
                </a:solidFill>
                <a:latin typeface="Arial" panose="020B0604020202020204" pitchFamily="34" charset="0"/>
                <a:cs typeface="Arial" panose="020B0604020202020204" pitchFamily="34" charset="0"/>
              </a:rPr>
              <a:t>B. A., o femeie căsătorită, trecută de patruzeci de ani, care au avut o aventură, a declarat: "Nu am vrut să rănesc pe partenerul meu, doar mi-am permis un gust de paradis la intrarea mea în a doua jumătate a vieții..." </a:t>
            </a:r>
          </a:p>
          <a:p>
            <a:endParaRPr lang="ro-RO" noProof="1" smtClean="0">
              <a:solidFill>
                <a:srgbClr val="FFFF00"/>
              </a:solidFill>
              <a:latin typeface="Arial" panose="020B0604020202020204" pitchFamily="34" charset="0"/>
              <a:cs typeface="Arial" panose="020B0604020202020204" pitchFamily="34" charset="0"/>
            </a:endParaRPr>
          </a:p>
          <a:p>
            <a:r>
              <a:rPr lang="ro-RO" noProof="1" smtClean="0">
                <a:solidFill>
                  <a:srgbClr val="FFFF00"/>
                </a:solidFill>
                <a:latin typeface="Arial" panose="020B0604020202020204" pitchFamily="34" charset="0"/>
                <a:cs typeface="Arial" panose="020B0604020202020204" pitchFamily="34" charset="0"/>
              </a:rPr>
              <a:t>Scuze egoiste: </a:t>
            </a:r>
          </a:p>
          <a:p>
            <a:pPr lvl="1"/>
            <a:r>
              <a:rPr lang="ro-RO" sz="1600" noProof="1" smtClean="0">
                <a:solidFill>
                  <a:srgbClr val="FFFF00"/>
                </a:solidFill>
                <a:latin typeface="Arial" panose="020B0604020202020204" pitchFamily="34" charset="0"/>
                <a:cs typeface="Arial" panose="020B0604020202020204" pitchFamily="34" charset="0"/>
              </a:rPr>
              <a:t>Legătura aceasta mă face să mă simt foarte bine... </a:t>
            </a:r>
          </a:p>
          <a:p>
            <a:pPr lvl="1"/>
            <a:r>
              <a:rPr lang="ro-RO" sz="1600" noProof="1" smtClean="0">
                <a:solidFill>
                  <a:srgbClr val="FFFF00"/>
                </a:solidFill>
                <a:latin typeface="Arial" panose="020B0604020202020204" pitchFamily="34" charset="0"/>
                <a:cs typeface="Arial" panose="020B0604020202020204" pitchFamily="34" charset="0"/>
              </a:rPr>
              <a:t>Funcționez mai bine. Afacerea mă face fericit și îmi permite să funcționez mai bine în toate aspectele vieții mele... </a:t>
            </a:r>
          </a:p>
          <a:p>
            <a:pPr lvl="1"/>
            <a:r>
              <a:rPr lang="ro-RO" sz="1600" noProof="1" smtClean="0">
                <a:solidFill>
                  <a:srgbClr val="FFFF00"/>
                </a:solidFill>
                <a:latin typeface="Arial" panose="020B0604020202020204" pitchFamily="34" charset="0"/>
                <a:cs typeface="Arial" panose="020B0604020202020204" pitchFamily="34" charset="0"/>
              </a:rPr>
              <a:t>Am urmat inima mea. Deși simt că uneori nu sunt sinceră cu soțul meu atunci când am o întâlnire cu iubitul meu, simt mereu că eu sunt sinceră cu inima mea, atunci când nu sunt cu el... </a:t>
            </a:r>
            <a:endParaRPr lang="ro-RO" noProof="1">
              <a:solidFill>
                <a:srgbClr val="FFFF00"/>
              </a:solidFill>
              <a:latin typeface="Arial" panose="020B0604020202020204" pitchFamily="34" charset="0"/>
              <a:cs typeface="Arial" panose="020B0604020202020204" pitchFamily="34" charset="0"/>
            </a:endParaRPr>
          </a:p>
        </p:txBody>
      </p:sp>
      <p:sp>
        <p:nvSpPr>
          <p:cNvPr id="10"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ATITUDINI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1616" y="990600"/>
            <a:ext cx="2628900" cy="1752600"/>
          </a:xfrm>
          <a:prstGeom prst="rect">
            <a:avLst/>
          </a:prstGeom>
        </p:spPr>
      </p:pic>
    </p:spTree>
    <p:extLst>
      <p:ext uri="{BB962C8B-B14F-4D97-AF65-F5344CB8AC3E}">
        <p14:creationId xmlns:p14="http://schemas.microsoft.com/office/powerpoint/2010/main" val="1086554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Rectangle 10"/>
          <p:cNvSpPr/>
          <p:nvPr/>
        </p:nvSpPr>
        <p:spPr>
          <a:xfrm>
            <a:off x="228600" y="32004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
        <p:nvSpPr>
          <p:cNvPr id="15" name="TextBox 14"/>
          <p:cNvSpPr txBox="1"/>
          <p:nvPr/>
        </p:nvSpPr>
        <p:spPr>
          <a:xfrm>
            <a:off x="914400" y="3075980"/>
            <a:ext cx="7848600" cy="3693319"/>
          </a:xfrm>
          <a:prstGeom prst="rect">
            <a:avLst/>
          </a:prstGeom>
          <a:noFill/>
        </p:spPr>
        <p:txBody>
          <a:bodyPr wrap="square" rtlCol="0">
            <a:spAutoFit/>
          </a:bodyPr>
          <a:lstStyle/>
          <a:p>
            <a:r>
              <a:rPr lang="ro-RO" noProof="1" smtClean="0">
                <a:solidFill>
                  <a:srgbClr val="FFFF00"/>
                </a:solidFill>
                <a:latin typeface="Arial" panose="020B0604020202020204" pitchFamily="34" charset="0"/>
                <a:cs typeface="Arial" panose="020B0604020202020204" pitchFamily="34" charset="0"/>
              </a:rPr>
              <a:t>Colecție de „scuze” ale PARTENERULUI VINOVAT...</a:t>
            </a:r>
          </a:p>
          <a:p>
            <a:endParaRPr lang="ro-RO" noProof="1">
              <a:solidFill>
                <a:srgbClr val="FFFF00"/>
              </a:solidFill>
              <a:latin typeface="Arial" panose="020B0604020202020204" pitchFamily="34" charset="0"/>
              <a:cs typeface="Arial" panose="020B0604020202020204" pitchFamily="34" charset="0"/>
            </a:endParaRPr>
          </a:p>
          <a:p>
            <a:r>
              <a:rPr lang="ro-RO" noProof="1" smtClean="0">
                <a:solidFill>
                  <a:srgbClr val="FFFF00"/>
                </a:solidFill>
                <a:latin typeface="Arial" panose="020B0604020202020204" pitchFamily="34" charset="0"/>
                <a:cs typeface="Arial" panose="020B0604020202020204" pitchFamily="34" charset="0"/>
              </a:rPr>
              <a:t>Alte scuze egoiste: </a:t>
            </a:r>
          </a:p>
          <a:p>
            <a:pPr lvl="1"/>
            <a:r>
              <a:rPr lang="ro-RO" sz="1600" noProof="1" smtClean="0">
                <a:solidFill>
                  <a:srgbClr val="FFFF00"/>
                </a:solidFill>
                <a:latin typeface="Arial" panose="020B0604020202020204" pitchFamily="34" charset="0"/>
                <a:cs typeface="Arial" panose="020B0604020202020204" pitchFamily="34" charset="0"/>
              </a:rPr>
              <a:t>Sexul este incredibil; nu a fost niciodată atât de bun cu soțul meu... </a:t>
            </a:r>
          </a:p>
          <a:p>
            <a:pPr lvl="1"/>
            <a:r>
              <a:rPr lang="ro-RO" sz="1600" noProof="1" smtClean="0">
                <a:solidFill>
                  <a:srgbClr val="FFFF00"/>
                </a:solidFill>
                <a:latin typeface="Arial" panose="020B0604020202020204" pitchFamily="34" charset="0"/>
                <a:cs typeface="Arial" panose="020B0604020202020204" pitchFamily="34" charset="0"/>
              </a:rPr>
              <a:t>Am vrut doar să am un prieten de-al meu...</a:t>
            </a:r>
          </a:p>
          <a:p>
            <a:pPr lvl="1"/>
            <a:r>
              <a:rPr lang="ro-RO" sz="1600" noProof="1" smtClean="0">
                <a:solidFill>
                  <a:srgbClr val="FFFF00"/>
                </a:solidFill>
                <a:latin typeface="Arial" panose="020B0604020202020204" pitchFamily="34" charset="0"/>
                <a:cs typeface="Arial" panose="020B0604020202020204" pitchFamily="34" charset="0"/>
              </a:rPr>
              <a:t>Ego-ul meu are nevoie de un impuls... </a:t>
            </a:r>
          </a:p>
          <a:p>
            <a:endParaRPr lang="ro-RO" noProof="1" smtClean="0">
              <a:solidFill>
                <a:srgbClr val="FFFF00"/>
              </a:solidFill>
              <a:latin typeface="Arial" panose="020B0604020202020204" pitchFamily="34" charset="0"/>
              <a:cs typeface="Arial" panose="020B0604020202020204" pitchFamily="34" charset="0"/>
            </a:endParaRPr>
          </a:p>
          <a:p>
            <a:r>
              <a:rPr lang="ro-RO" noProof="1" smtClean="0">
                <a:solidFill>
                  <a:srgbClr val="FFFF00"/>
                </a:solidFill>
                <a:latin typeface="Arial" panose="020B0604020202020204" pitchFamily="34" charset="0"/>
                <a:cs typeface="Arial" panose="020B0604020202020204" pitchFamily="34" charset="0"/>
              </a:rPr>
              <a:t>Aspecte „altruiste”... </a:t>
            </a:r>
          </a:p>
          <a:p>
            <a:pPr lvl="1"/>
            <a:r>
              <a:rPr lang="ro-RO" sz="1600" noProof="1" smtClean="0">
                <a:solidFill>
                  <a:srgbClr val="FFFF00"/>
                </a:solidFill>
                <a:latin typeface="Arial" panose="020B0604020202020204" pitchFamily="34" charset="0"/>
                <a:cs typeface="Arial" panose="020B0604020202020204" pitchFamily="34" charset="0"/>
              </a:rPr>
              <a:t>Legătura este bună pentru soțul meu. Acum mă face să-l tratez mai bine... </a:t>
            </a:r>
          </a:p>
          <a:p>
            <a:pPr lvl="1"/>
            <a:r>
              <a:rPr lang="ro-RO" sz="1600" noProof="1" smtClean="0">
                <a:solidFill>
                  <a:srgbClr val="FFFF00"/>
                </a:solidFill>
                <a:latin typeface="Arial" panose="020B0604020202020204" pitchFamily="34" charset="0"/>
                <a:cs typeface="Arial" panose="020B0604020202020204" pitchFamily="34" charset="0"/>
              </a:rPr>
              <a:t>Afacerea mă face mai puțin nervos și mai răbdător cu familia mea... </a:t>
            </a:r>
          </a:p>
          <a:p>
            <a:pPr lvl="1"/>
            <a:r>
              <a:rPr lang="ro-RO" sz="1600" noProof="1" smtClean="0">
                <a:solidFill>
                  <a:srgbClr val="FFFF00"/>
                </a:solidFill>
                <a:latin typeface="Arial" panose="020B0604020202020204" pitchFamily="34" charset="0"/>
                <a:cs typeface="Arial" panose="020B0604020202020204" pitchFamily="34" charset="0"/>
              </a:rPr>
              <a:t>Legătura asta îmi permite să rezolv criza mea conjugală... </a:t>
            </a:r>
          </a:p>
          <a:p>
            <a:pPr lvl="1"/>
            <a:r>
              <a:rPr lang="ro-RO" sz="1600" noProof="1" smtClean="0">
                <a:solidFill>
                  <a:srgbClr val="FFFF00"/>
                </a:solidFill>
                <a:latin typeface="Arial" panose="020B0604020202020204" pitchFamily="34" charset="0"/>
                <a:cs typeface="Arial" panose="020B0604020202020204" pitchFamily="34" charset="0"/>
              </a:rPr>
              <a:t>Am vrut ca ceva să zguduie căsnicia noastră, ca să fie mai bună... </a:t>
            </a:r>
          </a:p>
          <a:p>
            <a:pPr lvl="1"/>
            <a:r>
              <a:rPr lang="ro-RO" sz="1600" noProof="1" smtClean="0">
                <a:solidFill>
                  <a:srgbClr val="FFFF00"/>
                </a:solidFill>
                <a:latin typeface="Arial" panose="020B0604020202020204" pitchFamily="34" charset="0"/>
                <a:cs typeface="Arial" panose="020B0604020202020204" pitchFamily="34" charset="0"/>
              </a:rPr>
              <a:t>O aventură mă ajută să fac față în căsătoria mea plictisitoare și neplăcută; fără aceasta, mi-aș fi lăsat soțul...</a:t>
            </a:r>
            <a:endParaRPr lang="ro-RO" noProof="1">
              <a:solidFill>
                <a:srgbClr val="FFFF00"/>
              </a:solidFill>
              <a:latin typeface="Arial" panose="020B0604020202020204" pitchFamily="34" charset="0"/>
              <a:cs typeface="Arial" panose="020B0604020202020204" pitchFamily="34" charset="0"/>
            </a:endParaRPr>
          </a:p>
        </p:txBody>
      </p:sp>
      <p:sp>
        <p:nvSpPr>
          <p:cNvPr id="18"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ATITUDINI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6333" y="1031696"/>
            <a:ext cx="2564051" cy="1711504"/>
          </a:xfrm>
          <a:prstGeom prst="rect">
            <a:avLst/>
          </a:prstGeom>
        </p:spPr>
      </p:pic>
    </p:spTree>
    <p:extLst>
      <p:ext uri="{BB962C8B-B14F-4D97-AF65-F5344CB8AC3E}">
        <p14:creationId xmlns:p14="http://schemas.microsoft.com/office/powerpoint/2010/main" val="2942009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Rectangle 10"/>
          <p:cNvSpPr/>
          <p:nvPr/>
        </p:nvSpPr>
        <p:spPr>
          <a:xfrm>
            <a:off x="228600" y="32004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
        <p:nvSpPr>
          <p:cNvPr id="15" name="TextBox 14"/>
          <p:cNvSpPr txBox="1"/>
          <p:nvPr/>
        </p:nvSpPr>
        <p:spPr>
          <a:xfrm>
            <a:off x="914400" y="3075980"/>
            <a:ext cx="8077200" cy="3385542"/>
          </a:xfrm>
          <a:prstGeom prst="rect">
            <a:avLst/>
          </a:prstGeom>
          <a:noFill/>
        </p:spPr>
        <p:txBody>
          <a:bodyPr wrap="square" rtlCol="0">
            <a:spAutoFit/>
          </a:bodyPr>
          <a:lstStyle/>
          <a:p>
            <a:r>
              <a:rPr lang="ro-RO" noProof="1" smtClean="0">
                <a:solidFill>
                  <a:srgbClr val="FFFF00"/>
                </a:solidFill>
                <a:latin typeface="Arial" panose="020B0604020202020204" pitchFamily="34" charset="0"/>
                <a:cs typeface="Arial" panose="020B0604020202020204" pitchFamily="34" charset="0"/>
              </a:rPr>
              <a:t>Colecție de „scuze” ale PARTENERULUI VINOVAT...</a:t>
            </a:r>
          </a:p>
          <a:p>
            <a:endParaRPr lang="ro-RO" noProof="1" smtClean="0">
              <a:solidFill>
                <a:srgbClr val="FFFF00"/>
              </a:solidFill>
              <a:latin typeface="Arial" panose="020B0604020202020204" pitchFamily="34" charset="0"/>
              <a:cs typeface="Arial" panose="020B0604020202020204" pitchFamily="34" charset="0"/>
            </a:endParaRPr>
          </a:p>
          <a:p>
            <a:r>
              <a:rPr lang="ro-RO" noProof="1" smtClean="0">
                <a:solidFill>
                  <a:srgbClr val="FFFF00"/>
                </a:solidFill>
                <a:latin typeface="Arial" panose="020B0604020202020204" pitchFamily="34" charset="0"/>
                <a:cs typeface="Arial" panose="020B0604020202020204" pitchFamily="34" charset="0"/>
              </a:rPr>
              <a:t>Tot felul de alte scuze... </a:t>
            </a:r>
          </a:p>
          <a:p>
            <a:pPr lvl="1"/>
            <a:r>
              <a:rPr lang="ro-RO" sz="1600" noProof="1" smtClean="0">
                <a:solidFill>
                  <a:srgbClr val="FFFF00"/>
                </a:solidFill>
                <a:latin typeface="Arial" panose="020B0604020202020204" pitchFamily="34" charset="0"/>
                <a:cs typeface="Arial" panose="020B0604020202020204" pitchFamily="34" charset="0"/>
              </a:rPr>
              <a:t>Iubitul meu are un mariaj nefericit și eu umplu un gol emoțional în viața lui... </a:t>
            </a:r>
          </a:p>
          <a:p>
            <a:pPr lvl="1"/>
            <a:r>
              <a:rPr lang="ro-RO" sz="1600" noProof="1" smtClean="0">
                <a:solidFill>
                  <a:srgbClr val="FFFF00"/>
                </a:solidFill>
                <a:latin typeface="Arial" panose="020B0604020202020204" pitchFamily="34" charset="0"/>
                <a:cs typeface="Arial" panose="020B0604020202020204" pitchFamily="34" charset="0"/>
              </a:rPr>
              <a:t>Asta nu înseamnă nimic pentru mine... </a:t>
            </a:r>
          </a:p>
          <a:p>
            <a:pPr lvl="1"/>
            <a:r>
              <a:rPr lang="ro-RO" sz="1600" noProof="1" smtClean="0">
                <a:solidFill>
                  <a:srgbClr val="FFFF00"/>
                </a:solidFill>
                <a:latin typeface="Arial" panose="020B0604020202020204" pitchFamily="34" charset="0"/>
                <a:cs typeface="Arial" panose="020B0604020202020204" pitchFamily="34" charset="0"/>
              </a:rPr>
              <a:t>Abia l-am întâlnit pe iubitul meu și în atât de scurt timp petrecut cu el, nu pot spune că aceasta ar face un rău semnificativ soțului meu... </a:t>
            </a:r>
          </a:p>
          <a:p>
            <a:pPr lvl="1"/>
            <a:r>
              <a:rPr lang="ro-RO" sz="1600" noProof="1" smtClean="0">
                <a:solidFill>
                  <a:srgbClr val="FFFF00"/>
                </a:solidFill>
                <a:latin typeface="Arial" panose="020B0604020202020204" pitchFamily="34" charset="0"/>
                <a:cs typeface="Arial" panose="020B0604020202020204" pitchFamily="34" charset="0"/>
              </a:rPr>
              <a:t>Acesta nu este chiar ceva grav... </a:t>
            </a:r>
          </a:p>
          <a:p>
            <a:pPr lvl="1"/>
            <a:r>
              <a:rPr lang="ro-RO" sz="1600" noProof="1" smtClean="0">
                <a:solidFill>
                  <a:srgbClr val="FFFF00"/>
                </a:solidFill>
                <a:latin typeface="Arial" panose="020B0604020202020204" pitchFamily="34" charset="0"/>
                <a:cs typeface="Arial" panose="020B0604020202020204" pitchFamily="34" charset="0"/>
              </a:rPr>
              <a:t>E doar sex... </a:t>
            </a:r>
          </a:p>
          <a:p>
            <a:pPr lvl="1"/>
            <a:r>
              <a:rPr lang="ro-RO" sz="1600" noProof="1" smtClean="0">
                <a:solidFill>
                  <a:srgbClr val="FFFF00"/>
                </a:solidFill>
                <a:latin typeface="Arial" panose="020B0604020202020204" pitchFamily="34" charset="0"/>
                <a:cs typeface="Arial" panose="020B0604020202020204" pitchFamily="34" charset="0"/>
              </a:rPr>
              <a:t>Nu are nimic de-a face cu tine... </a:t>
            </a:r>
          </a:p>
          <a:p>
            <a:pPr lvl="1"/>
            <a:r>
              <a:rPr lang="ro-RO" sz="1600" noProof="1" smtClean="0">
                <a:solidFill>
                  <a:srgbClr val="FFFF00"/>
                </a:solidFill>
                <a:latin typeface="Arial" panose="020B0604020202020204" pitchFamily="34" charset="0"/>
                <a:cs typeface="Arial" panose="020B0604020202020204" pitchFamily="34" charset="0"/>
              </a:rPr>
              <a:t>N-am vrut să te rănesc... </a:t>
            </a:r>
          </a:p>
          <a:p>
            <a:pPr lvl="1"/>
            <a:r>
              <a:rPr lang="ro-RO" sz="1600" noProof="1" smtClean="0">
                <a:solidFill>
                  <a:srgbClr val="FFFF00"/>
                </a:solidFill>
                <a:latin typeface="Arial" panose="020B0604020202020204" pitchFamily="34" charset="0"/>
                <a:cs typeface="Arial" panose="020B0604020202020204" pitchFamily="34" charset="0"/>
              </a:rPr>
              <a:t>Ea este ca o soră pentru mine, asta-i tot... </a:t>
            </a:r>
          </a:p>
          <a:p>
            <a:pPr lvl="1"/>
            <a:r>
              <a:rPr lang="ro-RO" sz="1600" noProof="1" smtClean="0">
                <a:solidFill>
                  <a:srgbClr val="FFFF00"/>
                </a:solidFill>
                <a:latin typeface="Arial" panose="020B0604020202020204" pitchFamily="34" charset="0"/>
                <a:cs typeface="Arial" panose="020B0604020202020204" pitchFamily="34" charset="0"/>
              </a:rPr>
              <a:t>Nimic nu se întâmplă; suntem doar prieteni și ne bucurăm de compania celuilalt... </a:t>
            </a:r>
            <a:endParaRPr lang="ro-RO" noProof="1">
              <a:solidFill>
                <a:srgbClr val="FFFF00"/>
              </a:solidFill>
              <a:latin typeface="Arial" panose="020B0604020202020204" pitchFamily="34" charset="0"/>
              <a:cs typeface="Arial" panose="020B0604020202020204" pitchFamily="34" charset="0"/>
            </a:endParaRPr>
          </a:p>
        </p:txBody>
      </p:sp>
      <p:sp>
        <p:nvSpPr>
          <p:cNvPr id="10"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ATITUDINI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776823"/>
            <a:ext cx="2286000" cy="1966377"/>
          </a:xfrm>
          <a:prstGeom prst="rect">
            <a:avLst/>
          </a:prstGeom>
        </p:spPr>
      </p:pic>
    </p:spTree>
    <p:extLst>
      <p:ext uri="{BB962C8B-B14F-4D97-AF65-F5344CB8AC3E}">
        <p14:creationId xmlns:p14="http://schemas.microsoft.com/office/powerpoint/2010/main" val="1456845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Rectangle 10"/>
          <p:cNvSpPr/>
          <p:nvPr/>
        </p:nvSpPr>
        <p:spPr>
          <a:xfrm>
            <a:off x="228600" y="32004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
        <p:nvSpPr>
          <p:cNvPr id="15" name="TextBox 14"/>
          <p:cNvSpPr txBox="1"/>
          <p:nvPr/>
        </p:nvSpPr>
        <p:spPr>
          <a:xfrm>
            <a:off x="914400" y="3075980"/>
            <a:ext cx="7848600" cy="3600986"/>
          </a:xfrm>
          <a:prstGeom prst="rect">
            <a:avLst/>
          </a:prstGeom>
          <a:noFill/>
        </p:spPr>
        <p:txBody>
          <a:bodyPr wrap="square" rtlCol="0">
            <a:spAutoFit/>
          </a:bodyPr>
          <a:lstStyle/>
          <a:p>
            <a:r>
              <a:rPr lang="ro-RO" noProof="1" smtClean="0">
                <a:solidFill>
                  <a:srgbClr val="FFFF00"/>
                </a:solidFill>
                <a:latin typeface="Arial" panose="020B0604020202020204" pitchFamily="34" charset="0"/>
                <a:cs typeface="Arial" panose="020B0604020202020204" pitchFamily="34" charset="0"/>
              </a:rPr>
              <a:t>Colecție de „scuze” ale PARTENERULUI VINOVAT...</a:t>
            </a:r>
          </a:p>
          <a:p>
            <a:endParaRPr lang="ro-RO" noProof="1" smtClean="0">
              <a:solidFill>
                <a:srgbClr val="FFFF00"/>
              </a:solidFill>
              <a:latin typeface="Arial" panose="020B0604020202020204" pitchFamily="34" charset="0"/>
              <a:cs typeface="Arial" panose="020B0604020202020204" pitchFamily="34" charset="0"/>
            </a:endParaRPr>
          </a:p>
          <a:p>
            <a:pPr lvl="1"/>
            <a:r>
              <a:rPr lang="ro-RO" sz="1600" noProof="1" smtClean="0">
                <a:solidFill>
                  <a:srgbClr val="FFFF00"/>
                </a:solidFill>
                <a:latin typeface="Arial" panose="020B0604020202020204" pitchFamily="34" charset="0"/>
                <a:cs typeface="Arial" panose="020B0604020202020204" pitchFamily="34" charset="0"/>
              </a:rPr>
              <a:t>Am fost doar curios... </a:t>
            </a:r>
          </a:p>
          <a:p>
            <a:pPr lvl="1"/>
            <a:r>
              <a:rPr lang="ro-RO" sz="1600" noProof="1" smtClean="0">
                <a:solidFill>
                  <a:srgbClr val="FFFF00"/>
                </a:solidFill>
                <a:latin typeface="Arial" panose="020B0604020202020204" pitchFamily="34" charset="0"/>
                <a:cs typeface="Arial" panose="020B0604020202020204" pitchFamily="34" charset="0"/>
              </a:rPr>
              <a:t>E doar un flirt inofensiv... </a:t>
            </a:r>
          </a:p>
          <a:p>
            <a:pPr lvl="2"/>
            <a:r>
              <a:rPr lang="ro-RO" sz="1600" noProof="1" smtClean="0">
                <a:solidFill>
                  <a:srgbClr val="FFFF00"/>
                </a:solidFill>
                <a:latin typeface="Arial" panose="020B0604020202020204" pitchFamily="34" charset="0"/>
                <a:cs typeface="Arial" panose="020B0604020202020204" pitchFamily="34" charset="0"/>
              </a:rPr>
              <a:t>D.T., un bărbat căsătorit, aproape de cincizeci de ani, a explicat aventura lui extraconjugală prin a spune soției că "m-am gândit că nu mă mai iubești..." </a:t>
            </a:r>
          </a:p>
          <a:p>
            <a:pPr lvl="1"/>
            <a:r>
              <a:rPr lang="ro-RO" sz="1600" noProof="1" smtClean="0">
                <a:solidFill>
                  <a:srgbClr val="FFFF00"/>
                </a:solidFill>
                <a:latin typeface="Arial" panose="020B0604020202020204" pitchFamily="34" charset="0"/>
                <a:cs typeface="Arial" panose="020B0604020202020204" pitchFamily="34" charset="0"/>
              </a:rPr>
              <a:t>Acesta este în întregime vina ta...</a:t>
            </a:r>
          </a:p>
          <a:p>
            <a:pPr lvl="1"/>
            <a:r>
              <a:rPr lang="ro-RO" sz="1600" noProof="1" smtClean="0">
                <a:solidFill>
                  <a:srgbClr val="FFFF00"/>
                </a:solidFill>
                <a:latin typeface="Arial" panose="020B0604020202020204" pitchFamily="34" charset="0"/>
                <a:cs typeface="Arial" panose="020B0604020202020204" pitchFamily="34" charset="0"/>
              </a:rPr>
              <a:t>Niciodată nu mă asculți... </a:t>
            </a:r>
          </a:p>
          <a:p>
            <a:pPr lvl="1"/>
            <a:r>
              <a:rPr lang="ro-RO" sz="1600" noProof="1" smtClean="0">
                <a:solidFill>
                  <a:srgbClr val="FFFF00"/>
                </a:solidFill>
                <a:latin typeface="Arial" panose="020B0604020202020204" pitchFamily="34" charset="0"/>
                <a:cs typeface="Arial" panose="020B0604020202020204" pitchFamily="34" charset="0"/>
              </a:rPr>
              <a:t>Tu lucrezi prea mult... </a:t>
            </a:r>
          </a:p>
          <a:p>
            <a:pPr lvl="1"/>
            <a:r>
              <a:rPr lang="ro-RO" sz="1600" noProof="1" smtClean="0">
                <a:solidFill>
                  <a:srgbClr val="FFFF00"/>
                </a:solidFill>
                <a:latin typeface="Arial" panose="020B0604020202020204" pitchFamily="34" charset="0"/>
                <a:cs typeface="Arial" panose="020B0604020202020204" pitchFamily="34" charset="0"/>
              </a:rPr>
              <a:t>Am crezut că te-ar schimba... </a:t>
            </a:r>
          </a:p>
          <a:p>
            <a:pPr lvl="1"/>
            <a:r>
              <a:rPr lang="ro-RO" sz="1600" noProof="1" smtClean="0">
                <a:solidFill>
                  <a:srgbClr val="FFFF00"/>
                </a:solidFill>
                <a:latin typeface="Arial" panose="020B0604020202020204" pitchFamily="34" charset="0"/>
                <a:cs typeface="Arial" panose="020B0604020202020204" pitchFamily="34" charset="0"/>
              </a:rPr>
              <a:t>Nu-mi dai nici o atenție... </a:t>
            </a:r>
          </a:p>
          <a:p>
            <a:pPr lvl="1"/>
            <a:r>
              <a:rPr lang="ro-RO" sz="1600" noProof="1" smtClean="0">
                <a:solidFill>
                  <a:srgbClr val="FFFF00"/>
                </a:solidFill>
                <a:latin typeface="Arial" panose="020B0604020202020204" pitchFamily="34" charset="0"/>
                <a:cs typeface="Arial" panose="020B0604020202020204" pitchFamily="34" charset="0"/>
              </a:rPr>
              <a:t>M-am săturat de a face totul pe aici... </a:t>
            </a:r>
          </a:p>
          <a:p>
            <a:pPr lvl="1"/>
            <a:r>
              <a:rPr lang="ro-RO" sz="1600" noProof="1" smtClean="0">
                <a:solidFill>
                  <a:srgbClr val="FFFF00"/>
                </a:solidFill>
                <a:latin typeface="Arial" panose="020B0604020202020204" pitchFamily="34" charset="0"/>
                <a:cs typeface="Arial" panose="020B0604020202020204" pitchFamily="34" charset="0"/>
              </a:rPr>
              <a:t>Sexul nu este amuzant cu tine...</a:t>
            </a:r>
            <a:endParaRPr lang="ro-RO" sz="1600" noProof="1">
              <a:solidFill>
                <a:srgbClr val="FFFF00"/>
              </a:solidFill>
              <a:latin typeface="Arial" panose="020B0604020202020204" pitchFamily="34" charset="0"/>
              <a:cs typeface="Arial" panose="020B0604020202020204" pitchFamily="34" charset="0"/>
            </a:endParaRPr>
          </a:p>
        </p:txBody>
      </p:sp>
      <p:sp>
        <p:nvSpPr>
          <p:cNvPr id="10"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ATITUDINI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2822" y="1072787"/>
            <a:ext cx="2514600" cy="1670413"/>
          </a:xfrm>
          <a:prstGeom prst="rect">
            <a:avLst/>
          </a:prstGeom>
        </p:spPr>
      </p:pic>
    </p:spTree>
    <p:extLst>
      <p:ext uri="{BB962C8B-B14F-4D97-AF65-F5344CB8AC3E}">
        <p14:creationId xmlns:p14="http://schemas.microsoft.com/office/powerpoint/2010/main" val="2492530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7"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8622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sp>
        <p:nvSpPr>
          <p:cNvPr id="11" name="Rectangle 10"/>
          <p:cNvSpPr/>
          <p:nvPr/>
        </p:nvSpPr>
        <p:spPr>
          <a:xfrm>
            <a:off x="228600" y="3200400"/>
            <a:ext cx="609600" cy="1301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2801143" y="3410743"/>
            <a:ext cx="6248400" cy="646113"/>
          </a:xfrm>
          <a:prstGeom prst="rect">
            <a:avLst/>
          </a:prstGeom>
          <a:noFill/>
        </p:spPr>
        <p:txBody>
          <a:bodyPr>
            <a:spAutoFit/>
          </a:bodyPr>
          <a:lstStyle/>
          <a:p>
            <a:pPr>
              <a:defRPr/>
            </a:pPr>
            <a:r>
              <a:rPr lang="ro-RO" sz="3600" b="1" dirty="0">
                <a:solidFill>
                  <a:schemeClr val="tx2">
                    <a:lumMod val="75000"/>
                  </a:schemeClr>
                </a:solidFill>
                <a:latin typeface="Arial" pitchFamily="34" charset="0"/>
                <a:cs typeface="Arial" pitchFamily="34" charset="0"/>
              </a:rPr>
              <a:t>Infidelitatea este o alegere</a:t>
            </a:r>
            <a:endParaRPr lang="en-US" sz="3600" dirty="0">
              <a:solidFill>
                <a:schemeClr val="tx2">
                  <a:lumMod val="75000"/>
                </a:schemeClr>
              </a:solidFill>
              <a:latin typeface="Arial" pitchFamily="34" charset="0"/>
              <a:cs typeface="Arial" pitchFamily="34" charset="0"/>
            </a:endParaRPr>
          </a:p>
        </p:txBody>
      </p:sp>
      <p:sp>
        <p:nvSpPr>
          <p:cNvPr id="15" name="TextBox 14"/>
          <p:cNvSpPr txBox="1"/>
          <p:nvPr/>
        </p:nvSpPr>
        <p:spPr>
          <a:xfrm>
            <a:off x="914400" y="3075980"/>
            <a:ext cx="7848600" cy="3354765"/>
          </a:xfrm>
          <a:prstGeom prst="rect">
            <a:avLst/>
          </a:prstGeom>
          <a:noFill/>
        </p:spPr>
        <p:txBody>
          <a:bodyPr wrap="square" rtlCol="0">
            <a:spAutoFit/>
          </a:bodyPr>
          <a:lstStyle/>
          <a:p>
            <a:r>
              <a:rPr lang="ro-RO" noProof="1" smtClean="0">
                <a:solidFill>
                  <a:srgbClr val="FFFF00"/>
                </a:solidFill>
                <a:latin typeface="Arial" panose="020B0604020202020204" pitchFamily="34" charset="0"/>
                <a:cs typeface="Arial" panose="020B0604020202020204" pitchFamily="34" charset="0"/>
              </a:rPr>
              <a:t>Colecție de „scuze” ale PARTENERULUI VINOVAT...</a:t>
            </a:r>
          </a:p>
          <a:p>
            <a:endParaRPr lang="ro-RO" noProof="1" smtClean="0">
              <a:solidFill>
                <a:srgbClr val="FFFF00"/>
              </a:solidFill>
              <a:latin typeface="Arial" panose="020B0604020202020204" pitchFamily="34" charset="0"/>
              <a:cs typeface="Arial" panose="020B0604020202020204" pitchFamily="34" charset="0"/>
            </a:endParaRPr>
          </a:p>
          <a:p>
            <a:pPr lvl="1"/>
            <a:r>
              <a:rPr lang="ro-RO" sz="1600" noProof="1" smtClean="0">
                <a:solidFill>
                  <a:srgbClr val="FFFF00"/>
                </a:solidFill>
                <a:latin typeface="Arial" panose="020B0604020202020204" pitchFamily="34" charset="0"/>
                <a:cs typeface="Arial" panose="020B0604020202020204" pitchFamily="34" charset="0"/>
              </a:rPr>
              <a:t>Nu ai fost niciodată cu adevărat alături de mine atunci când am avut nevoie... </a:t>
            </a:r>
          </a:p>
          <a:p>
            <a:pPr lvl="1"/>
            <a:r>
              <a:rPr lang="ro-RO" sz="1600" noProof="1" smtClean="0">
                <a:solidFill>
                  <a:srgbClr val="FFFF00"/>
                </a:solidFill>
                <a:latin typeface="Arial" panose="020B0604020202020204" pitchFamily="34" charset="0"/>
                <a:cs typeface="Arial" panose="020B0604020202020204" pitchFamily="34" charset="0"/>
              </a:rPr>
              <a:t>M-ai lăsat tu, înainte de a te lăsa eu... </a:t>
            </a:r>
          </a:p>
          <a:p>
            <a:pPr lvl="1"/>
            <a:r>
              <a:rPr lang="ro-RO" sz="1600" noProof="1" smtClean="0">
                <a:solidFill>
                  <a:srgbClr val="FFFF00"/>
                </a:solidFill>
                <a:latin typeface="Arial" panose="020B0604020202020204" pitchFamily="34" charset="0"/>
                <a:cs typeface="Arial" panose="020B0604020202020204" pitchFamily="34" charset="0"/>
              </a:rPr>
              <a:t>Încerci să mă controlezi și eu nu sunt pregătit pentru asta... </a:t>
            </a:r>
          </a:p>
          <a:p>
            <a:pPr lvl="1"/>
            <a:r>
              <a:rPr lang="ro-RO" sz="1600" noProof="1" smtClean="0">
                <a:solidFill>
                  <a:srgbClr val="FFFF00"/>
                </a:solidFill>
                <a:latin typeface="Arial" panose="020B0604020202020204" pitchFamily="34" charset="0"/>
                <a:cs typeface="Arial" panose="020B0604020202020204" pitchFamily="34" charset="0"/>
              </a:rPr>
              <a:t>Tu m-ai distanțat de tine... </a:t>
            </a:r>
          </a:p>
          <a:p>
            <a:pPr lvl="1"/>
            <a:r>
              <a:rPr lang="ro-RO" sz="1600" noProof="1" smtClean="0">
                <a:solidFill>
                  <a:srgbClr val="FFFF00"/>
                </a:solidFill>
                <a:latin typeface="Arial" panose="020B0604020202020204" pitchFamily="34" charset="0"/>
                <a:cs typeface="Arial" panose="020B0604020202020204" pitchFamily="34" charset="0"/>
              </a:rPr>
              <a:t>Nu am avut de ales... </a:t>
            </a:r>
          </a:p>
          <a:p>
            <a:pPr lvl="1"/>
            <a:r>
              <a:rPr lang="ro-RO" sz="1600" noProof="1" smtClean="0">
                <a:solidFill>
                  <a:srgbClr val="FFFF00"/>
                </a:solidFill>
                <a:latin typeface="Arial" panose="020B0604020202020204" pitchFamily="34" charset="0"/>
                <a:cs typeface="Arial" panose="020B0604020202020204" pitchFamily="34" charset="0"/>
              </a:rPr>
              <a:t>Acesta nu este în controlul meu este biologic. E curiozitate și plăcere... </a:t>
            </a:r>
          </a:p>
          <a:p>
            <a:pPr lvl="1"/>
            <a:r>
              <a:rPr lang="ro-RO" sz="1600" noProof="1" smtClean="0">
                <a:solidFill>
                  <a:srgbClr val="FFFF00"/>
                </a:solidFill>
                <a:latin typeface="Arial" panose="020B0604020202020204" pitchFamily="34" charset="0"/>
                <a:cs typeface="Arial" panose="020B0604020202020204" pitchFamily="34" charset="0"/>
              </a:rPr>
              <a:t>Am o criză la mijlocul vieții și caut un sens în viața mea... </a:t>
            </a:r>
          </a:p>
          <a:p>
            <a:pPr lvl="1"/>
            <a:r>
              <a:rPr lang="ro-RO" sz="1600" noProof="1" smtClean="0">
                <a:solidFill>
                  <a:srgbClr val="FFFF00"/>
                </a:solidFill>
                <a:latin typeface="Arial" panose="020B0604020202020204" pitchFamily="34" charset="0"/>
                <a:cs typeface="Arial" panose="020B0604020202020204" pitchFamily="34" charset="0"/>
              </a:rPr>
              <a:t>Ea a fost prea bună pentru a o ignora și nu am putut rezista apropierea ei... </a:t>
            </a:r>
          </a:p>
          <a:p>
            <a:pPr lvl="1"/>
            <a:r>
              <a:rPr lang="ro-RO" sz="1600" noProof="1" smtClean="0">
                <a:solidFill>
                  <a:srgbClr val="FFFF00"/>
                </a:solidFill>
                <a:latin typeface="Arial" panose="020B0604020202020204" pitchFamily="34" charset="0"/>
                <a:cs typeface="Arial" panose="020B0604020202020204" pitchFamily="34" charset="0"/>
              </a:rPr>
              <a:t>Am nevoie de spațiu și puțină libertate... </a:t>
            </a:r>
          </a:p>
          <a:p>
            <a:pPr lvl="1"/>
            <a:r>
              <a:rPr lang="ro-RO" sz="1600" noProof="1" smtClean="0">
                <a:solidFill>
                  <a:srgbClr val="FFFF00"/>
                </a:solidFill>
                <a:latin typeface="Arial" panose="020B0604020202020204" pitchFamily="34" charset="0"/>
                <a:cs typeface="Arial" panose="020B0604020202020204" pitchFamily="34" charset="0"/>
              </a:rPr>
              <a:t>Eu nu mă pot ajuta... </a:t>
            </a:r>
          </a:p>
          <a:p>
            <a:pPr lvl="1"/>
            <a:r>
              <a:rPr lang="ro-RO" sz="1600" noProof="1" smtClean="0">
                <a:solidFill>
                  <a:srgbClr val="FFFF00"/>
                </a:solidFill>
                <a:latin typeface="Arial" panose="020B0604020202020204" pitchFamily="34" charset="0"/>
                <a:cs typeface="Arial" panose="020B0604020202020204" pitchFamily="34" charset="0"/>
              </a:rPr>
              <a:t>Eu nu pot pentru tot restul vieții mele să mă culc doar cu tine... </a:t>
            </a:r>
            <a:endParaRPr lang="ro-RO" sz="1600" noProof="1">
              <a:solidFill>
                <a:srgbClr val="FFFF00"/>
              </a:solidFill>
              <a:latin typeface="Arial" panose="020B0604020202020204" pitchFamily="34" charset="0"/>
              <a:cs typeface="Arial" panose="020B0604020202020204" pitchFamily="34" charset="0"/>
            </a:endParaRPr>
          </a:p>
        </p:txBody>
      </p:sp>
      <p:sp>
        <p:nvSpPr>
          <p:cNvPr id="10" name="TextBox 5"/>
          <p:cNvSpPr txBox="1">
            <a:spLocks noChangeArrowheads="1"/>
          </p:cNvSpPr>
          <p:nvPr/>
        </p:nvSpPr>
        <p:spPr bwMode="auto">
          <a:xfrm>
            <a:off x="685800" y="1390471"/>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INFIDELITATEA MARITALĂ</a:t>
            </a:r>
          </a:p>
          <a:p>
            <a:pPr algn="r"/>
            <a:r>
              <a:rPr lang="en-US"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ro-RO" altLang="en-US"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ATITUDINI</a:t>
            </a:r>
            <a:endParaRPr lang="en-US" altLang="en-US"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486" y="844164"/>
            <a:ext cx="2299871" cy="1899036"/>
          </a:xfrm>
          <a:prstGeom prst="rect">
            <a:avLst/>
          </a:prstGeom>
        </p:spPr>
      </p:pic>
    </p:spTree>
    <p:extLst>
      <p:ext uri="{BB962C8B-B14F-4D97-AF65-F5344CB8AC3E}">
        <p14:creationId xmlns:p14="http://schemas.microsoft.com/office/powerpoint/2010/main" val="2790147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2C0809-DD27-45BC-9BDE-A22207C25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waves design template</Template>
  <TotalTime>305</TotalTime>
  <Words>1888</Words>
  <Application>Microsoft Office PowerPoint</Application>
  <PresentationFormat>On-screen Show (4:3)</PresentationFormat>
  <Paragraphs>285</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 Unicode MS</vt:lpstr>
      <vt:lpstr>Arial</vt:lpstr>
      <vt:lpstr>Calibri</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MargiAnne Isaia</dc:creator>
  <cp:keywords/>
  <cp:lastModifiedBy>MargiAnne Isaia</cp:lastModifiedBy>
  <cp:revision>32</cp:revision>
  <dcterms:created xsi:type="dcterms:W3CDTF">2014-06-16T20:44:15Z</dcterms:created>
  <dcterms:modified xsi:type="dcterms:W3CDTF">2014-06-19T20:58:58Z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ies>
</file>