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98" r:id="rId3"/>
    <p:sldId id="304" r:id="rId4"/>
    <p:sldId id="305" r:id="rId5"/>
    <p:sldId id="306" r:id="rId6"/>
    <p:sldId id="307" r:id="rId7"/>
    <p:sldId id="308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E68D2-9534-41E4-B992-206FED78DEC3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B2680-229F-497F-B433-C005F6B8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9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3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0E770D-2C29-4583-90F7-E02FE2390F1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870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EC99A8-4415-44D0-B073-13E95E55E57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5790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4B955F-F6AB-4209-B90F-4C3D95137E5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7860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9E6FBE-EF55-43F2-93D1-959E31B45C0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5975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D5EE7A-8D8C-4092-888C-D936AFC76EC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555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3CD363-A174-4730-B67F-F1D1837DCF6F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794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8143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8000" y="5145155"/>
            <a:ext cx="2052416" cy="32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3750" rIns="67500" bIns="3375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ro-RO" altLang="en-US" sz="825" dirty="0">
                <a:solidFill>
                  <a:srgbClr val="FFFF00"/>
                </a:solidFill>
              </a:rPr>
              <a:t> Dr MargiAnne Isaia, MD </a:t>
            </a:r>
            <a:r>
              <a:rPr lang="ro-RO" altLang="en-US" sz="825" dirty="0" smtClean="0">
                <a:solidFill>
                  <a:srgbClr val="FFFF00"/>
                </a:solidFill>
              </a:rPr>
              <a:t>MPH PCC </a:t>
            </a:r>
            <a:r>
              <a:rPr lang="ro-RO" altLang="en-US" sz="825" dirty="0">
                <a:solidFill>
                  <a:srgbClr val="FFFF00"/>
                </a:solidFill>
              </a:rPr>
              <a:t>PCC (T)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90958" y="4072083"/>
            <a:ext cx="1343365" cy="195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3750" rIns="67500" bIns="3375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ro-RO" altLang="en-US" sz="825" dirty="0">
                <a:solidFill>
                  <a:srgbClr val="FFFF00"/>
                </a:solidFill>
              </a:rPr>
              <a:t>www.reinviesperanta.ro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966614" y="3656659"/>
            <a:ext cx="2978944" cy="48365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ro-RO" altLang="en-US" sz="2700" dirty="0">
                <a:solidFill>
                  <a:srgbClr val="00B0F0"/>
                </a:solidFill>
              </a:rPr>
              <a:t>Reînvie Speranța</a:t>
            </a:r>
          </a:p>
        </p:txBody>
      </p:sp>
      <p:pic>
        <p:nvPicPr>
          <p:cNvPr id="17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2499717" cy="99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0" y="5439091"/>
            <a:ext cx="9144000" cy="5045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090959" y="5486400"/>
            <a:ext cx="2662016" cy="43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3750" rIns="67500" bIns="3375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o-RO" alt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Iubire </a:t>
            </a:r>
            <a:r>
              <a:rPr lang="ro-RO" alt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 </a:t>
            </a:r>
            <a:r>
              <a:rPr lang="ro-RO" alt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protecție</a:t>
            </a:r>
            <a:endParaRPr lang="ro-RO" alt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33401" y="5439091"/>
            <a:ext cx="1095375" cy="27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3750" rIns="67500" bIns="3375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o-RO" altLang="en-US" sz="1350" dirty="0">
                <a:solidFill>
                  <a:srgbClr val="FFFF00"/>
                </a:solidFill>
              </a:rPr>
              <a:t> SET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598515" y="5468522"/>
            <a:ext cx="3088285" cy="43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3750" rIns="67500" bIns="3375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o-RO" alt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Lucru în clasă</a:t>
            </a:r>
            <a:endParaRPr lang="ro-RO" alt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1447801" y="5439091"/>
            <a:ext cx="1095375" cy="27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3750" rIns="67500" bIns="3375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o-RO" altLang="en-US" sz="1350" dirty="0">
                <a:solidFill>
                  <a:srgbClr val="FFFF00"/>
                </a:solidFill>
              </a:rPr>
              <a:t> SERIA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800601" y="5439091"/>
            <a:ext cx="1323975" cy="27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3750" rIns="67500" bIns="3375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o-RO" altLang="en-US" sz="1350" dirty="0">
                <a:solidFill>
                  <a:srgbClr val="FFFF00"/>
                </a:solidFill>
              </a:rPr>
              <a:t> SUBIECT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914400" y="5486400"/>
            <a:ext cx="559620" cy="43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3750" rIns="67500" bIns="3375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o-RO" alt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o-RO" alt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393134"/>
            <a:ext cx="1752600" cy="1743515"/>
          </a:xfrm>
          <a:prstGeom prst="rect">
            <a:avLst/>
          </a:prstGeom>
        </p:spPr>
      </p:pic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88900" y="762000"/>
            <a:ext cx="3581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sz="1400">
                <a:solidFill>
                  <a:srgbClr val="FFFF00"/>
                </a:solidFill>
              </a:rPr>
              <a:t>Rușinea (1)</a:t>
            </a:r>
          </a:p>
          <a:p>
            <a:r>
              <a:rPr lang="ro-RO" altLang="en-US" sz="1400">
                <a:solidFill>
                  <a:srgbClr val="FFFF00"/>
                </a:solidFill>
              </a:rPr>
              <a:t>Cred că aceasta s-a întâmplat (1)</a:t>
            </a:r>
          </a:p>
          <a:p>
            <a:r>
              <a:rPr lang="ro-RO" altLang="en-US" sz="1400">
                <a:solidFill>
                  <a:srgbClr val="FFFF00"/>
                </a:solidFill>
              </a:rPr>
              <a:t>„Motive” (1)</a:t>
            </a:r>
          </a:p>
          <a:p>
            <a:r>
              <a:rPr lang="ro-RO" altLang="en-US" sz="1400">
                <a:solidFill>
                  <a:srgbClr val="FFFF00"/>
                </a:solidFill>
              </a:rPr>
              <a:t>Măști (1)</a:t>
            </a:r>
          </a:p>
          <a:p>
            <a:r>
              <a:rPr lang="ro-RO" altLang="en-US" sz="1400">
                <a:solidFill>
                  <a:srgbClr val="FFFF00"/>
                </a:solidFill>
              </a:rPr>
              <a:t>O perspectivă diferită (1)</a:t>
            </a:r>
          </a:p>
          <a:p>
            <a:r>
              <a:rPr lang="ro-RO" altLang="en-US" sz="1400">
                <a:solidFill>
                  <a:srgbClr val="FFFF00"/>
                </a:solidFill>
              </a:rPr>
              <a:t>Vina (1)</a:t>
            </a:r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59213" y="5948363"/>
            <a:ext cx="44465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o-RO" altLang="en-US" sz="2400" dirty="0">
                <a:solidFill>
                  <a:srgbClr val="FFFF00"/>
                </a:solidFill>
              </a:rPr>
              <a:t>Materiale de analizat în clasă</a:t>
            </a:r>
          </a:p>
          <a:p>
            <a:pPr algn="r" eaLnBrk="1" hangingPunct="1"/>
            <a:r>
              <a:rPr lang="ro-RO" altLang="en-US" dirty="0">
                <a:solidFill>
                  <a:srgbClr val="FFFF00"/>
                </a:solidFill>
              </a:rPr>
              <a:t>Se tipăresc și se oferă participanților</a:t>
            </a:r>
            <a:endParaRPr lang="en-US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8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2"/>
          <p:cNvSpPr txBox="1">
            <a:spLocks noChangeArrowheads="1"/>
          </p:cNvSpPr>
          <p:nvPr/>
        </p:nvSpPr>
        <p:spPr bwMode="auto">
          <a:xfrm rot="-5400000">
            <a:off x="5513388" y="3100388"/>
            <a:ext cx="6615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7030A0"/>
                </a:solidFill>
              </a:rPr>
              <a:t>Feeling Good Again</a:t>
            </a:r>
          </a:p>
          <a:p>
            <a:r>
              <a:rPr lang="ro-RO" altLang="en-US">
                <a:solidFill>
                  <a:srgbClr val="7030A0"/>
                </a:solidFill>
              </a:rPr>
              <a:t>Harborview Center for Sexual Assault and Traumatic Stress  03</a:t>
            </a:r>
            <a:endParaRPr lang="en-US" altLang="en-US">
              <a:solidFill>
                <a:srgbClr val="7030A0"/>
              </a:solidFill>
            </a:endParaRPr>
          </a:p>
        </p:txBody>
      </p:sp>
      <p:sp>
        <p:nvSpPr>
          <p:cNvPr id="9219" name="TextBox 23"/>
          <p:cNvSpPr txBox="1">
            <a:spLocks noChangeArrowheads="1"/>
          </p:cNvSpPr>
          <p:nvPr/>
        </p:nvSpPr>
        <p:spPr bwMode="auto">
          <a:xfrm>
            <a:off x="1328738" y="838200"/>
            <a:ext cx="2552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noProof="1">
                <a:solidFill>
                  <a:srgbClr val="0070C0"/>
                </a:solidFill>
              </a:rPr>
              <a:t>Rușinea...</a:t>
            </a:r>
          </a:p>
        </p:txBody>
      </p:sp>
      <p:sp>
        <p:nvSpPr>
          <p:cNvPr id="9220" name="TextBox 24"/>
          <p:cNvSpPr txBox="1">
            <a:spLocks noChangeArrowheads="1"/>
          </p:cNvSpPr>
          <p:nvPr/>
        </p:nvSpPr>
        <p:spPr bwMode="auto">
          <a:xfrm>
            <a:off x="1828800" y="1298575"/>
            <a:ext cx="52403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ro-RO" altLang="en-US" dirty="0">
                <a:solidFill>
                  <a:srgbClr val="FFC000"/>
                </a:solidFill>
              </a:rPr>
              <a:t>Rușinea este o emoție </a:t>
            </a:r>
          </a:p>
          <a:p>
            <a:pPr algn="r"/>
            <a:r>
              <a:rPr lang="ro-RO" altLang="en-US" dirty="0">
                <a:solidFill>
                  <a:srgbClr val="FFC000"/>
                </a:solidFill>
              </a:rPr>
              <a:t>care apare când gândești că ai făcut ceva rău... </a:t>
            </a:r>
          </a:p>
          <a:p>
            <a:pPr algn="r"/>
            <a:r>
              <a:rPr lang="ro-RO" altLang="en-US" dirty="0">
                <a:solidFill>
                  <a:srgbClr val="FFC000"/>
                </a:solidFill>
              </a:rPr>
              <a:t>Mai ales când se află...</a:t>
            </a:r>
            <a:endParaRPr lang="en-US" altLang="en-US" dirty="0">
              <a:solidFill>
                <a:srgbClr val="FFC000"/>
              </a:solidFill>
            </a:endParaRPr>
          </a:p>
        </p:txBody>
      </p:sp>
      <p:pic>
        <p:nvPicPr>
          <p:cNvPr id="9221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163"/>
            <a:ext cx="19558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24"/>
          <p:cNvSpPr txBox="1">
            <a:spLocks noChangeArrowheads="1"/>
          </p:cNvSpPr>
          <p:nvPr/>
        </p:nvSpPr>
        <p:spPr bwMode="auto">
          <a:xfrm>
            <a:off x="304800" y="2846388"/>
            <a:ext cx="7467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dirty="0">
                <a:solidFill>
                  <a:srgbClr val="FFFF00"/>
                </a:solidFill>
              </a:rPr>
              <a:t>Dacă o persoană a fost abuzată, ea n-a făcut nimic rău. Agresorul a făcut acest rău. Deci vina îi aparține lui, nu ție...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9223" name="TextBox 24"/>
          <p:cNvSpPr txBox="1">
            <a:spLocks noChangeArrowheads="1"/>
          </p:cNvSpPr>
          <p:nvPr/>
        </p:nvSpPr>
        <p:spPr bwMode="auto">
          <a:xfrm>
            <a:off x="762000" y="3554413"/>
            <a:ext cx="6629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Este o idee bună să scapi de această emoție de rușine... </a:t>
            </a:r>
          </a:p>
          <a:p>
            <a:r>
              <a:rPr lang="ro-RO" altLang="en-US">
                <a:solidFill>
                  <a:srgbClr val="FFFF00"/>
                </a:solidFill>
              </a:rPr>
              <a:t>Tu nu ai făcut nimic rău și </a:t>
            </a:r>
            <a:r>
              <a:rPr lang="ro-RO" altLang="en-US" sz="2400">
                <a:solidFill>
                  <a:srgbClr val="FFFF00"/>
                </a:solidFill>
              </a:rPr>
              <a:t>nu este vina ta!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9224" name="TextBox 24"/>
          <p:cNvSpPr txBox="1">
            <a:spLocks noChangeArrowheads="1"/>
          </p:cNvSpPr>
          <p:nvPr/>
        </p:nvSpPr>
        <p:spPr bwMode="auto">
          <a:xfrm>
            <a:off x="1600200" y="4267200"/>
            <a:ext cx="6553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Rușinea te face să te simți fără valoare....</a:t>
            </a:r>
          </a:p>
          <a:p>
            <a:pPr algn="r"/>
            <a:r>
              <a:rPr lang="ro-RO" altLang="en-US" sz="2400">
                <a:solidFill>
                  <a:srgbClr val="FFFF00"/>
                </a:solidFill>
              </a:rPr>
              <a:t>Tu ești foarte valoroasă!!!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4" name="6-Point Star 3"/>
          <p:cNvSpPr/>
          <p:nvPr/>
        </p:nvSpPr>
        <p:spPr>
          <a:xfrm>
            <a:off x="387350" y="3849688"/>
            <a:ext cx="381000" cy="417512"/>
          </a:xfrm>
          <a:prstGeom prst="star6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pic>
        <p:nvPicPr>
          <p:cNvPr id="922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002213"/>
            <a:ext cx="2895600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563" y="533400"/>
            <a:ext cx="1087437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1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2"/>
          <p:cNvSpPr txBox="1">
            <a:spLocks noChangeArrowheads="1"/>
          </p:cNvSpPr>
          <p:nvPr/>
        </p:nvSpPr>
        <p:spPr bwMode="auto">
          <a:xfrm rot="-5400000">
            <a:off x="5513388" y="3100388"/>
            <a:ext cx="6615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7030A0"/>
                </a:solidFill>
              </a:rPr>
              <a:t>Feeling Good Again</a:t>
            </a:r>
          </a:p>
          <a:p>
            <a:r>
              <a:rPr lang="ro-RO" altLang="en-US">
                <a:solidFill>
                  <a:srgbClr val="7030A0"/>
                </a:solidFill>
              </a:rPr>
              <a:t>Harborview Center for Sexual Assault and Traumatic Stress  03</a:t>
            </a:r>
            <a:endParaRPr lang="en-US" altLang="en-US">
              <a:solidFill>
                <a:srgbClr val="7030A0"/>
              </a:solidFill>
            </a:endParaRPr>
          </a:p>
        </p:txBody>
      </p:sp>
      <p:sp>
        <p:nvSpPr>
          <p:cNvPr id="11267" name="TextBox 23"/>
          <p:cNvSpPr txBox="1">
            <a:spLocks noChangeArrowheads="1"/>
          </p:cNvSpPr>
          <p:nvPr/>
        </p:nvSpPr>
        <p:spPr bwMode="auto">
          <a:xfrm>
            <a:off x="1512888" y="165100"/>
            <a:ext cx="7053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noProof="1">
                <a:solidFill>
                  <a:srgbClr val="0070C0"/>
                </a:solidFill>
              </a:rPr>
              <a:t>Cred că aceasta s-a întâmplat...</a:t>
            </a:r>
          </a:p>
        </p:txBody>
      </p:sp>
      <p:pic>
        <p:nvPicPr>
          <p:cNvPr id="11268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163"/>
            <a:ext cx="19558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1150938"/>
            <a:ext cx="132715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Oval 61"/>
          <p:cNvSpPr/>
          <p:nvPr/>
        </p:nvSpPr>
        <p:spPr>
          <a:xfrm>
            <a:off x="1524000" y="1004888"/>
            <a:ext cx="3581400" cy="3581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1" name="TextBox 24"/>
          <p:cNvSpPr txBox="1">
            <a:spLocks noChangeArrowheads="1"/>
          </p:cNvSpPr>
          <p:nvPr/>
        </p:nvSpPr>
        <p:spPr bwMode="auto">
          <a:xfrm>
            <a:off x="2230352" y="1281113"/>
            <a:ext cx="2652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dirty="0">
                <a:solidFill>
                  <a:srgbClr val="002060"/>
                </a:solidFill>
              </a:rPr>
              <a:t>Mi s-a întâmplat </a:t>
            </a:r>
          </a:p>
          <a:p>
            <a:r>
              <a:rPr lang="ro-RO" altLang="en-US" dirty="0">
                <a:solidFill>
                  <a:srgbClr val="002060"/>
                </a:solidFill>
              </a:rPr>
              <a:t>pentru că eu...</a:t>
            </a:r>
            <a:endParaRPr lang="en-US" altLang="en-US" dirty="0">
              <a:solidFill>
                <a:srgbClr val="00206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793875" y="2057400"/>
            <a:ext cx="3048000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641475" y="2438400"/>
            <a:ext cx="3352800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565275" y="2795588"/>
            <a:ext cx="3429000" cy="2381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5" name="Pictur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4932363"/>
            <a:ext cx="2662237" cy="1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Donut 78"/>
          <p:cNvSpPr/>
          <p:nvPr/>
        </p:nvSpPr>
        <p:spPr>
          <a:xfrm>
            <a:off x="989013" y="4297363"/>
            <a:ext cx="360362" cy="360362"/>
          </a:xfrm>
          <a:prstGeom prst="don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Donut 79"/>
          <p:cNvSpPr/>
          <p:nvPr/>
        </p:nvSpPr>
        <p:spPr>
          <a:xfrm>
            <a:off x="1128713" y="3895725"/>
            <a:ext cx="360362" cy="360363"/>
          </a:xfrm>
          <a:prstGeom prst="don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Donut 80"/>
          <p:cNvSpPr/>
          <p:nvPr/>
        </p:nvSpPr>
        <p:spPr>
          <a:xfrm>
            <a:off x="2714625" y="5251450"/>
            <a:ext cx="360363" cy="360363"/>
          </a:xfrm>
          <a:prstGeom prst="don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Donut 81"/>
          <p:cNvSpPr/>
          <p:nvPr/>
        </p:nvSpPr>
        <p:spPr>
          <a:xfrm>
            <a:off x="3706813" y="5130800"/>
            <a:ext cx="360362" cy="360363"/>
          </a:xfrm>
          <a:prstGeom prst="don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Donut 82"/>
          <p:cNvSpPr/>
          <p:nvPr/>
        </p:nvSpPr>
        <p:spPr>
          <a:xfrm>
            <a:off x="3235325" y="5243513"/>
            <a:ext cx="360363" cy="360362"/>
          </a:xfrm>
          <a:prstGeom prst="don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Donut 83"/>
          <p:cNvSpPr/>
          <p:nvPr/>
        </p:nvSpPr>
        <p:spPr>
          <a:xfrm>
            <a:off x="4508500" y="4587875"/>
            <a:ext cx="360363" cy="361950"/>
          </a:xfrm>
          <a:prstGeom prst="don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Donut 84"/>
          <p:cNvSpPr/>
          <p:nvPr/>
        </p:nvSpPr>
        <p:spPr>
          <a:xfrm>
            <a:off x="4159250" y="4927600"/>
            <a:ext cx="360363" cy="360363"/>
          </a:xfrm>
          <a:prstGeom prst="don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1641475" y="3200400"/>
            <a:ext cx="3352800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793875" y="3581400"/>
            <a:ext cx="3048000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Donut 87"/>
          <p:cNvSpPr/>
          <p:nvPr/>
        </p:nvSpPr>
        <p:spPr>
          <a:xfrm>
            <a:off x="1433513" y="3535363"/>
            <a:ext cx="360362" cy="360362"/>
          </a:xfrm>
          <a:prstGeom prst="don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1286" name="Picture 92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244725"/>
            <a:ext cx="20002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Oval 95"/>
          <p:cNvSpPr/>
          <p:nvPr/>
        </p:nvSpPr>
        <p:spPr>
          <a:xfrm>
            <a:off x="4800600" y="3048000"/>
            <a:ext cx="3581400" cy="3581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4841875" y="4838700"/>
            <a:ext cx="3429000" cy="2381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070475" y="4038600"/>
            <a:ext cx="3048000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918075" y="4481513"/>
            <a:ext cx="3352800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918075" y="5243513"/>
            <a:ext cx="3352800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070475" y="5638800"/>
            <a:ext cx="3048000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3" name="TextBox 24"/>
          <p:cNvSpPr txBox="1">
            <a:spLocks noChangeArrowheads="1"/>
          </p:cNvSpPr>
          <p:nvPr/>
        </p:nvSpPr>
        <p:spPr bwMode="auto">
          <a:xfrm>
            <a:off x="5251622" y="3535363"/>
            <a:ext cx="293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dirty="0">
                <a:solidFill>
                  <a:srgbClr val="002060"/>
                </a:solidFill>
              </a:rPr>
              <a:t>El a făcut-o pentru că....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3"/>
          <p:cNvSpPr txBox="1">
            <a:spLocks noChangeArrowheads="1"/>
          </p:cNvSpPr>
          <p:nvPr/>
        </p:nvSpPr>
        <p:spPr bwMode="auto">
          <a:xfrm>
            <a:off x="36513" y="962025"/>
            <a:ext cx="59261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8000" noProof="1">
                <a:solidFill>
                  <a:srgbClr val="00B0F0"/>
                </a:solidFill>
              </a:rPr>
              <a:t>De ce?....</a:t>
            </a:r>
          </a:p>
        </p:txBody>
      </p:sp>
      <p:pic>
        <p:nvPicPr>
          <p:cNvPr id="1331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163"/>
            <a:ext cx="19558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24"/>
          <p:cNvSpPr txBox="1">
            <a:spLocks noChangeArrowheads="1"/>
          </p:cNvSpPr>
          <p:nvPr/>
        </p:nvSpPr>
        <p:spPr bwMode="auto">
          <a:xfrm>
            <a:off x="1436688" y="400050"/>
            <a:ext cx="73263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ro-RO" altLang="en-US" dirty="0">
                <a:solidFill>
                  <a:srgbClr val="00B0F0"/>
                </a:solidFill>
              </a:rPr>
              <a:t>În lista de mai jos sunt un număr de „motive” pentru care persoane adulte abuzează copii sau adolescenți...</a:t>
            </a:r>
          </a:p>
          <a:p>
            <a:pPr algn="r"/>
            <a:r>
              <a:rPr lang="ro-RO" altLang="en-US" dirty="0">
                <a:solidFill>
                  <a:srgbClr val="00B0F0"/>
                </a:solidFill>
              </a:rPr>
              <a:t>Bifează motivele care crezi că se potrivesc persoanei care te-a abuzat</a:t>
            </a:r>
            <a:endParaRPr lang="en-US" altLang="en-US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90600" y="1381125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18" name="TextBox 24"/>
          <p:cNvSpPr txBox="1">
            <a:spLocks noChangeArrowheads="1"/>
          </p:cNvSpPr>
          <p:nvPr/>
        </p:nvSpPr>
        <p:spPr bwMode="auto">
          <a:xfrm>
            <a:off x="1219200" y="13716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Nu se prețuiește pe sine...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143000" y="1706563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20" name="TextBox 24"/>
          <p:cNvSpPr txBox="1">
            <a:spLocks noChangeArrowheads="1"/>
          </p:cNvSpPr>
          <p:nvPr/>
        </p:nvSpPr>
        <p:spPr bwMode="auto">
          <a:xfrm>
            <a:off x="1371600" y="1697038"/>
            <a:ext cx="533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Gândește despre copii că sunt o țintă ușoară...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905000" y="2459038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22" name="TextBox 24"/>
          <p:cNvSpPr txBox="1">
            <a:spLocks noChangeArrowheads="1"/>
          </p:cNvSpPr>
          <p:nvPr/>
        </p:nvSpPr>
        <p:spPr bwMode="auto">
          <a:xfrm>
            <a:off x="2133600" y="2449513"/>
            <a:ext cx="365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Au probleme în relația cu alții...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057400" y="2840038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24" name="TextBox 24"/>
          <p:cNvSpPr txBox="1">
            <a:spLocks noChangeArrowheads="1"/>
          </p:cNvSpPr>
          <p:nvPr/>
        </p:nvSpPr>
        <p:spPr bwMode="auto">
          <a:xfrm>
            <a:off x="2286000" y="2830513"/>
            <a:ext cx="617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Nu știu cum să procedeze în problemele ce apar în viață...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209800" y="3221038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26" name="TextBox 24"/>
          <p:cNvSpPr txBox="1">
            <a:spLocks noChangeArrowheads="1"/>
          </p:cNvSpPr>
          <p:nvPr/>
        </p:nvSpPr>
        <p:spPr bwMode="auto">
          <a:xfrm>
            <a:off x="2438400" y="3211513"/>
            <a:ext cx="403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dirty="0">
                <a:solidFill>
                  <a:srgbClr val="FFFF00"/>
                </a:solidFill>
              </a:rPr>
              <a:t>Se simt nepregătiți și izolați...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905000" y="3525838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28" name="TextBox 24"/>
          <p:cNvSpPr txBox="1">
            <a:spLocks noChangeArrowheads="1"/>
          </p:cNvSpPr>
          <p:nvPr/>
        </p:nvSpPr>
        <p:spPr bwMode="auto">
          <a:xfrm>
            <a:off x="2133600" y="3516313"/>
            <a:ext cx="685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Nu sunt în stare de o relație sexuală bună cu o persoană adultă...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7400" y="3906838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30" name="TextBox 24"/>
          <p:cNvSpPr txBox="1">
            <a:spLocks noChangeArrowheads="1"/>
          </p:cNvSpPr>
          <p:nvPr/>
        </p:nvSpPr>
        <p:spPr bwMode="auto">
          <a:xfrm>
            <a:off x="2286000" y="3897313"/>
            <a:ext cx="685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Tot așa i s-a făcut și lui când era tânăr...</a:t>
            </a:r>
          </a:p>
        </p:txBody>
      </p:sp>
      <p:sp>
        <p:nvSpPr>
          <p:cNvPr id="63" name="Oval 62"/>
          <p:cNvSpPr/>
          <p:nvPr/>
        </p:nvSpPr>
        <p:spPr>
          <a:xfrm>
            <a:off x="2590800" y="4287838"/>
            <a:ext cx="228600" cy="2286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32" name="TextBox 24"/>
          <p:cNvSpPr txBox="1">
            <a:spLocks noChangeArrowheads="1"/>
          </p:cNvSpPr>
          <p:nvPr/>
        </p:nvSpPr>
        <p:spPr bwMode="auto">
          <a:xfrm>
            <a:off x="2819400" y="4278313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Nu are prieteni..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2743200" y="4668838"/>
            <a:ext cx="228600" cy="2286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34" name="TextBox 24"/>
          <p:cNvSpPr txBox="1">
            <a:spLocks noChangeArrowheads="1"/>
          </p:cNvSpPr>
          <p:nvPr/>
        </p:nvSpPr>
        <p:spPr bwMode="auto">
          <a:xfrm>
            <a:off x="2971800" y="4659313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Nu se poate controla...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2895600" y="5049838"/>
            <a:ext cx="228600" cy="2286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36" name="TextBox 24"/>
          <p:cNvSpPr txBox="1">
            <a:spLocks noChangeArrowheads="1"/>
          </p:cNvSpPr>
          <p:nvPr/>
        </p:nvSpPr>
        <p:spPr bwMode="auto">
          <a:xfrm>
            <a:off x="3124200" y="5040313"/>
            <a:ext cx="487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Folosește droguri sau alcool ca scuză...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2667000" y="5430838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38" name="TextBox 24"/>
          <p:cNvSpPr txBox="1">
            <a:spLocks noChangeArrowheads="1"/>
          </p:cNvSpPr>
          <p:nvPr/>
        </p:nvSpPr>
        <p:spPr bwMode="auto">
          <a:xfrm>
            <a:off x="2895600" y="5421313"/>
            <a:ext cx="586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Minimalizează, neagă sau raționalizează actul sexual...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2819400" y="5811838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40" name="TextBox 24"/>
          <p:cNvSpPr txBox="1">
            <a:spLocks noChangeArrowheads="1"/>
          </p:cNvSpPr>
          <p:nvPr/>
        </p:nvSpPr>
        <p:spPr bwMode="auto">
          <a:xfrm>
            <a:off x="3048000" y="580231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Este atras sexual de copii...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1295400" y="2066925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42" name="TextBox 24"/>
          <p:cNvSpPr txBox="1">
            <a:spLocks noChangeArrowheads="1"/>
          </p:cNvSpPr>
          <p:nvPr/>
        </p:nvSpPr>
        <p:spPr bwMode="auto">
          <a:xfrm>
            <a:off x="1524000" y="20574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Au nevoie de putere și control asupra cuiva...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2971800" y="6192838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3344" name="TextBox 24"/>
          <p:cNvSpPr txBox="1">
            <a:spLocks noChangeArrowheads="1"/>
          </p:cNvSpPr>
          <p:nvPr/>
        </p:nvSpPr>
        <p:spPr bwMode="auto">
          <a:xfrm>
            <a:off x="3200400" y="618331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....................................................................</a:t>
            </a:r>
            <a:endParaRPr lang="en-US" altLang="en-US">
              <a:solidFill>
                <a:srgbClr val="FFFF00"/>
              </a:solidFill>
            </a:endParaRPr>
          </a:p>
        </p:txBody>
      </p:sp>
      <p:pic>
        <p:nvPicPr>
          <p:cNvPr id="1334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4838700"/>
            <a:ext cx="1638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3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163"/>
            <a:ext cx="19558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24"/>
          <p:cNvSpPr txBox="1">
            <a:spLocks noChangeArrowheads="1"/>
          </p:cNvSpPr>
          <p:nvPr/>
        </p:nvSpPr>
        <p:spPr bwMode="auto">
          <a:xfrm>
            <a:off x="1522413" y="685800"/>
            <a:ext cx="3455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sz="2400">
                <a:solidFill>
                  <a:srgbClr val="0070C0"/>
                </a:solidFill>
              </a:rPr>
              <a:t>Acoperă emoțiile tale...</a:t>
            </a:r>
            <a:endParaRPr lang="en-US" altLang="en-US" sz="240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84163"/>
            <a:ext cx="1333500" cy="1333500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</p:spPr>
      </p:pic>
      <p:sp>
        <p:nvSpPr>
          <p:cNvPr id="15365" name="TextBox 22"/>
          <p:cNvSpPr txBox="1">
            <a:spLocks noChangeArrowheads="1"/>
          </p:cNvSpPr>
          <p:nvPr/>
        </p:nvSpPr>
        <p:spPr bwMode="auto">
          <a:xfrm rot="-5400000">
            <a:off x="5513388" y="3100388"/>
            <a:ext cx="6615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7030A0"/>
                </a:solidFill>
              </a:rPr>
              <a:t>Feeling Good Again</a:t>
            </a:r>
          </a:p>
          <a:p>
            <a:r>
              <a:rPr lang="ro-RO" altLang="en-US">
                <a:solidFill>
                  <a:srgbClr val="7030A0"/>
                </a:solidFill>
              </a:rPr>
              <a:t>Harborview Center for Sexual Assault and Traumatic Stress  03</a:t>
            </a:r>
            <a:endParaRPr lang="en-US" altLang="en-US">
              <a:solidFill>
                <a:srgbClr val="7030A0"/>
              </a:solidFill>
            </a:endParaRPr>
          </a:p>
        </p:txBody>
      </p:sp>
      <p:sp>
        <p:nvSpPr>
          <p:cNvPr id="15366" name="TextBox 24"/>
          <p:cNvSpPr txBox="1">
            <a:spLocks noChangeArrowheads="1"/>
          </p:cNvSpPr>
          <p:nvPr/>
        </p:nvSpPr>
        <p:spPr bwMode="auto">
          <a:xfrm>
            <a:off x="152400" y="1676400"/>
            <a:ext cx="90678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dirty="0">
                <a:solidFill>
                  <a:srgbClr val="FFFF00"/>
                </a:solidFill>
              </a:rPr>
              <a:t>Uneori folosim măștile ca să ascundem fața...</a:t>
            </a:r>
          </a:p>
          <a:p>
            <a:r>
              <a:rPr lang="ro-RO" altLang="en-US" dirty="0">
                <a:solidFill>
                  <a:srgbClr val="FFFF00"/>
                </a:solidFill>
              </a:rPr>
              <a:t>Alterori folosim măști „imaginare” pentru ca alții să nu ne poată vedea...</a:t>
            </a:r>
          </a:p>
          <a:p>
            <a:r>
              <a:rPr lang="ro-RO" altLang="en-US" dirty="0">
                <a:solidFill>
                  <a:srgbClr val="FFFF00"/>
                </a:solidFill>
              </a:rPr>
              <a:t>	Măștile imaginare ascund emoțiile noastre de alții...</a:t>
            </a:r>
          </a:p>
          <a:p>
            <a:r>
              <a:rPr lang="ro-RO" altLang="en-US" dirty="0">
                <a:solidFill>
                  <a:srgbClr val="FFFF00"/>
                </a:solidFill>
              </a:rPr>
              <a:t>		Folosești o mască imaginară </a:t>
            </a:r>
          </a:p>
          <a:p>
            <a:r>
              <a:rPr lang="ro-RO" altLang="en-US" dirty="0">
                <a:solidFill>
                  <a:srgbClr val="FFFF00"/>
                </a:solidFill>
              </a:rPr>
              <a:t>			când pretinzi că simți una și de fapt te simți altfel...</a:t>
            </a:r>
          </a:p>
          <a:p>
            <a:r>
              <a:rPr lang="ro-RO" altLang="en-US" dirty="0">
                <a:solidFill>
                  <a:srgbClr val="FFFF00"/>
                </a:solidFill>
              </a:rPr>
              <a:t>Măști imaginare:</a:t>
            </a:r>
          </a:p>
          <a:p>
            <a:r>
              <a:rPr lang="ro-RO" altLang="en-US" dirty="0">
                <a:solidFill>
                  <a:srgbClr val="FFFF00"/>
                </a:solidFill>
              </a:rPr>
              <a:t>- ne purtăm ca și cum totul este bine și de fapt nu este așa...</a:t>
            </a:r>
          </a:p>
          <a:p>
            <a:r>
              <a:rPr lang="ro-RO" altLang="en-US" dirty="0">
                <a:solidFill>
                  <a:srgbClr val="FFFF00"/>
                </a:solidFill>
              </a:rPr>
              <a:t>- spunem că nu ne pasă, când de fapt...</a:t>
            </a:r>
          </a:p>
          <a:p>
            <a:r>
              <a:rPr lang="ro-RO" altLang="en-US" dirty="0">
                <a:solidFill>
                  <a:srgbClr val="FFFF00"/>
                </a:solidFill>
              </a:rPr>
              <a:t>- pretindem că suntem foarte amabili și de fapt suntem mânioși  în interior...</a:t>
            </a:r>
          </a:p>
          <a:p>
            <a:r>
              <a:rPr lang="ro-RO" altLang="en-US" dirty="0">
                <a:solidFill>
                  <a:srgbClr val="FFFF00"/>
                </a:solidFill>
              </a:rPr>
              <a:t>- arătăm că suntem mânioși, când de fapt suntem răniți...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4648200"/>
            <a:ext cx="7620000" cy="1981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8" name="TextBox 24"/>
          <p:cNvSpPr txBox="1">
            <a:spLocks noChangeArrowheads="1"/>
          </p:cNvSpPr>
          <p:nvPr/>
        </p:nvSpPr>
        <p:spPr bwMode="auto">
          <a:xfrm>
            <a:off x="3478213" y="814388"/>
            <a:ext cx="2465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sz="2400">
                <a:solidFill>
                  <a:srgbClr val="FFFF00"/>
                </a:solidFill>
              </a:rPr>
              <a:t>cu o mască!...</a:t>
            </a: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15369" name="TextBox 24"/>
          <p:cNvSpPr txBox="1">
            <a:spLocks noChangeArrowheads="1"/>
          </p:cNvSpPr>
          <p:nvPr/>
        </p:nvSpPr>
        <p:spPr bwMode="auto">
          <a:xfrm>
            <a:off x="838200" y="4675188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0070C0"/>
                </a:solidFill>
              </a:rPr>
              <a:t>Desenează aici masca ta...</a:t>
            </a:r>
            <a:endParaRPr lang="en-US" alt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163"/>
            <a:ext cx="19558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24"/>
          <p:cNvSpPr txBox="1">
            <a:spLocks noChangeArrowheads="1"/>
          </p:cNvSpPr>
          <p:nvPr/>
        </p:nvSpPr>
        <p:spPr bwMode="auto">
          <a:xfrm>
            <a:off x="1522413" y="312738"/>
            <a:ext cx="67071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sz="2400">
                <a:solidFill>
                  <a:srgbClr val="0070C0"/>
                </a:solidFill>
              </a:rPr>
              <a:t>Problema ta </a:t>
            </a:r>
          </a:p>
          <a:p>
            <a:r>
              <a:rPr lang="ro-RO" altLang="en-US" sz="2400">
                <a:solidFill>
                  <a:srgbClr val="0070C0"/>
                </a:solidFill>
              </a:rPr>
              <a:t>dintr-o perspectivă diferită....</a:t>
            </a: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17412" name="TextBox 22"/>
          <p:cNvSpPr txBox="1">
            <a:spLocks noChangeArrowheads="1"/>
          </p:cNvSpPr>
          <p:nvPr/>
        </p:nvSpPr>
        <p:spPr bwMode="auto">
          <a:xfrm rot="-5400000">
            <a:off x="5513388" y="3100388"/>
            <a:ext cx="6615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7030A0"/>
                </a:solidFill>
              </a:rPr>
              <a:t>Feeling Good Again</a:t>
            </a:r>
          </a:p>
          <a:p>
            <a:r>
              <a:rPr lang="ro-RO" altLang="en-US">
                <a:solidFill>
                  <a:srgbClr val="7030A0"/>
                </a:solidFill>
              </a:rPr>
              <a:t>Harborview Center for Sexual Assault and Traumatic Stress  03</a:t>
            </a:r>
            <a:endParaRPr lang="en-US" altLang="en-US">
              <a:solidFill>
                <a:srgbClr val="7030A0"/>
              </a:solidFill>
            </a:endParaRPr>
          </a:p>
        </p:txBody>
      </p:sp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1295400" y="1460500"/>
            <a:ext cx="251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Prin ce situație dificilă ai trecut recent?...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228600" y="2908300"/>
            <a:ext cx="2819400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FFFF00"/>
                </a:solidFill>
              </a:rPr>
              <a:t>Situația</a:t>
            </a:r>
          </a:p>
          <a:p>
            <a:endParaRPr lang="ro-RO" altLang="en-US">
              <a:solidFill>
                <a:srgbClr val="FFFF00"/>
              </a:solidFill>
            </a:endParaRPr>
          </a:p>
          <a:p>
            <a:r>
              <a:rPr lang="ro-RO" altLang="en-US">
                <a:solidFill>
                  <a:srgbClr val="FFFF00"/>
                </a:solidFill>
              </a:rPr>
              <a:t>Reacția ta</a:t>
            </a:r>
          </a:p>
          <a:p>
            <a:endParaRPr lang="ro-RO" altLang="en-US">
              <a:solidFill>
                <a:srgbClr val="FFFF00"/>
              </a:solidFill>
            </a:endParaRPr>
          </a:p>
          <a:p>
            <a:r>
              <a:rPr lang="ro-RO" altLang="en-US">
                <a:solidFill>
                  <a:srgbClr val="FFFF00"/>
                </a:solidFill>
              </a:rPr>
              <a:t>Gândurile negative</a:t>
            </a:r>
          </a:p>
          <a:p>
            <a:endParaRPr lang="ro-RO" altLang="en-US">
              <a:solidFill>
                <a:srgbClr val="FFFF00"/>
              </a:solidFill>
            </a:endParaRPr>
          </a:p>
          <a:p>
            <a:r>
              <a:rPr lang="ro-RO" altLang="en-US">
                <a:solidFill>
                  <a:srgbClr val="FFFF00"/>
                </a:solidFill>
              </a:rPr>
              <a:t>Gânduri pozitive</a:t>
            </a:r>
          </a:p>
          <a:p>
            <a:endParaRPr lang="ro-RO" altLang="en-US">
              <a:solidFill>
                <a:srgbClr val="FFFF00"/>
              </a:solidFill>
            </a:endParaRPr>
          </a:p>
          <a:p>
            <a:r>
              <a:rPr lang="ro-RO" altLang="en-US">
                <a:solidFill>
                  <a:srgbClr val="FFFF00"/>
                </a:solidFill>
              </a:rPr>
              <a:t>Acțiuni și atitudini care te pot ajuta</a:t>
            </a:r>
          </a:p>
          <a:p>
            <a:endParaRPr lang="ro-RO" altLang="en-US">
              <a:solidFill>
                <a:srgbClr val="FFFF00"/>
              </a:solidFill>
            </a:endParaRPr>
          </a:p>
          <a:p>
            <a:r>
              <a:rPr lang="ro-RO" altLang="en-US">
                <a:solidFill>
                  <a:srgbClr val="FFFF00"/>
                </a:solidFill>
              </a:rPr>
              <a:t>Rezultate și compensații</a:t>
            </a:r>
            <a:endParaRPr lang="en-US" altLang="en-US">
              <a:solidFill>
                <a:srgbClr val="FFFF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3213100"/>
            <a:ext cx="74676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0" y="3746500"/>
            <a:ext cx="7239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2200" y="4279900"/>
            <a:ext cx="63246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57400" y="4813300"/>
            <a:ext cx="66294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24000" y="5651500"/>
            <a:ext cx="66294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6184900"/>
            <a:ext cx="52578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21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5588"/>
            <a:ext cx="1690688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2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163"/>
            <a:ext cx="19558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24"/>
          <p:cNvSpPr txBox="1">
            <a:spLocks noChangeArrowheads="1"/>
          </p:cNvSpPr>
          <p:nvPr/>
        </p:nvSpPr>
        <p:spPr bwMode="auto">
          <a:xfrm>
            <a:off x="1503363" y="660400"/>
            <a:ext cx="20780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sz="6000">
                <a:solidFill>
                  <a:srgbClr val="0070C0"/>
                </a:solidFill>
              </a:rPr>
              <a:t>Vina</a:t>
            </a:r>
            <a:endParaRPr lang="en-US" altLang="en-US" sz="6000">
              <a:solidFill>
                <a:srgbClr val="0070C0"/>
              </a:solidFill>
            </a:endParaRPr>
          </a:p>
        </p:txBody>
      </p:sp>
      <p:sp>
        <p:nvSpPr>
          <p:cNvPr id="19460" name="TextBox 22"/>
          <p:cNvSpPr txBox="1">
            <a:spLocks noChangeArrowheads="1"/>
          </p:cNvSpPr>
          <p:nvPr/>
        </p:nvSpPr>
        <p:spPr bwMode="auto">
          <a:xfrm rot="-5400000">
            <a:off x="5513388" y="3100388"/>
            <a:ext cx="6615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>
                <a:solidFill>
                  <a:srgbClr val="7030A0"/>
                </a:solidFill>
              </a:rPr>
              <a:t>Feeling Good Again</a:t>
            </a:r>
          </a:p>
          <a:p>
            <a:r>
              <a:rPr lang="ro-RO" altLang="en-US">
                <a:solidFill>
                  <a:srgbClr val="7030A0"/>
                </a:solidFill>
              </a:rPr>
              <a:t>Harborview Center for Sexual Assault and Traumatic Stress  03</a:t>
            </a:r>
            <a:endParaRPr lang="en-US" altLang="en-US">
              <a:solidFill>
                <a:srgbClr val="7030A0"/>
              </a:solidFill>
            </a:endParaRPr>
          </a:p>
        </p:txBody>
      </p:sp>
      <p:sp>
        <p:nvSpPr>
          <p:cNvPr id="19461" name="TextBox 1"/>
          <p:cNvSpPr txBox="1">
            <a:spLocks noChangeArrowheads="1"/>
          </p:cNvSpPr>
          <p:nvPr/>
        </p:nvSpPr>
        <p:spPr bwMode="auto">
          <a:xfrm>
            <a:off x="228600" y="2105025"/>
            <a:ext cx="84582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o-RO" altLang="en-US" sz="1600" dirty="0">
                <a:solidFill>
                  <a:srgbClr val="FFFF00"/>
                </a:solidFill>
              </a:rPr>
              <a:t>►  Unii copii se simt speciali în prezența agresorului. Acesta le-a spus că sunt speciali. Ori le-a facut ceva plăcut, ori i-a tratat ca oameni mari.</a:t>
            </a:r>
          </a:p>
          <a:p>
            <a:endParaRPr lang="ro-RO" altLang="en-US" sz="1600" dirty="0">
              <a:solidFill>
                <a:srgbClr val="FFFF00"/>
              </a:solidFill>
            </a:endParaRPr>
          </a:p>
          <a:p>
            <a:r>
              <a:rPr lang="ro-RO" altLang="en-US" sz="1600" dirty="0">
                <a:solidFill>
                  <a:srgbClr val="FFFF00"/>
                </a:solidFill>
              </a:rPr>
              <a:t>►  Copii care au fost tratați ca speciali și s-a finalizat cu abuzul lor, au avut emoții plăcute când au fost cu ei. Ei se simt neclari sau vinovați pentru ceea ce simt. Este natural să-ți placă de cineva care te tratează special.</a:t>
            </a:r>
          </a:p>
          <a:p>
            <a:endParaRPr lang="ro-RO" altLang="en-US" sz="1600" dirty="0">
              <a:solidFill>
                <a:srgbClr val="FFFF00"/>
              </a:solidFill>
            </a:endParaRPr>
          </a:p>
          <a:p>
            <a:r>
              <a:rPr lang="ro-RO" altLang="en-US" sz="1600" dirty="0">
                <a:solidFill>
                  <a:srgbClr val="FFFF00"/>
                </a:solidFill>
              </a:rPr>
              <a:t>►  Poate agresorul i-a plăcut în mod real de tine, dar nu a știut modul cum să o facă.</a:t>
            </a:r>
          </a:p>
          <a:p>
            <a:endParaRPr lang="ro-RO" altLang="en-US" sz="1600" dirty="0">
              <a:solidFill>
                <a:srgbClr val="FFFF00"/>
              </a:solidFill>
            </a:endParaRPr>
          </a:p>
          <a:p>
            <a:r>
              <a:rPr lang="ro-RO" altLang="en-US" sz="1600" dirty="0">
                <a:solidFill>
                  <a:srgbClr val="FFFF00"/>
                </a:solidFill>
              </a:rPr>
              <a:t>►  Când ești atinsă, te simți bine. Orice atingere delicata aduce aceasta. Însă tu n-ai știut că ceea ce face agresorul este complet greșit. </a:t>
            </a:r>
            <a:r>
              <a:rPr lang="ro-RO" altLang="en-US" sz="2000" b="1" dirty="0">
                <a:solidFill>
                  <a:srgbClr val="FFFF00"/>
                </a:solidFill>
              </a:rPr>
              <a:t>DAR EL A ȘTIUT! </a:t>
            </a:r>
            <a:r>
              <a:rPr lang="ro-RO" altLang="en-US" sz="1600" dirty="0">
                <a:solidFill>
                  <a:srgbClr val="FFFF00"/>
                </a:solidFill>
              </a:rPr>
              <a:t>Așa că agresorul este cel care ar trebui să se simtă vinovat, nu tu...</a:t>
            </a:r>
          </a:p>
          <a:p>
            <a:endParaRPr lang="ro-RO" altLang="en-US" sz="1600" dirty="0">
              <a:solidFill>
                <a:srgbClr val="FFFF00"/>
              </a:solidFill>
            </a:endParaRPr>
          </a:p>
          <a:p>
            <a:r>
              <a:rPr lang="ro-RO" altLang="en-US" sz="1600" dirty="0">
                <a:solidFill>
                  <a:srgbClr val="FFFF00"/>
                </a:solidFill>
              </a:rPr>
              <a:t>►  Alți copii se simt vinovați pentru toate schimbările care s-au produs în familiile lor din momentul în care au vorbit despre abuz. Ei cred că ei le-au provocat. Dacă te simți în felul acesta, amintește-ți că vina este a agresorului și nu ție. Nu mai ai nevoie să o cari peste tot...</a:t>
            </a:r>
            <a:endParaRPr lang="en-US" altLang="en-US" sz="1600" dirty="0">
              <a:solidFill>
                <a:srgbClr val="FFFF00"/>
              </a:solidFill>
            </a:endParaRPr>
          </a:p>
        </p:txBody>
      </p:sp>
      <p:pic>
        <p:nvPicPr>
          <p:cNvPr id="1946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63" y="220663"/>
            <a:ext cx="1905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27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72C0809-DD27-45BC-9BDE-A22207C25F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waves design template</Template>
  <TotalTime>671</TotalTime>
  <Words>658</Words>
  <Application>Microsoft Office PowerPoint</Application>
  <PresentationFormat>On-screen Show (4:3)</PresentationFormat>
  <Paragraphs>101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 Unicode MS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MargiAnne Isaia</dc:creator>
  <cp:keywords/>
  <cp:lastModifiedBy>MargiAnne Isaia</cp:lastModifiedBy>
  <cp:revision>49</cp:revision>
  <dcterms:created xsi:type="dcterms:W3CDTF">2014-06-16T20:44:15Z</dcterms:created>
  <dcterms:modified xsi:type="dcterms:W3CDTF">2014-06-21T00:16:24Z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TC102867109990</vt:lpwstr>
  </property>
</Properties>
</file>