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4"/>
  </p:notesMasterIdLst>
  <p:sldIdLst>
    <p:sldId id="312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E68D2-9534-41E4-B992-206FED78DEC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B2680-229F-497F-B433-C005F6B81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96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8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3" descr="white rectangle.png"/>
          <p:cNvPicPr>
            <a:picLocks noChangeAspect="1"/>
          </p:cNvPicPr>
          <p:nvPr userDrawn="1"/>
        </p:nvPicPr>
        <p:blipFill>
          <a:blip r:embed="rId2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90800"/>
            <a:ext cx="7772400" cy="1362075"/>
          </a:xfrm>
        </p:spPr>
        <p:txBody>
          <a:bodyPr anchor="t">
            <a:noAutofit/>
          </a:bodyPr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267200"/>
            <a:ext cx="7772400" cy="8143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lang="en-US" sz="4800" kern="1200" spc="-15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05321" y="3124200"/>
            <a:ext cx="2324904" cy="314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67518" tIns="33759" rIns="67518" bIns="33759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r" hangingPunct="1">
              <a:lnSpc>
                <a:spcPct val="100000"/>
              </a:lnSpc>
            </a:pPr>
            <a:r>
              <a:rPr lang="ro-RO" altLang="en-US" sz="1600" dirty="0">
                <a:solidFill>
                  <a:srgbClr val="FFFF00"/>
                </a:solidFill>
              </a:rPr>
              <a:t>www.</a:t>
            </a:r>
            <a:r>
              <a:rPr lang="en-US" altLang="en-US" sz="1600" dirty="0">
                <a:solidFill>
                  <a:srgbClr val="FFFF00"/>
                </a:solidFill>
              </a:rPr>
              <a:t>enthusiasticlife.net</a:t>
            </a:r>
            <a:endParaRPr lang="ro-RO" altLang="en-US" sz="1600" dirty="0">
              <a:solidFill>
                <a:srgbClr val="FFFF00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48201" y="5231196"/>
            <a:ext cx="2819399" cy="483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67518" tIns="33759" rIns="67518" bIns="33759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en-US" altLang="en-US" sz="2701" dirty="0" smtClean="0">
                <a:solidFill>
                  <a:srgbClr val="00B0F0"/>
                </a:solidFill>
              </a:rPr>
              <a:t>Life </a:t>
            </a:r>
            <a:r>
              <a:rPr lang="en-US" altLang="en-US" sz="2701" dirty="0">
                <a:solidFill>
                  <a:srgbClr val="00B0F0"/>
                </a:solidFill>
              </a:rPr>
              <a:t>C</a:t>
            </a:r>
            <a:r>
              <a:rPr lang="en-US" altLang="en-US" sz="2701" dirty="0" smtClean="0">
                <a:solidFill>
                  <a:srgbClr val="00B0F0"/>
                </a:solidFill>
              </a:rPr>
              <a:t>ycle Crisis</a:t>
            </a:r>
            <a:endParaRPr lang="ro-RO" altLang="en-US" sz="2701" dirty="0">
              <a:solidFill>
                <a:srgbClr val="00B0F0"/>
              </a:solidFill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672974" y="5310988"/>
            <a:ext cx="1095660" cy="275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518" tIns="33759" rIns="67518" bIns="33759">
            <a:spAutoFit/>
          </a:bodyPr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ro-RO" altLang="en-US" sz="1350" dirty="0">
                <a:solidFill>
                  <a:srgbClr val="FFFF00"/>
                </a:solidFill>
              </a:rPr>
              <a:t> PART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114800" y="5310988"/>
            <a:ext cx="1095660" cy="275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518" tIns="33759" rIns="67518" bIns="33759">
            <a:spAutoFit/>
          </a:bodyPr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ro-RO" altLang="en-US" sz="1350" dirty="0">
                <a:solidFill>
                  <a:srgbClr val="FFFF00"/>
                </a:solidFill>
              </a:rPr>
              <a:t> SET</a:t>
            </a:r>
          </a:p>
        </p:txBody>
      </p:sp>
      <p:pic>
        <p:nvPicPr>
          <p:cNvPr id="14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2421"/>
            <a:ext cx="2147256" cy="85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281" y="2971800"/>
            <a:ext cx="1637142" cy="1683982"/>
          </a:xfrm>
          <a:prstGeom prst="rect">
            <a:avLst/>
          </a:prstGeom>
        </p:spPr>
      </p:pic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629165" y="4711756"/>
            <a:ext cx="3258399" cy="300082"/>
          </a:xfrm>
          <a:prstGeom prst="rect">
            <a:avLst/>
          </a:prstGeom>
          <a:noFill/>
          <a:ln>
            <a:noFill/>
          </a:ln>
          <a:effectLst>
            <a:outerShdw dist="88900" dir="5400000" algn="ctr" rotWithShape="0">
              <a:srgbClr val="000000">
                <a:alpha val="98996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ro-RO" sz="13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 MargiAnne Isaia,</a:t>
            </a:r>
            <a:r>
              <a:rPr lang="en-US" sz="13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3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 MPH</a:t>
            </a:r>
            <a:r>
              <a:rPr lang="en-US" sz="13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PCC-T</a:t>
            </a:r>
            <a:endParaRPr lang="en-US" sz="135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276600" y="4253756"/>
            <a:ext cx="3867820" cy="507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88900" dir="5400000" algn="ctr" rotWithShape="0">
              <a:srgbClr val="000000">
                <a:alpha val="98999"/>
              </a:srgbClr>
            </a:outerShdw>
          </a:effec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o-RO" sz="2701" i="1" noProof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DrAnne</a:t>
            </a:r>
            <a:r>
              <a:rPr lang="ro-RO" sz="2701" noProof="1">
                <a:solidFill>
                  <a:schemeClr val="bg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enthusiastic</a:t>
            </a:r>
            <a:r>
              <a:rPr lang="ro-RO" sz="2701" noProof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Life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8230553" y="5228814"/>
            <a:ext cx="457319" cy="483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67518" tIns="33759" rIns="67518" bIns="33759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en-US" altLang="en-US" sz="2701" dirty="0">
                <a:solidFill>
                  <a:srgbClr val="00B0F0"/>
                </a:solidFill>
              </a:rPr>
              <a:t>4</a:t>
            </a:r>
            <a:endParaRPr lang="ro-RO" altLang="en-US" sz="270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3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838200" y="0"/>
            <a:ext cx="2438400" cy="27432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294" name="TextBox 5"/>
          <p:cNvSpPr txBox="1">
            <a:spLocks noChangeArrowheads="1"/>
          </p:cNvSpPr>
          <p:nvPr/>
        </p:nvSpPr>
        <p:spPr bwMode="auto">
          <a:xfrm>
            <a:off x="838200" y="1752600"/>
            <a:ext cx="77724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</a:p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CLASSICAL </a:t>
            </a:r>
          </a:p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 </a:t>
            </a:r>
          </a:p>
          <a:p>
            <a:endParaRPr lang="en-US" altLang="en-US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en-US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by day God instructs His children. </a:t>
            </a:r>
          </a:p>
          <a:p>
            <a:r>
              <a:rPr lang="en-US" altLang="en-US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the circumstances of the daily life He is preparing them to act their part upon that wider stage to which His providence has appointed them. </a:t>
            </a:r>
          </a:p>
          <a:p>
            <a:r>
              <a:rPr lang="en-US" altLang="en-US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the issue of the daily test that determines their victory or defeat in life's great crisis.”   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EGW CC 310.6 </a:t>
            </a:r>
            <a:endParaRPr lang="en-US" altLang="en-US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147256" cy="85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412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838200" y="0"/>
            <a:ext cx="2438400" cy="27432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838200" y="2263775"/>
            <a:ext cx="77724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endParaRPr lang="en-US" altLang="en-US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Gladding S. T., Family Therapy, History, Theory and Practice, 5</a:t>
            </a:r>
            <a:r>
              <a:rPr lang="en-US" altLang="en-US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edition (2011)</a:t>
            </a:r>
          </a:p>
          <a:p>
            <a:r>
              <a:rPr lang="en-US" alt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</a:p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Olson, D. H.,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Circumplex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 of Marital &amp; Family Systems</a:t>
            </a:r>
            <a:r>
              <a:rPr lang="en-US" alt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“Empirical Approaches to Family Assessment”, 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edition of </a:t>
            </a:r>
            <a:r>
              <a:rPr lang="en-US" altLang="en-US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Journal of Family Therapy 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(1999)</a:t>
            </a:r>
            <a:r>
              <a:rPr lang="en-US" alt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altLang="en-US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White, E.G., Adventist Home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147256" cy="85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107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838200" y="0"/>
            <a:ext cx="2438400" cy="27432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ounded Rectangle 1"/>
          <p:cNvSpPr/>
          <p:nvPr/>
        </p:nvSpPr>
        <p:spPr bwMode="auto">
          <a:xfrm>
            <a:off x="838200" y="2819400"/>
            <a:ext cx="2438400" cy="381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3" name="Rounded Rectangle 10"/>
          <p:cNvSpPr>
            <a:spLocks noChangeArrowheads="1"/>
          </p:cNvSpPr>
          <p:nvPr/>
        </p:nvSpPr>
        <p:spPr bwMode="auto">
          <a:xfrm>
            <a:off x="3581400" y="2819400"/>
            <a:ext cx="3352800" cy="3810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4" name="TextBox 5"/>
          <p:cNvSpPr txBox="1">
            <a:spLocks noChangeArrowheads="1"/>
          </p:cNvSpPr>
          <p:nvPr/>
        </p:nvSpPr>
        <p:spPr bwMode="auto">
          <a:xfrm>
            <a:off x="838200" y="1752600"/>
            <a:ext cx="77724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CYCLE CRISIS </a:t>
            </a:r>
          </a:p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(DEVELOPMENTAL </a:t>
            </a:r>
          </a:p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CRISIS)</a:t>
            </a: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Stage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: Infancy		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Crisis: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Trust versus Mistrust</a:t>
            </a:r>
          </a:p>
          <a:p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Problematic Social Role Changes:</a:t>
            </a:r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Mother fails to bond/nurture infant</a:t>
            </a: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Father fails to join in as a nurturer; father unable to maintain sense of belonging to family unit</a:t>
            </a:r>
          </a:p>
          <a:p>
            <a:endParaRPr lang="en-US" altLang="en-US" sz="1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Interventions: </a:t>
            </a:r>
            <a:endParaRPr lang="en-US" altLang="en-US" sz="1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M: Teach mother proper parenting skills; discuss fears about intimacy</a:t>
            </a: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F: Encourage communication and expression of sense of being left out with no function; educate mother on the need for father’s involvement with infant</a:t>
            </a:r>
          </a:p>
        </p:txBody>
      </p:sp>
      <p:sp>
        <p:nvSpPr>
          <p:cNvPr id="4105" name="Isosceles Triangle 4"/>
          <p:cNvSpPr>
            <a:spLocks noChangeArrowheads="1"/>
          </p:cNvSpPr>
          <p:nvPr/>
        </p:nvSpPr>
        <p:spPr bwMode="auto">
          <a:xfrm rot="5400000">
            <a:off x="361950" y="4591050"/>
            <a:ext cx="647700" cy="304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6" name="Isosceles Triangle 14"/>
          <p:cNvSpPr>
            <a:spLocks noChangeArrowheads="1"/>
          </p:cNvSpPr>
          <p:nvPr/>
        </p:nvSpPr>
        <p:spPr bwMode="auto">
          <a:xfrm rot="5400000">
            <a:off x="361950" y="3409950"/>
            <a:ext cx="647700" cy="304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410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225" y="1143000"/>
            <a:ext cx="20605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147256" cy="85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779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838200" y="0"/>
            <a:ext cx="2438400" cy="27432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ounded Rectangle 7"/>
          <p:cNvSpPr>
            <a:spLocks noChangeArrowheads="1"/>
          </p:cNvSpPr>
          <p:nvPr/>
        </p:nvSpPr>
        <p:spPr bwMode="auto">
          <a:xfrm>
            <a:off x="3581400" y="2819400"/>
            <a:ext cx="5181600" cy="3810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" name="Rounded Rectangle 9"/>
          <p:cNvSpPr/>
          <p:nvPr/>
        </p:nvSpPr>
        <p:spPr bwMode="auto">
          <a:xfrm>
            <a:off x="838200" y="2819400"/>
            <a:ext cx="2438400" cy="381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TextBox 5"/>
          <p:cNvSpPr txBox="1">
            <a:spLocks noChangeArrowheads="1"/>
          </p:cNvSpPr>
          <p:nvPr/>
        </p:nvSpPr>
        <p:spPr bwMode="auto">
          <a:xfrm>
            <a:off x="838200" y="1752600"/>
            <a:ext cx="81534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CYCLE CRISIS </a:t>
            </a:r>
          </a:p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(DEVELOPMENTAL </a:t>
            </a:r>
          </a:p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CRISIS)</a:t>
            </a: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Stage: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Toddler Years	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Crisis: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Autonomy versus Shame and Self-Doubt</a:t>
            </a:r>
          </a:p>
          <a:p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Problematic Social Role Changes: </a:t>
            </a:r>
            <a:endParaRPr lang="en-US" altLang="en-US" sz="1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fail to allow independence and are over controlling</a:t>
            </a: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fail to set appropriate boundaries and limits</a:t>
            </a:r>
          </a:p>
          <a:p>
            <a:endParaRPr lang="en-US" altLang="en-US" sz="1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Interventions: </a:t>
            </a:r>
            <a:endParaRPr lang="en-US" altLang="en-US" sz="1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Educate parents about the needs of toddler to feel powerful over self</a:t>
            </a: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Educate parents about ways to set limits without creating uncontrollable power struggles</a:t>
            </a:r>
          </a:p>
        </p:txBody>
      </p:sp>
      <p:sp>
        <p:nvSpPr>
          <p:cNvPr id="5129" name="Isosceles Triangle 11"/>
          <p:cNvSpPr>
            <a:spLocks noChangeArrowheads="1"/>
          </p:cNvSpPr>
          <p:nvPr/>
        </p:nvSpPr>
        <p:spPr bwMode="auto">
          <a:xfrm rot="5400000">
            <a:off x="361950" y="4362450"/>
            <a:ext cx="647700" cy="304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30" name="Isosceles Triangle 12"/>
          <p:cNvSpPr>
            <a:spLocks noChangeArrowheads="1"/>
          </p:cNvSpPr>
          <p:nvPr/>
        </p:nvSpPr>
        <p:spPr bwMode="auto">
          <a:xfrm rot="5400000">
            <a:off x="361950" y="3409950"/>
            <a:ext cx="647700" cy="304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513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04863"/>
            <a:ext cx="28575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147256" cy="85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68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838200" y="0"/>
            <a:ext cx="2438400" cy="27432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50" name="Rounded Rectangle 7"/>
          <p:cNvSpPr>
            <a:spLocks noChangeArrowheads="1"/>
          </p:cNvSpPr>
          <p:nvPr/>
        </p:nvSpPr>
        <p:spPr bwMode="auto">
          <a:xfrm>
            <a:off x="4267200" y="2819400"/>
            <a:ext cx="3352800" cy="3810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" name="Rounded Rectangle 10"/>
          <p:cNvSpPr/>
          <p:nvPr/>
        </p:nvSpPr>
        <p:spPr bwMode="auto">
          <a:xfrm>
            <a:off x="838200" y="2819400"/>
            <a:ext cx="2743200" cy="381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52" name="TextBox 5"/>
          <p:cNvSpPr txBox="1">
            <a:spLocks noChangeArrowheads="1"/>
          </p:cNvSpPr>
          <p:nvPr/>
        </p:nvSpPr>
        <p:spPr bwMode="auto">
          <a:xfrm>
            <a:off x="838200" y="1752600"/>
            <a:ext cx="77724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CYCLE CRISIS </a:t>
            </a:r>
          </a:p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(DEVELOPMENTAL </a:t>
            </a:r>
          </a:p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CRISIS)</a:t>
            </a: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Stage: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Preschool Years	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Crisis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Initiative versus Guilt</a:t>
            </a:r>
          </a:p>
          <a:p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Problematic Social Role Changes:</a:t>
            </a:r>
            <a:endParaRPr lang="en-US" altLang="en-US" sz="1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 is unable to interact with children and initiate play</a:t>
            </a: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 is overly competitive and aggressive and unable to cooperate</a:t>
            </a:r>
          </a:p>
          <a:p>
            <a:endParaRPr lang="en-US" altLang="en-US" sz="1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Interventions:</a:t>
            </a:r>
            <a:endParaRPr lang="en-US" altLang="en-US" sz="1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parents in their efforts to role model proper assertive behavior for their child within the family and with extra familial relationships</a:t>
            </a: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 parents how to help child submit without feeling completely worthless</a:t>
            </a:r>
          </a:p>
        </p:txBody>
      </p:sp>
      <p:sp>
        <p:nvSpPr>
          <p:cNvPr id="6153" name="Isosceles Triangle 12"/>
          <p:cNvSpPr>
            <a:spLocks noChangeArrowheads="1"/>
          </p:cNvSpPr>
          <p:nvPr/>
        </p:nvSpPr>
        <p:spPr bwMode="auto">
          <a:xfrm rot="5400000">
            <a:off x="361950" y="4362450"/>
            <a:ext cx="647700" cy="304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54" name="Isosceles Triangle 13"/>
          <p:cNvSpPr>
            <a:spLocks noChangeArrowheads="1"/>
          </p:cNvSpPr>
          <p:nvPr/>
        </p:nvSpPr>
        <p:spPr bwMode="auto">
          <a:xfrm rot="5400000">
            <a:off x="361950" y="3409950"/>
            <a:ext cx="647700" cy="304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615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41413"/>
            <a:ext cx="2438400" cy="16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147256" cy="85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907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838200" y="0"/>
            <a:ext cx="2438400" cy="27432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4" name="Isosceles Triangle 6"/>
          <p:cNvSpPr>
            <a:spLocks noChangeArrowheads="1"/>
          </p:cNvSpPr>
          <p:nvPr/>
        </p:nvSpPr>
        <p:spPr bwMode="auto">
          <a:xfrm rot="5400000">
            <a:off x="361950" y="4438650"/>
            <a:ext cx="647700" cy="304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5" name="Isosceles Triangle 7"/>
          <p:cNvSpPr>
            <a:spLocks noChangeArrowheads="1"/>
          </p:cNvSpPr>
          <p:nvPr/>
        </p:nvSpPr>
        <p:spPr bwMode="auto">
          <a:xfrm rot="5400000">
            <a:off x="361950" y="3409950"/>
            <a:ext cx="647700" cy="304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6" name="Rounded Rectangle 8"/>
          <p:cNvSpPr>
            <a:spLocks noChangeArrowheads="1"/>
          </p:cNvSpPr>
          <p:nvPr/>
        </p:nvSpPr>
        <p:spPr bwMode="auto">
          <a:xfrm>
            <a:off x="4267200" y="2819400"/>
            <a:ext cx="3962400" cy="3810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" name="Rounded Rectangle 9"/>
          <p:cNvSpPr/>
          <p:nvPr/>
        </p:nvSpPr>
        <p:spPr bwMode="auto">
          <a:xfrm>
            <a:off x="838200" y="2819400"/>
            <a:ext cx="2590800" cy="381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78" name="TextBox 5"/>
          <p:cNvSpPr txBox="1">
            <a:spLocks noChangeArrowheads="1"/>
          </p:cNvSpPr>
          <p:nvPr/>
        </p:nvSpPr>
        <p:spPr bwMode="auto">
          <a:xfrm>
            <a:off x="838200" y="1752600"/>
            <a:ext cx="77724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CYCLE CRISIS </a:t>
            </a:r>
          </a:p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(DEVELOPMENTAL </a:t>
            </a:r>
          </a:p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CRISIS)</a:t>
            </a: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Stage: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Childhood Years		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Crisis: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Industry versus Inferiority</a:t>
            </a:r>
          </a:p>
          <a:p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Problematic Social Role Changes:</a:t>
            </a:r>
            <a:endParaRPr lang="en-US" altLang="en-US" sz="1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 fails to master skills at school, academic, physical, or social</a:t>
            </a: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 fails to demonstrate competence in areas parents perceive as appropriate</a:t>
            </a:r>
          </a:p>
          <a:p>
            <a:endParaRPr lang="en-US" altLang="en-US" sz="1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Interventions:</a:t>
            </a:r>
            <a:endParaRPr lang="en-US" altLang="en-US" sz="1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 child to develop competence at some task or game</a:t>
            </a: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 parents about the need for child to develop an identity and skills appropriate for the child rather than expecting behaviors that meet the parents’ emotional needs and desires</a:t>
            </a:r>
          </a:p>
        </p:txBody>
      </p:sp>
      <p:pic>
        <p:nvPicPr>
          <p:cNvPr id="717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713" y="1060450"/>
            <a:ext cx="2520950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147256" cy="85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971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838200" y="0"/>
            <a:ext cx="2438400" cy="27432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8" name="Isosceles Triangle 6"/>
          <p:cNvSpPr>
            <a:spLocks noChangeArrowheads="1"/>
          </p:cNvSpPr>
          <p:nvPr/>
        </p:nvSpPr>
        <p:spPr bwMode="auto">
          <a:xfrm rot="5400000">
            <a:off x="361950" y="4895850"/>
            <a:ext cx="647700" cy="304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9" name="Isosceles Triangle 7"/>
          <p:cNvSpPr>
            <a:spLocks noChangeArrowheads="1"/>
          </p:cNvSpPr>
          <p:nvPr/>
        </p:nvSpPr>
        <p:spPr bwMode="auto">
          <a:xfrm rot="5400000">
            <a:off x="361950" y="3409950"/>
            <a:ext cx="647700" cy="304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0" name="Rounded Rectangle 8"/>
          <p:cNvSpPr>
            <a:spLocks noChangeArrowheads="1"/>
          </p:cNvSpPr>
          <p:nvPr/>
        </p:nvSpPr>
        <p:spPr bwMode="auto">
          <a:xfrm>
            <a:off x="3581400" y="2819400"/>
            <a:ext cx="4114800" cy="3810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" name="Rounded Rectangle 9"/>
          <p:cNvSpPr/>
          <p:nvPr/>
        </p:nvSpPr>
        <p:spPr bwMode="auto">
          <a:xfrm>
            <a:off x="838200" y="2819400"/>
            <a:ext cx="2438400" cy="381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202" name="TextBox 5"/>
          <p:cNvSpPr txBox="1">
            <a:spLocks noChangeArrowheads="1"/>
          </p:cNvSpPr>
          <p:nvPr/>
        </p:nvSpPr>
        <p:spPr bwMode="auto">
          <a:xfrm>
            <a:off x="838200" y="1752600"/>
            <a:ext cx="77724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CYCLE CRISIS </a:t>
            </a:r>
          </a:p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(DEVELOPMENTAL </a:t>
            </a:r>
          </a:p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CRISIS)</a:t>
            </a: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Stage: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Adolescence	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Crisis: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Identity versus Role Confusion</a:t>
            </a:r>
          </a:p>
          <a:p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Problematic Social Role Changes:</a:t>
            </a:r>
            <a:endParaRPr lang="en-US" altLang="en-US" sz="1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fail to allow child freedoms and responsibilities</a:t>
            </a: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fail to listen and understand the needs of the child</a:t>
            </a: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 fails to transfer emotional need fulfillment to peers</a:t>
            </a: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 fails to manage increased responsibilities and stress of growing up</a:t>
            </a:r>
          </a:p>
          <a:p>
            <a:endParaRPr lang="en-US" altLang="en-US" sz="1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Interventions:</a:t>
            </a:r>
            <a:endParaRPr lang="en-US" altLang="en-US" sz="1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Introduce family therapy that focuses on negotiation and compromise</a:t>
            </a: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 parents active listening and empathetic understanding skills</a:t>
            </a: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child to interact with peers and encourage social involvement </a:t>
            </a: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child to accept reality of growing up, pointing out the advantages that go along with stress and responsibility</a:t>
            </a:r>
          </a:p>
        </p:txBody>
      </p:sp>
      <p:pic>
        <p:nvPicPr>
          <p:cNvPr id="820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825" y="995363"/>
            <a:ext cx="2628900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147256" cy="85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950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838200" y="0"/>
            <a:ext cx="2438400" cy="27432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2" name="Isosceles Triangle 7"/>
          <p:cNvSpPr>
            <a:spLocks noChangeArrowheads="1"/>
          </p:cNvSpPr>
          <p:nvPr/>
        </p:nvSpPr>
        <p:spPr bwMode="auto">
          <a:xfrm rot="5400000">
            <a:off x="361950" y="4895850"/>
            <a:ext cx="647700" cy="304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3" name="Isosceles Triangle 8"/>
          <p:cNvSpPr>
            <a:spLocks noChangeArrowheads="1"/>
          </p:cNvSpPr>
          <p:nvPr/>
        </p:nvSpPr>
        <p:spPr bwMode="auto">
          <a:xfrm rot="5400000">
            <a:off x="361950" y="3409950"/>
            <a:ext cx="647700" cy="304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4" name="Rounded Rectangle 9"/>
          <p:cNvSpPr>
            <a:spLocks noChangeArrowheads="1"/>
          </p:cNvSpPr>
          <p:nvPr/>
        </p:nvSpPr>
        <p:spPr bwMode="auto">
          <a:xfrm>
            <a:off x="4343400" y="2819400"/>
            <a:ext cx="3733800" cy="3810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" name="Rounded Rectangle 10"/>
          <p:cNvSpPr/>
          <p:nvPr/>
        </p:nvSpPr>
        <p:spPr bwMode="auto">
          <a:xfrm>
            <a:off x="838200" y="2819400"/>
            <a:ext cx="2971800" cy="381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26" name="TextBox 5"/>
          <p:cNvSpPr txBox="1">
            <a:spLocks noChangeArrowheads="1"/>
          </p:cNvSpPr>
          <p:nvPr/>
        </p:nvSpPr>
        <p:spPr bwMode="auto">
          <a:xfrm>
            <a:off x="838200" y="1752600"/>
            <a:ext cx="800100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CYCLE CRISIS </a:t>
            </a:r>
          </a:p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(DEVELOPMENTAL </a:t>
            </a:r>
          </a:p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CRISIS)</a:t>
            </a: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Stage: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Young Adult Years		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Crisis: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Intimacy versus Isolation</a:t>
            </a:r>
          </a:p>
          <a:p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Problematic Social Role Changes:</a:t>
            </a:r>
            <a:endParaRPr lang="en-US" altLang="en-US" sz="1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Young adult fails to form intimate relationships; experiences loneliness</a:t>
            </a: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Young adult fails to experience independence from parents emotionally, financially, or physically</a:t>
            </a: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fail to let go of young adult, attempt to control his or her life</a:t>
            </a:r>
          </a:p>
          <a:p>
            <a:endParaRPr lang="en-US" altLang="en-US" sz="1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Interventions: </a:t>
            </a:r>
            <a:endParaRPr lang="en-US" altLang="en-US" sz="1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 healthy social interaction skills; help work through grief and depression</a:t>
            </a: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Educate young adult about normalcy of fears regarding independence, life cycle; give practical suggestions on how to manage daily stresses and let go of parents</a:t>
            </a: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parents grieve loss and focus on new involvements</a:t>
            </a:r>
          </a:p>
        </p:txBody>
      </p:sp>
      <p:pic>
        <p:nvPicPr>
          <p:cNvPr id="922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338" y="1138238"/>
            <a:ext cx="2362200" cy="157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147256" cy="85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208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838200" y="0"/>
            <a:ext cx="2438400" cy="27432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1024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275" y="1495425"/>
            <a:ext cx="275272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Isosceles Triangle 17"/>
          <p:cNvSpPr>
            <a:spLocks noChangeArrowheads="1"/>
          </p:cNvSpPr>
          <p:nvPr/>
        </p:nvSpPr>
        <p:spPr bwMode="auto">
          <a:xfrm rot="5400000">
            <a:off x="361950" y="4591050"/>
            <a:ext cx="647700" cy="304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8" name="Isosceles Triangle 18"/>
          <p:cNvSpPr>
            <a:spLocks noChangeArrowheads="1"/>
          </p:cNvSpPr>
          <p:nvPr/>
        </p:nvSpPr>
        <p:spPr bwMode="auto">
          <a:xfrm rot="5400000">
            <a:off x="361950" y="2876550"/>
            <a:ext cx="647700" cy="304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9" name="Rounded Rectangle 19"/>
          <p:cNvSpPr>
            <a:spLocks noChangeArrowheads="1"/>
          </p:cNvSpPr>
          <p:nvPr/>
        </p:nvSpPr>
        <p:spPr bwMode="auto">
          <a:xfrm>
            <a:off x="3581400" y="2362200"/>
            <a:ext cx="4191000" cy="3810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" name="Rounded Rectangle 20"/>
          <p:cNvSpPr/>
          <p:nvPr/>
        </p:nvSpPr>
        <p:spPr bwMode="auto">
          <a:xfrm>
            <a:off x="3581400" y="1981200"/>
            <a:ext cx="2971800" cy="381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51" name="TextBox 5"/>
          <p:cNvSpPr txBox="1">
            <a:spLocks noChangeArrowheads="1"/>
          </p:cNvSpPr>
          <p:nvPr/>
        </p:nvSpPr>
        <p:spPr bwMode="auto">
          <a:xfrm>
            <a:off x="838200" y="1752600"/>
            <a:ext cx="80772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CYCLE CRISIS </a:t>
            </a:r>
          </a:p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(DEVELOPMENTAL 	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Stage: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Middle Adult Years	</a:t>
            </a:r>
            <a:endParaRPr lang="en-US" altLang="en-US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CRISIS)			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Crisis: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Generatively versus Stagnation</a:t>
            </a: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Problematic Social Role Changes:  </a:t>
            </a:r>
            <a:endParaRPr lang="en-US" altLang="en-US" sz="1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Spouses fail to rekindle marital bond after children move out</a:t>
            </a: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 fails to involve self in new and fulfilling activities</a:t>
            </a: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 fails to adapt to grandparental role appropriately</a:t>
            </a: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fail to let go of adult children; experience profound depression because of their loss</a:t>
            </a:r>
          </a:p>
          <a:p>
            <a:endParaRPr lang="en-US" altLang="en-US" sz="1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Interventions:</a:t>
            </a:r>
            <a:endParaRPr lang="en-US" altLang="en-US" sz="1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 marital counseling to address feelings of loss, increase marital interactions and activities</a:t>
            </a: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 career change, enrolling in college, starting a hobby, doing volunteer work</a:t>
            </a: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 appropriate role behaviors and boundaries for grandparents</a:t>
            </a: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parents grieve loss and work through depression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147256" cy="85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006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838200" y="0"/>
            <a:ext cx="2438400" cy="27432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70" name="Isosceles Triangle 6"/>
          <p:cNvSpPr>
            <a:spLocks noChangeArrowheads="1"/>
          </p:cNvSpPr>
          <p:nvPr/>
        </p:nvSpPr>
        <p:spPr bwMode="auto">
          <a:xfrm rot="5400000">
            <a:off x="361950" y="4667250"/>
            <a:ext cx="647700" cy="304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71" name="Isosceles Triangle 7"/>
          <p:cNvSpPr>
            <a:spLocks noChangeArrowheads="1"/>
          </p:cNvSpPr>
          <p:nvPr/>
        </p:nvSpPr>
        <p:spPr bwMode="auto">
          <a:xfrm rot="5400000">
            <a:off x="361950" y="3409950"/>
            <a:ext cx="647700" cy="304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72" name="Rounded Rectangle 8"/>
          <p:cNvSpPr>
            <a:spLocks noChangeArrowheads="1"/>
          </p:cNvSpPr>
          <p:nvPr/>
        </p:nvSpPr>
        <p:spPr bwMode="auto">
          <a:xfrm>
            <a:off x="4343400" y="2819400"/>
            <a:ext cx="4114800" cy="3810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" name="Rounded Rectangle 9"/>
          <p:cNvSpPr/>
          <p:nvPr/>
        </p:nvSpPr>
        <p:spPr bwMode="auto">
          <a:xfrm>
            <a:off x="838200" y="2819400"/>
            <a:ext cx="2971800" cy="381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74" name="TextBox 5"/>
          <p:cNvSpPr txBox="1">
            <a:spLocks noChangeArrowheads="1"/>
          </p:cNvSpPr>
          <p:nvPr/>
        </p:nvSpPr>
        <p:spPr bwMode="auto">
          <a:xfrm>
            <a:off x="838200" y="1752600"/>
            <a:ext cx="77724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CYCLE CRISIS </a:t>
            </a:r>
          </a:p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(DEVELOPMENTAL </a:t>
            </a:r>
          </a:p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CRISIS)</a:t>
            </a: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Stage: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Mature Adult Years		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Crisis: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Ego Integrity versus Despair</a:t>
            </a:r>
          </a:p>
          <a:p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Problematic Social Role Changes:</a:t>
            </a:r>
            <a:endParaRPr lang="en-US" altLang="en-US" sz="1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Older adult fails to continue participation in life</a:t>
            </a: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Older person experiences depression about his or her life </a:t>
            </a: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Older person experiences anger and shame about dependence on family</a:t>
            </a:r>
          </a:p>
          <a:p>
            <a:endParaRPr lang="en-US" altLang="en-US" sz="1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Interventions:</a:t>
            </a:r>
            <a:endParaRPr lang="en-US" altLang="en-US" sz="1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 involvement in senior centers and support groups</a:t>
            </a: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supportive counseling focusing on positives in life</a:t>
            </a:r>
          </a:p>
          <a:p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family therapy to address feelings and communicate needs</a:t>
            </a:r>
          </a:p>
        </p:txBody>
      </p:sp>
      <p:pic>
        <p:nvPicPr>
          <p:cNvPr id="1127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741363"/>
            <a:ext cx="1905000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147256" cy="85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051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72C0809-DD27-45BC-9BDE-A22207C25F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 waves design template</Template>
  <TotalTime>130</TotalTime>
  <Words>185</Words>
  <Application>Microsoft Office PowerPoint</Application>
  <PresentationFormat>On-screen Show (4:3)</PresentationFormat>
  <Paragraphs>138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Calibri</vt:lpstr>
      <vt:lpstr>Garamond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MargiAnne Isaia</dc:creator>
  <cp:keywords/>
  <cp:lastModifiedBy>MargiAnne Isaia</cp:lastModifiedBy>
  <cp:revision>20</cp:revision>
  <dcterms:created xsi:type="dcterms:W3CDTF">2014-06-16T20:44:15Z</dcterms:created>
  <dcterms:modified xsi:type="dcterms:W3CDTF">2014-10-14T20:34:53Z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TC102867109990</vt:lpwstr>
  </property>
</Properties>
</file>