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4"/>
  </p:notesMasterIdLst>
  <p:sldIdLst>
    <p:sldId id="282"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6" d="100"/>
          <a:sy n="116" d="100"/>
        </p:scale>
        <p:origin x="144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3E68D2-9534-41E4-B992-206FED78DEC3}" type="datetimeFigureOut">
              <a:rPr lang="en-US" smtClean="0"/>
              <a:t>6/16/2014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B2680-229F-497F-B433-C005F6B81DA8}" type="slidenum">
              <a:rPr lang="en-US" smtClean="0"/>
              <a:t>‹#›</a:t>
            </a:fld>
            <a:endParaRPr lang="en-US"/>
          </a:p>
        </p:txBody>
      </p:sp>
    </p:spTree>
    <p:extLst>
      <p:ext uri="{BB962C8B-B14F-4D97-AF65-F5344CB8AC3E}">
        <p14:creationId xmlns:p14="http://schemas.microsoft.com/office/powerpoint/2010/main" val="853696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1528407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3175"/>
            <a:ext cx="7772400" cy="1470025"/>
          </a:xfrm>
        </p:spPr>
        <p:txBody>
          <a:bodyPr>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3" descr="white rectangle.png"/>
          <p:cNvPicPr>
            <a:picLocks noChangeAspect="1"/>
          </p:cNvPicPr>
          <p:nvPr userDrawn="1"/>
        </p:nvPicPr>
        <p:blipFill>
          <a:blip r:embed="rId2"/>
          <a:srcRect b="10452"/>
          <a:stretch>
            <a:fillRect/>
          </a:stretch>
        </p:blipFill>
        <p:spPr bwMode="auto">
          <a:xfrm>
            <a:off x="0" y="1300163"/>
            <a:ext cx="9144000" cy="5557837"/>
          </a:xfrm>
          <a:prstGeom prst="rect">
            <a:avLst/>
          </a:prstGeom>
          <a:noFill/>
          <a:ln w="9525">
            <a:noFill/>
            <a:miter lim="800000"/>
            <a:headEnd/>
            <a:tailEnd/>
          </a:ln>
        </p:spPr>
      </p:pic>
      <p:sp>
        <p:nvSpPr>
          <p:cNvPr id="8" name="Content Placeholder 2"/>
          <p:cNvSpPr>
            <a:spLocks noGrp="1"/>
          </p:cNvSpPr>
          <p:nvPr>
            <p:ph idx="1"/>
          </p:nvPr>
        </p:nvSpPr>
        <p:spPr>
          <a:xfrm>
            <a:off x="457200" y="1600200"/>
            <a:ext cx="8229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590800"/>
            <a:ext cx="7772400" cy="1362075"/>
          </a:xfrm>
        </p:spPr>
        <p:txBody>
          <a:bodyPr anchor="t">
            <a:noAutofit/>
          </a:bodyPr>
          <a:lstStyle>
            <a:lvl1pPr algn="l">
              <a:defRPr sz="44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09600" y="4267200"/>
            <a:ext cx="7772400" cy="814387"/>
          </a:xfrm>
        </p:spPr>
        <p:txBody>
          <a:bodyPr anchor="b">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lang="en-US" sz="4800" kern="12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hyperlink" Target="http://www.ext.vt.edu/pubs/family/350092/350092"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6858000" y="5145155"/>
            <a:ext cx="2052416" cy="195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3750" rIns="67500" bIns="33750">
            <a:spAutoFit/>
          </a:bodyPr>
          <a:lstStyle>
            <a:lvl1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825" dirty="0">
                <a:solidFill>
                  <a:srgbClr val="FFFF00"/>
                </a:solidFill>
              </a:rPr>
              <a:t> Dr MargiAnne Isaia, MD MPH PCC (T)</a:t>
            </a:r>
          </a:p>
        </p:txBody>
      </p:sp>
      <p:sp>
        <p:nvSpPr>
          <p:cNvPr id="7" name="Rectangle 3"/>
          <p:cNvSpPr>
            <a:spLocks noChangeArrowheads="1"/>
          </p:cNvSpPr>
          <p:nvPr/>
        </p:nvSpPr>
        <p:spPr bwMode="auto">
          <a:xfrm>
            <a:off x="2090958" y="4072083"/>
            <a:ext cx="1343365" cy="195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3750" rIns="67500" bIns="3375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825" dirty="0">
                <a:solidFill>
                  <a:srgbClr val="FFFF00"/>
                </a:solidFill>
              </a:rPr>
              <a:t>www.reinviesperanta.ro</a:t>
            </a:r>
          </a:p>
        </p:txBody>
      </p:sp>
      <p:sp>
        <p:nvSpPr>
          <p:cNvPr id="13" name="Rectangle 10"/>
          <p:cNvSpPr>
            <a:spLocks noChangeArrowheads="1"/>
          </p:cNvSpPr>
          <p:nvPr/>
        </p:nvSpPr>
        <p:spPr bwMode="auto">
          <a:xfrm>
            <a:off x="1966614" y="3656659"/>
            <a:ext cx="2978944" cy="483658"/>
          </a:xfrm>
          <a:prstGeom prst="rect">
            <a:avLst/>
          </a:prstGeom>
          <a:noFill/>
          <a:ln>
            <a:noFill/>
          </a:ln>
          <a:effectLst>
            <a:glow rad="228600">
              <a:schemeClr val="accent6">
                <a:satMod val="175000"/>
                <a:alpha val="4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Lst>
        </p:spPr>
        <p:txBody>
          <a:bodyPr lIns="67500" tIns="33750" rIns="67500" bIns="33750">
            <a:spAutoFit/>
          </a:bodyPr>
          <a:lstStyle>
            <a:lvl1pPr>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2700" dirty="0">
                <a:solidFill>
                  <a:srgbClr val="00B0F0"/>
                </a:solidFill>
              </a:rPr>
              <a:t>Reînvie Speranța</a:t>
            </a:r>
          </a:p>
        </p:txBody>
      </p:sp>
      <p:pic>
        <p:nvPicPr>
          <p:cNvPr id="17"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352800"/>
            <a:ext cx="2499717" cy="99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0" y="5439091"/>
            <a:ext cx="9144000" cy="50450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p:cNvSpPr>
            <a:spLocks noChangeArrowheads="1"/>
          </p:cNvSpPr>
          <p:nvPr/>
        </p:nvSpPr>
        <p:spPr bwMode="auto">
          <a:xfrm>
            <a:off x="914400" y="5486400"/>
            <a:ext cx="2662016" cy="437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3750" rIns="67500" bIns="3375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2400" dirty="0" smtClean="0">
                <a:solidFill>
                  <a:srgbClr val="002060"/>
                </a:solidFill>
                <a:effectLst>
                  <a:outerShdw blurRad="38100" dist="38100" dir="2700000" algn="tl">
                    <a:srgbClr val="000000">
                      <a:alpha val="43137"/>
                    </a:srgbClr>
                  </a:outerShdw>
                </a:effectLst>
              </a:rPr>
              <a:t>Iubire </a:t>
            </a:r>
            <a:r>
              <a:rPr lang="ro-RO" altLang="en-US" sz="2400" dirty="0">
                <a:solidFill>
                  <a:srgbClr val="002060"/>
                </a:solidFill>
                <a:effectLst>
                  <a:outerShdw blurRad="38100" dist="38100" dir="2700000" algn="tl">
                    <a:srgbClr val="000000">
                      <a:alpha val="43137"/>
                    </a:srgbClr>
                  </a:outerShdw>
                </a:effectLst>
              </a:rPr>
              <a:t>și </a:t>
            </a:r>
            <a:r>
              <a:rPr lang="ro-RO" altLang="en-US" sz="2400" dirty="0" smtClean="0">
                <a:solidFill>
                  <a:srgbClr val="002060"/>
                </a:solidFill>
                <a:effectLst>
                  <a:outerShdw blurRad="38100" dist="38100" dir="2700000" algn="tl">
                    <a:srgbClr val="000000">
                      <a:alpha val="43137"/>
                    </a:srgbClr>
                  </a:outerShdw>
                </a:effectLst>
              </a:rPr>
              <a:t>protecție</a:t>
            </a:r>
            <a:endParaRPr lang="ro-RO" altLang="en-US" sz="2400" dirty="0">
              <a:solidFill>
                <a:srgbClr val="002060"/>
              </a:solidFill>
              <a:effectLst>
                <a:outerShdw blurRad="38100" dist="38100" dir="2700000" algn="tl">
                  <a:srgbClr val="000000">
                    <a:alpha val="43137"/>
                  </a:srgbClr>
                </a:outerShdw>
              </a:effectLst>
            </a:endParaRPr>
          </a:p>
        </p:txBody>
      </p:sp>
      <p:sp>
        <p:nvSpPr>
          <p:cNvPr id="22" name="Rectangle 8"/>
          <p:cNvSpPr>
            <a:spLocks noChangeArrowheads="1"/>
          </p:cNvSpPr>
          <p:nvPr/>
        </p:nvSpPr>
        <p:spPr bwMode="auto">
          <a:xfrm>
            <a:off x="0" y="5439091"/>
            <a:ext cx="1095375" cy="2759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spAutoFit/>
          </a:bodyPr>
          <a:lstStyle>
            <a:lvl1pPr>
              <a:tabLst>
                <a:tab pos="723900" algn="l"/>
                <a:tab pos="14478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1350" dirty="0">
                <a:solidFill>
                  <a:srgbClr val="FFFF00"/>
                </a:solidFill>
              </a:rPr>
              <a:t> SET</a:t>
            </a:r>
          </a:p>
        </p:txBody>
      </p:sp>
      <p:sp>
        <p:nvSpPr>
          <p:cNvPr id="23" name="Rectangle 5"/>
          <p:cNvSpPr>
            <a:spLocks noChangeArrowheads="1"/>
          </p:cNvSpPr>
          <p:nvPr/>
        </p:nvSpPr>
        <p:spPr bwMode="auto">
          <a:xfrm>
            <a:off x="4262217" y="5486400"/>
            <a:ext cx="5491383" cy="437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3750" rIns="67500" bIns="3375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9pPr>
          </a:lstStyle>
          <a:p>
            <a:r>
              <a:rPr lang="ro-RO" altLang="en-US" sz="2400" dirty="0" smtClean="0">
                <a:solidFill>
                  <a:srgbClr val="002060"/>
                </a:solidFill>
                <a:effectLst>
                  <a:outerShdw blurRad="38100" dist="38100" dir="2700000" algn="tl">
                    <a:srgbClr val="000000">
                      <a:alpha val="43137"/>
                    </a:srgbClr>
                  </a:outerShdw>
                </a:effectLst>
              </a:rPr>
              <a:t>Comunicarea în Familie</a:t>
            </a:r>
            <a:endParaRPr lang="ro-RO" altLang="en-US" sz="2400" dirty="0">
              <a:solidFill>
                <a:srgbClr val="002060"/>
              </a:solidFill>
              <a:effectLst>
                <a:outerShdw blurRad="38100" dist="38100" dir="2700000" algn="tl">
                  <a:srgbClr val="000000">
                    <a:alpha val="43137"/>
                  </a:srgbClr>
                </a:outerShdw>
              </a:effectLst>
            </a:endParaRPr>
          </a:p>
        </p:txBody>
      </p:sp>
      <p:sp>
        <p:nvSpPr>
          <p:cNvPr id="24" name="Rectangle 8"/>
          <p:cNvSpPr>
            <a:spLocks noChangeArrowheads="1"/>
          </p:cNvSpPr>
          <p:nvPr/>
        </p:nvSpPr>
        <p:spPr bwMode="auto">
          <a:xfrm>
            <a:off x="609600" y="5439091"/>
            <a:ext cx="1095375" cy="2759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spAutoFit/>
          </a:bodyPr>
          <a:lstStyle>
            <a:lvl1pPr>
              <a:tabLst>
                <a:tab pos="723900" algn="l"/>
                <a:tab pos="14478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1350" dirty="0">
                <a:solidFill>
                  <a:srgbClr val="FFFF00"/>
                </a:solidFill>
              </a:rPr>
              <a:t> SERIA</a:t>
            </a:r>
          </a:p>
        </p:txBody>
      </p:sp>
      <p:sp>
        <p:nvSpPr>
          <p:cNvPr id="25" name="Rectangle 8"/>
          <p:cNvSpPr>
            <a:spLocks noChangeArrowheads="1"/>
          </p:cNvSpPr>
          <p:nvPr/>
        </p:nvSpPr>
        <p:spPr bwMode="auto">
          <a:xfrm>
            <a:off x="3429000" y="5439091"/>
            <a:ext cx="1701984" cy="2759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3750" rIns="67500" bIns="33750">
            <a:spAutoFit/>
          </a:bodyPr>
          <a:lstStyle>
            <a:lvl1pPr>
              <a:tabLst>
                <a:tab pos="723900" algn="l"/>
                <a:tab pos="14478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1350" dirty="0">
                <a:solidFill>
                  <a:srgbClr val="FFFF00"/>
                </a:solidFill>
              </a:rPr>
              <a:t> SUBIECT</a:t>
            </a:r>
          </a:p>
        </p:txBody>
      </p:sp>
      <p:sp>
        <p:nvSpPr>
          <p:cNvPr id="26" name="Rectangle 5"/>
          <p:cNvSpPr>
            <a:spLocks noChangeArrowheads="1"/>
          </p:cNvSpPr>
          <p:nvPr/>
        </p:nvSpPr>
        <p:spPr bwMode="auto">
          <a:xfrm>
            <a:off x="380999" y="5486400"/>
            <a:ext cx="559620" cy="437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3750" rIns="67500" bIns="3375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2400" dirty="0">
                <a:solidFill>
                  <a:srgbClr val="002060"/>
                </a:solidFill>
                <a:effectLst>
                  <a:outerShdw blurRad="38100" dist="38100" dir="2700000" algn="tl">
                    <a:srgbClr val="000000">
                      <a:alpha val="43137"/>
                    </a:srgbClr>
                  </a:outerShdw>
                </a:effectLst>
              </a:rPr>
              <a:t>5</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3393134"/>
            <a:ext cx="1752600" cy="1743515"/>
          </a:xfrm>
          <a:prstGeom prst="rect">
            <a:avLst/>
          </a:prstGeom>
        </p:spPr>
      </p:pic>
    </p:spTree>
    <p:extLst>
      <p:ext uri="{BB962C8B-B14F-4D97-AF65-F5344CB8AC3E}">
        <p14:creationId xmlns:p14="http://schemas.microsoft.com/office/powerpoint/2010/main" val="32868807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solidFill>
                <a:srgbClr val="FFFF00"/>
              </a:solidFill>
            </a:endParaRPr>
          </a:p>
        </p:txBody>
      </p:sp>
      <p:sp>
        <p:nvSpPr>
          <p:cNvPr id="14341" name="TextBox 5"/>
          <p:cNvSpPr txBox="1">
            <a:spLocks noChangeArrowheads="1"/>
          </p:cNvSpPr>
          <p:nvPr/>
        </p:nvSpPr>
        <p:spPr bwMode="auto">
          <a:xfrm>
            <a:off x="838200" y="1752600"/>
            <a:ext cx="7772400" cy="4524375"/>
          </a:xfrm>
          <a:prstGeom prst="rect">
            <a:avLst/>
          </a:prstGeom>
          <a:noFill/>
          <a:ln>
            <a:noFill/>
          </a:ln>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a:defRPr>
            </a:lvl1pPr>
            <a:lvl2pPr marL="742950" indent="-285750">
              <a:lnSpc>
                <a:spcPct val="120000"/>
              </a:lnSpc>
              <a:spcBef>
                <a:spcPts val="500"/>
              </a:spcBef>
              <a:buFont typeface="Arial" panose="020B0604020202020204" pitchFamily="34" charset="0"/>
              <a:buChar char="•"/>
              <a:defRPr>
                <a:solidFill>
                  <a:schemeClr val="tx1"/>
                </a:solidFill>
                <a:latin typeface="Rockwell"/>
              </a:defRPr>
            </a:lvl2pPr>
            <a:lvl3pPr marL="1143000" indent="-228600">
              <a:lnSpc>
                <a:spcPct val="120000"/>
              </a:lnSpc>
              <a:spcBef>
                <a:spcPts val="500"/>
              </a:spcBef>
              <a:buFont typeface="Arial" panose="020B0604020202020204" pitchFamily="34" charset="0"/>
              <a:buChar char="•"/>
              <a:defRPr sz="1600">
                <a:solidFill>
                  <a:schemeClr val="tx1"/>
                </a:solidFill>
                <a:latin typeface="Rockwell"/>
              </a:defRPr>
            </a:lvl3pPr>
            <a:lvl4pPr marL="1600200" indent="-228600">
              <a:lnSpc>
                <a:spcPct val="120000"/>
              </a:lnSpc>
              <a:spcBef>
                <a:spcPts val="500"/>
              </a:spcBef>
              <a:buFont typeface="Arial" panose="020B0604020202020204" pitchFamily="34" charset="0"/>
              <a:buChar char="•"/>
              <a:defRPr sz="1400">
                <a:solidFill>
                  <a:schemeClr val="tx1"/>
                </a:solidFill>
                <a:latin typeface="Rockwell"/>
              </a:defRPr>
            </a:lvl4pPr>
            <a:lvl5pPr marL="2057400" indent="-228600">
              <a:lnSpc>
                <a:spcPct val="120000"/>
              </a:lnSpc>
              <a:spcBef>
                <a:spcPts val="500"/>
              </a:spcBef>
              <a:buFont typeface="Arial" panose="020B0604020202020204" pitchFamily="34" charset="0"/>
              <a:buChar char="•"/>
              <a:defRPr sz="1200">
                <a:solidFill>
                  <a:schemeClr val="tx1"/>
                </a:solidFill>
                <a:latin typeface="Rockwell"/>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9pPr>
          </a:lstStyle>
          <a:p>
            <a:pPr>
              <a:lnSpc>
                <a:spcPct val="100000"/>
              </a:lnSpc>
              <a:spcBef>
                <a:spcPct val="0"/>
              </a:spcBef>
              <a:buFontTx/>
              <a:buNone/>
              <a:defRPr/>
            </a:pP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COMUNICAREA</a:t>
            </a:r>
          </a:p>
          <a:p>
            <a:pPr>
              <a:lnSpc>
                <a:spcPct val="100000"/>
              </a:lnSpc>
              <a:spcBef>
                <a:spcPct val="0"/>
              </a:spcBef>
              <a:buFontTx/>
              <a:buNone/>
              <a:defRPr/>
            </a:pP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AGRESIVĂ</a:t>
            </a:r>
          </a:p>
          <a:p>
            <a:pPr>
              <a:lnSpc>
                <a:spcPct val="100000"/>
              </a:lnSpc>
              <a:spcBef>
                <a:spcPct val="0"/>
              </a:spcBef>
              <a:buFontTx/>
              <a:buNone/>
              <a:defRPr/>
            </a:pP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endParaRPr lang="ro-RO" sz="1800" dirty="0" smtClean="0">
              <a:solidFill>
                <a:srgbClr val="FFFF00"/>
              </a:solidFill>
              <a:latin typeface="Arial" panose="020B0604020202020204" pitchFamily="34" charset="0"/>
              <a:cs typeface="Arial" panose="020B0604020202020204" pitchFamily="34" charset="0"/>
            </a:endParaRPr>
          </a:p>
          <a:p>
            <a:pPr>
              <a:lnSpc>
                <a:spcPct val="100000"/>
              </a:lnSpc>
              <a:spcBef>
                <a:spcPct val="0"/>
              </a:spcBef>
              <a:buFontTx/>
              <a:buNone/>
              <a:defRPr/>
            </a:pPr>
            <a:r>
              <a:rPr lang="ro-RO" sz="1800" dirty="0" smtClean="0">
                <a:solidFill>
                  <a:srgbClr val="FFFF00"/>
                </a:solidFill>
                <a:latin typeface="Arial" panose="020B0604020202020204" pitchFamily="34" charset="0"/>
                <a:cs typeface="Arial" panose="020B0604020202020204" pitchFamily="34" charset="0"/>
              </a:rPr>
              <a:t>Replici verbale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"Ar trebui să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"Nu întreba de ce. Fă ce ţi-am spus!“</a:t>
            </a:r>
          </a:p>
          <a:p>
            <a:pPr>
              <a:lnSpc>
                <a:spcPct val="100000"/>
              </a:lnSpc>
              <a:spcBef>
                <a:spcPct val="0"/>
              </a:spcBef>
              <a:buFontTx/>
              <a:buNone/>
              <a:defRPr/>
            </a:pPr>
            <a:r>
              <a:rPr lang="ro-RO" sz="1800" dirty="0" smtClean="0">
                <a:solidFill>
                  <a:srgbClr val="FFFF00"/>
                </a:solidFill>
                <a:latin typeface="Arial" panose="020B0604020202020204" pitchFamily="34" charset="0"/>
                <a:cs typeface="Arial" panose="020B0604020202020204" pitchFamily="34" charset="0"/>
              </a:rPr>
              <a:t>	Abuz verbal</a:t>
            </a:r>
            <a:br>
              <a:rPr lang="ro-RO" sz="1800" dirty="0" smtClean="0">
                <a:solidFill>
                  <a:srgbClr val="FFFF00"/>
                </a:solidFill>
                <a:latin typeface="Arial" panose="020B0604020202020204" pitchFamily="34" charset="0"/>
                <a:cs typeface="Arial" panose="020B0604020202020204" pitchFamily="34" charset="0"/>
              </a:rPr>
            </a:br>
            <a:endParaRPr lang="ro-RO" sz="1800" dirty="0" smtClean="0">
              <a:solidFill>
                <a:srgbClr val="FFFF00"/>
              </a:solidFill>
              <a:latin typeface="Arial" panose="020B0604020202020204" pitchFamily="34" charset="0"/>
              <a:cs typeface="Arial" panose="020B0604020202020204" pitchFamily="34" charset="0"/>
            </a:endParaRPr>
          </a:p>
          <a:p>
            <a:pPr>
              <a:lnSpc>
                <a:spcPct val="100000"/>
              </a:lnSpc>
              <a:spcBef>
                <a:spcPct val="0"/>
              </a:spcBef>
              <a:buFontTx/>
              <a:buNone/>
              <a:defRPr/>
            </a:pPr>
            <a:r>
              <a:rPr lang="ro-RO" sz="1800" dirty="0" smtClean="0">
                <a:solidFill>
                  <a:srgbClr val="FFFF00"/>
                </a:solidFill>
                <a:latin typeface="Arial" panose="020B0604020202020204" pitchFamily="34" charset="0"/>
                <a:cs typeface="Arial" panose="020B0604020202020204" pitchFamily="34" charset="0"/>
              </a:rPr>
              <a:t>Efecte: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Provoacă contra agresiune, înstrăinare, îmbolnăvire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Iroseşte timpul şi energia în supravegherea altora</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Plătește un preț ridicat în relațiile umane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Creiază rezistență, sfidare, sabotare, lovind pe la spate, </a:t>
            </a:r>
          </a:p>
          <a:p>
            <a:pPr>
              <a:lnSpc>
                <a:spcPct val="100000"/>
              </a:lnSpc>
              <a:spcBef>
                <a:spcPct val="0"/>
              </a:spcBef>
              <a:buFontTx/>
              <a:buNone/>
              <a:defRPr/>
            </a:pPr>
            <a:r>
              <a:rPr lang="ro-RO" sz="1800" dirty="0" smtClean="0">
                <a:solidFill>
                  <a:srgbClr val="FFFF00"/>
                </a:solidFill>
                <a:latin typeface="Arial" panose="020B0604020202020204" pitchFamily="34" charset="0"/>
                <a:cs typeface="Arial" panose="020B0604020202020204" pitchFamily="34" charset="0"/>
              </a:rPr>
              <a:t>		formând alianțe, minţind, tăinuind</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Forțează ascultarea cu resentiment</a:t>
            </a:r>
            <a:endParaRPr lang="en-US" sz="1600" dirty="0" smtClean="0">
              <a:solidFill>
                <a:srgbClr val="FFFF00"/>
              </a:solidFill>
              <a:latin typeface="Arial" panose="020B0604020202020204" pitchFamily="34" charset="0"/>
              <a:cs typeface="Arial" panose="020B0604020202020204" pitchFamily="34" charset="0"/>
            </a:endParaRPr>
          </a:p>
        </p:txBody>
      </p:sp>
      <p:sp>
        <p:nvSpPr>
          <p:cNvPr id="17412" name="Text Box 3"/>
          <p:cNvSpPr txBox="1">
            <a:spLocks noChangeArrowheads="1"/>
          </p:cNvSpPr>
          <p:nvPr/>
        </p:nvSpPr>
        <p:spPr bwMode="auto">
          <a:xfrm>
            <a:off x="5486400" y="115888"/>
            <a:ext cx="350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400">
                <a:solidFill>
                  <a:srgbClr val="FFFF00"/>
                </a:solidFill>
                <a:latin typeface="Arial" panose="020B0604020202020204" pitchFamily="34" charset="0"/>
                <a:cs typeface="Arial" panose="020B0604020202020204" pitchFamily="34" charset="0"/>
              </a:rPr>
              <a:t> Dr MargiAnne Isaia,</a:t>
            </a:r>
            <a:r>
              <a:rPr lang="en-US" altLang="en-US" sz="1400">
                <a:solidFill>
                  <a:srgbClr val="FFFF00"/>
                </a:solidFill>
                <a:latin typeface="Arial" panose="020B0604020202020204" pitchFamily="34" charset="0"/>
                <a:cs typeface="Arial" panose="020B0604020202020204" pitchFamily="34" charset="0"/>
              </a:rPr>
              <a:t> </a:t>
            </a:r>
            <a:r>
              <a:rPr lang="ro-RO" altLang="en-US" sz="1400">
                <a:solidFill>
                  <a:srgbClr val="FFFF00"/>
                </a:solidFill>
                <a:latin typeface="Arial" panose="020B0604020202020204" pitchFamily="34" charset="0"/>
                <a:cs typeface="Arial" panose="020B0604020202020204" pitchFamily="34" charset="0"/>
              </a:rPr>
              <a:t>MD MPH PCC (T)</a:t>
            </a:r>
            <a:endParaRPr lang="en-US" altLang="en-US" sz="1400">
              <a:solidFill>
                <a:srgbClr val="FFFF00"/>
              </a:solidFill>
              <a:latin typeface="Arial" panose="020B0604020202020204" pitchFamily="34" charset="0"/>
              <a:cs typeface="Arial" panose="020B0604020202020204" pitchFamily="34" charset="0"/>
            </a:endParaRPr>
          </a:p>
        </p:txBody>
      </p:sp>
      <p:sp>
        <p:nvSpPr>
          <p:cNvPr id="17413" name="Text Box 3"/>
          <p:cNvSpPr txBox="1">
            <a:spLocks noChangeArrowheads="1"/>
          </p:cNvSpPr>
          <p:nvPr/>
        </p:nvSpPr>
        <p:spPr bwMode="auto">
          <a:xfrm>
            <a:off x="6248400" y="268288"/>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en-US" altLang="en-US" sz="1400">
                <a:solidFill>
                  <a:srgbClr val="FFFF00"/>
                </a:solidFill>
                <a:latin typeface="Arial" panose="020B0604020202020204" pitchFamily="34" charset="0"/>
                <a:cs typeface="Arial" panose="020B0604020202020204" pitchFamily="34" charset="0"/>
              </a:rPr>
              <a:t>www.</a:t>
            </a:r>
            <a:r>
              <a:rPr lang="ro-RO" altLang="en-US" sz="1400">
                <a:solidFill>
                  <a:srgbClr val="FFFF00"/>
                </a:solidFill>
                <a:latin typeface="Arial" panose="020B0604020202020204" pitchFamily="34" charset="0"/>
                <a:cs typeface="Arial" panose="020B0604020202020204" pitchFamily="34" charset="0"/>
              </a:rPr>
              <a:t>reinviesperanta.ro</a:t>
            </a:r>
            <a:endParaRPr lang="en-US" altLang="en-US" sz="1400">
              <a:solidFill>
                <a:srgbClr val="FFFF00"/>
              </a:solidFill>
              <a:latin typeface="Arial" panose="020B0604020202020204" pitchFamily="34" charset="0"/>
              <a:cs typeface="Arial" panose="020B0604020202020204" pitchFamily="34" charset="0"/>
            </a:endParaRPr>
          </a:p>
        </p:txBody>
      </p:sp>
      <p:pic>
        <p:nvPicPr>
          <p:cNvPr id="174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5188" y="555625"/>
            <a:ext cx="2233612"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
            <a:ext cx="2971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9754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solidFill>
                <a:srgbClr val="FFFF00"/>
              </a:solidFill>
            </a:endParaRPr>
          </a:p>
        </p:txBody>
      </p:sp>
      <p:sp>
        <p:nvSpPr>
          <p:cNvPr id="15365" name="TextBox 5"/>
          <p:cNvSpPr txBox="1">
            <a:spLocks noChangeArrowheads="1"/>
          </p:cNvSpPr>
          <p:nvPr/>
        </p:nvSpPr>
        <p:spPr bwMode="auto">
          <a:xfrm>
            <a:off x="838200" y="2057400"/>
            <a:ext cx="7772400" cy="3140075"/>
          </a:xfrm>
          <a:prstGeom prst="rect">
            <a:avLst/>
          </a:prstGeom>
          <a:noFill/>
          <a:ln>
            <a:noFill/>
          </a:ln>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a:defRPr>
            </a:lvl1pPr>
            <a:lvl2pPr marL="742950" indent="-285750">
              <a:lnSpc>
                <a:spcPct val="120000"/>
              </a:lnSpc>
              <a:spcBef>
                <a:spcPts val="500"/>
              </a:spcBef>
              <a:buFont typeface="Arial" panose="020B0604020202020204" pitchFamily="34" charset="0"/>
              <a:buChar char="•"/>
              <a:defRPr>
                <a:solidFill>
                  <a:schemeClr val="tx1"/>
                </a:solidFill>
                <a:latin typeface="Rockwell"/>
              </a:defRPr>
            </a:lvl2pPr>
            <a:lvl3pPr marL="1143000" indent="-228600">
              <a:lnSpc>
                <a:spcPct val="120000"/>
              </a:lnSpc>
              <a:spcBef>
                <a:spcPts val="500"/>
              </a:spcBef>
              <a:buFont typeface="Arial" panose="020B0604020202020204" pitchFamily="34" charset="0"/>
              <a:buChar char="•"/>
              <a:defRPr sz="1600">
                <a:solidFill>
                  <a:schemeClr val="tx1"/>
                </a:solidFill>
                <a:latin typeface="Rockwell"/>
              </a:defRPr>
            </a:lvl3pPr>
            <a:lvl4pPr marL="1600200" indent="-228600">
              <a:lnSpc>
                <a:spcPct val="120000"/>
              </a:lnSpc>
              <a:spcBef>
                <a:spcPts val="500"/>
              </a:spcBef>
              <a:buFont typeface="Arial" panose="020B0604020202020204" pitchFamily="34" charset="0"/>
              <a:buChar char="•"/>
              <a:defRPr sz="1400">
                <a:solidFill>
                  <a:schemeClr val="tx1"/>
                </a:solidFill>
                <a:latin typeface="Rockwell"/>
              </a:defRPr>
            </a:lvl4pPr>
            <a:lvl5pPr marL="2057400" indent="-228600">
              <a:lnSpc>
                <a:spcPct val="120000"/>
              </a:lnSpc>
              <a:spcBef>
                <a:spcPts val="500"/>
              </a:spcBef>
              <a:buFont typeface="Arial" panose="020B0604020202020204" pitchFamily="34" charset="0"/>
              <a:buChar char="•"/>
              <a:defRPr sz="1200">
                <a:solidFill>
                  <a:schemeClr val="tx1"/>
                </a:solidFill>
                <a:latin typeface="Rockwell"/>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9pPr>
          </a:lstStyle>
          <a:p>
            <a:pPr>
              <a:lnSpc>
                <a:spcPct val="100000"/>
              </a:lnSpc>
              <a:spcBef>
                <a:spcPct val="0"/>
              </a:spcBef>
              <a:buFontTx/>
              <a:buNone/>
              <a:defRPr/>
            </a:pP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COMUNICAREA</a:t>
            </a:r>
          </a:p>
          <a:p>
            <a:pPr>
              <a:lnSpc>
                <a:spcPct val="100000"/>
              </a:lnSpc>
              <a:spcBef>
                <a:spcPct val="0"/>
              </a:spcBef>
              <a:buFontTx/>
              <a:buNone/>
              <a:defRPr/>
            </a:pP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PASIVĂ</a:t>
            </a:r>
          </a:p>
          <a:p>
            <a:pPr>
              <a:lnSpc>
                <a:spcPct val="100000"/>
              </a:lnSpc>
              <a:spcBef>
                <a:spcPct val="0"/>
              </a:spcBef>
              <a:buFontTx/>
              <a:buNone/>
              <a:defRPr/>
            </a:pP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Comunicarea pasivă se bazează pe ascultare și speră să evite confruntarea cu orice preț. În acest mod noi nu vorbim prea mult, întrebăm chiar mai puțin, și de fapt facem foarte puțin. Noi, pur și simplu, nu vrem să “legănăm barca”.</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Persoanele pasive au învățat că este mai sigur să nu reacționeze și mai bine să dispară decât să se ridice și să fie observat.</a:t>
            </a:r>
            <a:endParaRPr lang="en-US" sz="1800" dirty="0" smtClean="0">
              <a:solidFill>
                <a:srgbClr val="FFFF00"/>
              </a:solidFill>
              <a:latin typeface="Arial" panose="020B0604020202020204" pitchFamily="34" charset="0"/>
              <a:cs typeface="Arial" panose="020B0604020202020204" pitchFamily="34" charset="0"/>
            </a:endParaRPr>
          </a:p>
        </p:txBody>
      </p:sp>
      <p:pic>
        <p:nvPicPr>
          <p:cNvPr id="1843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4088" y="587375"/>
            <a:ext cx="2144712"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3"/>
          <p:cNvSpPr txBox="1">
            <a:spLocks noChangeArrowheads="1"/>
          </p:cNvSpPr>
          <p:nvPr/>
        </p:nvSpPr>
        <p:spPr bwMode="auto">
          <a:xfrm>
            <a:off x="5486400" y="115888"/>
            <a:ext cx="350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400">
                <a:solidFill>
                  <a:srgbClr val="FFFF00"/>
                </a:solidFill>
                <a:latin typeface="Arial" panose="020B0604020202020204" pitchFamily="34" charset="0"/>
                <a:cs typeface="Arial" panose="020B0604020202020204" pitchFamily="34" charset="0"/>
              </a:rPr>
              <a:t> Dr MargiAnne Isaia,</a:t>
            </a:r>
            <a:r>
              <a:rPr lang="en-US" altLang="en-US" sz="1400">
                <a:solidFill>
                  <a:srgbClr val="FFFF00"/>
                </a:solidFill>
                <a:latin typeface="Arial" panose="020B0604020202020204" pitchFamily="34" charset="0"/>
                <a:cs typeface="Arial" panose="020B0604020202020204" pitchFamily="34" charset="0"/>
              </a:rPr>
              <a:t> </a:t>
            </a:r>
            <a:r>
              <a:rPr lang="ro-RO" altLang="en-US" sz="1400">
                <a:solidFill>
                  <a:srgbClr val="FFFF00"/>
                </a:solidFill>
                <a:latin typeface="Arial" panose="020B0604020202020204" pitchFamily="34" charset="0"/>
                <a:cs typeface="Arial" panose="020B0604020202020204" pitchFamily="34" charset="0"/>
              </a:rPr>
              <a:t>MD MPH PCC (T)</a:t>
            </a:r>
            <a:endParaRPr lang="en-US" altLang="en-US" sz="1400">
              <a:solidFill>
                <a:srgbClr val="FFFF00"/>
              </a:solidFill>
              <a:latin typeface="Arial" panose="020B0604020202020204" pitchFamily="34" charset="0"/>
              <a:cs typeface="Arial" panose="020B0604020202020204" pitchFamily="34" charset="0"/>
            </a:endParaRPr>
          </a:p>
        </p:txBody>
      </p:sp>
      <p:sp>
        <p:nvSpPr>
          <p:cNvPr id="18438" name="Text Box 3"/>
          <p:cNvSpPr txBox="1">
            <a:spLocks noChangeArrowheads="1"/>
          </p:cNvSpPr>
          <p:nvPr/>
        </p:nvSpPr>
        <p:spPr bwMode="auto">
          <a:xfrm>
            <a:off x="6248400" y="268288"/>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en-US" altLang="en-US" sz="1400">
                <a:solidFill>
                  <a:srgbClr val="FFFF00"/>
                </a:solidFill>
                <a:latin typeface="Arial" panose="020B0604020202020204" pitchFamily="34" charset="0"/>
                <a:cs typeface="Arial" panose="020B0604020202020204" pitchFamily="34" charset="0"/>
              </a:rPr>
              <a:t>www.</a:t>
            </a:r>
            <a:r>
              <a:rPr lang="ro-RO" altLang="en-US" sz="1400">
                <a:solidFill>
                  <a:srgbClr val="FFFF00"/>
                </a:solidFill>
                <a:latin typeface="Arial" panose="020B0604020202020204" pitchFamily="34" charset="0"/>
                <a:cs typeface="Arial" panose="020B0604020202020204" pitchFamily="34" charset="0"/>
              </a:rPr>
              <a:t>reinviesperanta.ro</a:t>
            </a:r>
            <a:endParaRPr lang="en-US" altLang="en-US" sz="1400">
              <a:solidFill>
                <a:srgbClr val="FFFF00"/>
              </a:solidFill>
              <a:latin typeface="Arial" panose="020B0604020202020204" pitchFamily="34" charset="0"/>
              <a:cs typeface="Arial" panose="020B0604020202020204" pitchFamily="34" charset="0"/>
            </a:endParaRPr>
          </a:p>
        </p:txBody>
      </p:sp>
      <p:pic>
        <p:nvPicPr>
          <p:cNvPr id="18439"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
            <a:ext cx="2971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100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solidFill>
                <a:srgbClr val="FFFF00"/>
              </a:solidFill>
            </a:endParaRPr>
          </a:p>
        </p:txBody>
      </p:sp>
      <p:sp>
        <p:nvSpPr>
          <p:cNvPr id="16389" name="TextBox 5"/>
          <p:cNvSpPr txBox="1">
            <a:spLocks noChangeArrowheads="1"/>
          </p:cNvSpPr>
          <p:nvPr/>
        </p:nvSpPr>
        <p:spPr bwMode="auto">
          <a:xfrm>
            <a:off x="838200" y="2057400"/>
            <a:ext cx="7924800" cy="3694113"/>
          </a:xfrm>
          <a:prstGeom prst="rect">
            <a:avLst/>
          </a:prstGeom>
          <a:noFill/>
          <a:ln>
            <a:noFill/>
          </a:ln>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a:defRPr>
            </a:lvl1pPr>
            <a:lvl2pPr marL="742950" indent="-285750">
              <a:lnSpc>
                <a:spcPct val="120000"/>
              </a:lnSpc>
              <a:spcBef>
                <a:spcPts val="500"/>
              </a:spcBef>
              <a:buFont typeface="Arial" panose="020B0604020202020204" pitchFamily="34" charset="0"/>
              <a:buChar char="•"/>
              <a:defRPr>
                <a:solidFill>
                  <a:schemeClr val="tx1"/>
                </a:solidFill>
                <a:latin typeface="Rockwell"/>
              </a:defRPr>
            </a:lvl2pPr>
            <a:lvl3pPr marL="1143000" indent="-228600">
              <a:lnSpc>
                <a:spcPct val="120000"/>
              </a:lnSpc>
              <a:spcBef>
                <a:spcPts val="500"/>
              </a:spcBef>
              <a:buFont typeface="Arial" panose="020B0604020202020204" pitchFamily="34" charset="0"/>
              <a:buChar char="•"/>
              <a:defRPr sz="1600">
                <a:solidFill>
                  <a:schemeClr val="tx1"/>
                </a:solidFill>
                <a:latin typeface="Rockwell"/>
              </a:defRPr>
            </a:lvl3pPr>
            <a:lvl4pPr marL="1600200" indent="-228600">
              <a:lnSpc>
                <a:spcPct val="120000"/>
              </a:lnSpc>
              <a:spcBef>
                <a:spcPts val="500"/>
              </a:spcBef>
              <a:buFont typeface="Arial" panose="020B0604020202020204" pitchFamily="34" charset="0"/>
              <a:buChar char="•"/>
              <a:defRPr sz="1400">
                <a:solidFill>
                  <a:schemeClr val="tx1"/>
                </a:solidFill>
                <a:latin typeface="Rockwell"/>
              </a:defRPr>
            </a:lvl4pPr>
            <a:lvl5pPr marL="2057400" indent="-228600">
              <a:lnSpc>
                <a:spcPct val="120000"/>
              </a:lnSpc>
              <a:spcBef>
                <a:spcPts val="500"/>
              </a:spcBef>
              <a:buFont typeface="Arial" panose="020B0604020202020204" pitchFamily="34" charset="0"/>
              <a:buChar char="•"/>
              <a:defRPr sz="1200">
                <a:solidFill>
                  <a:schemeClr val="tx1"/>
                </a:solidFill>
                <a:latin typeface="Rockwell"/>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9pPr>
          </a:lstStyle>
          <a:p>
            <a:pPr>
              <a:lnSpc>
                <a:spcPct val="100000"/>
              </a:lnSpc>
              <a:spcBef>
                <a:spcPct val="0"/>
              </a:spcBef>
              <a:buFontTx/>
              <a:buNone/>
              <a:defRPr/>
            </a:pP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COMUNICAREA</a:t>
            </a:r>
          </a:p>
          <a:p>
            <a:pPr>
              <a:lnSpc>
                <a:spcPct val="100000"/>
              </a:lnSpc>
              <a:spcBef>
                <a:spcPct val="0"/>
              </a:spcBef>
              <a:buFontTx/>
              <a:buNone/>
              <a:defRPr/>
            </a:pP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PASIVĂ</a:t>
            </a:r>
          </a:p>
          <a:p>
            <a:pPr>
              <a:lnSpc>
                <a:spcPct val="100000"/>
              </a:lnSpc>
              <a:spcBef>
                <a:spcPct val="0"/>
              </a:spcBef>
              <a:buFontTx/>
              <a:buNone/>
              <a:defRPr/>
            </a:pP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Pasivitatea are aplicaţiile ei critice: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Când o problema este minoră;</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În cazul în care problemele cauzate de conflict sunt mai mari decât conflictul în sine;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Când emoțiile sunt mari și este logic să faci o pauză, în scopul de a te  calma și recâștiga perspectiva;</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Când puterea ta este mult mai mică decât al celeilalte părți;</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Când poziția celuilalt este imposibil să se schimbe pentru scopuri practice.</a:t>
            </a:r>
            <a:endParaRPr lang="en-US" sz="1800" dirty="0" smtClean="0">
              <a:solidFill>
                <a:srgbClr val="FFFF00"/>
              </a:solidFill>
              <a:latin typeface="Arial" panose="020B0604020202020204" pitchFamily="34" charset="0"/>
              <a:cs typeface="Arial" panose="020B0604020202020204" pitchFamily="34" charset="0"/>
            </a:endParaRPr>
          </a:p>
        </p:txBody>
      </p:sp>
      <p:pic>
        <p:nvPicPr>
          <p:cNvPr id="1946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8050" y="596900"/>
            <a:ext cx="219075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3"/>
          <p:cNvSpPr txBox="1">
            <a:spLocks noChangeArrowheads="1"/>
          </p:cNvSpPr>
          <p:nvPr/>
        </p:nvSpPr>
        <p:spPr bwMode="auto">
          <a:xfrm>
            <a:off x="5486400" y="115888"/>
            <a:ext cx="350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400">
                <a:solidFill>
                  <a:srgbClr val="FFFF00"/>
                </a:solidFill>
                <a:latin typeface="Arial" panose="020B0604020202020204" pitchFamily="34" charset="0"/>
                <a:cs typeface="Arial" panose="020B0604020202020204" pitchFamily="34" charset="0"/>
              </a:rPr>
              <a:t> Dr MargiAnne Isaia,</a:t>
            </a:r>
            <a:r>
              <a:rPr lang="en-US" altLang="en-US" sz="1400">
                <a:solidFill>
                  <a:srgbClr val="FFFF00"/>
                </a:solidFill>
                <a:latin typeface="Arial" panose="020B0604020202020204" pitchFamily="34" charset="0"/>
                <a:cs typeface="Arial" panose="020B0604020202020204" pitchFamily="34" charset="0"/>
              </a:rPr>
              <a:t> </a:t>
            </a:r>
            <a:r>
              <a:rPr lang="ro-RO" altLang="en-US" sz="1400">
                <a:solidFill>
                  <a:srgbClr val="FFFF00"/>
                </a:solidFill>
                <a:latin typeface="Arial" panose="020B0604020202020204" pitchFamily="34" charset="0"/>
                <a:cs typeface="Arial" panose="020B0604020202020204" pitchFamily="34" charset="0"/>
              </a:rPr>
              <a:t>MD MPH PCC (T)</a:t>
            </a:r>
            <a:endParaRPr lang="en-US" altLang="en-US" sz="1400">
              <a:solidFill>
                <a:srgbClr val="FFFF00"/>
              </a:solidFill>
              <a:latin typeface="Arial" panose="020B0604020202020204" pitchFamily="34" charset="0"/>
              <a:cs typeface="Arial" panose="020B0604020202020204" pitchFamily="34" charset="0"/>
            </a:endParaRPr>
          </a:p>
        </p:txBody>
      </p:sp>
      <p:sp>
        <p:nvSpPr>
          <p:cNvPr id="19462" name="Text Box 3"/>
          <p:cNvSpPr txBox="1">
            <a:spLocks noChangeArrowheads="1"/>
          </p:cNvSpPr>
          <p:nvPr/>
        </p:nvSpPr>
        <p:spPr bwMode="auto">
          <a:xfrm>
            <a:off x="6248400" y="268288"/>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en-US" altLang="en-US" sz="1400">
                <a:solidFill>
                  <a:srgbClr val="FFFF00"/>
                </a:solidFill>
                <a:latin typeface="Arial" panose="020B0604020202020204" pitchFamily="34" charset="0"/>
                <a:cs typeface="Arial" panose="020B0604020202020204" pitchFamily="34" charset="0"/>
              </a:rPr>
              <a:t>www.</a:t>
            </a:r>
            <a:r>
              <a:rPr lang="ro-RO" altLang="en-US" sz="1400">
                <a:solidFill>
                  <a:srgbClr val="FFFF00"/>
                </a:solidFill>
                <a:latin typeface="Arial" panose="020B0604020202020204" pitchFamily="34" charset="0"/>
                <a:cs typeface="Arial" panose="020B0604020202020204" pitchFamily="34" charset="0"/>
              </a:rPr>
              <a:t>reinviesperanta.ro</a:t>
            </a:r>
            <a:endParaRPr lang="en-US" altLang="en-US" sz="1400">
              <a:solidFill>
                <a:srgbClr val="FFFF00"/>
              </a:solidFill>
              <a:latin typeface="Arial" panose="020B0604020202020204" pitchFamily="34" charset="0"/>
              <a:cs typeface="Arial" panose="020B0604020202020204" pitchFamily="34" charset="0"/>
            </a:endParaRPr>
          </a:p>
        </p:txBody>
      </p:sp>
      <p:pic>
        <p:nvPicPr>
          <p:cNvPr id="19463"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
            <a:ext cx="2971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13357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solidFill>
                <a:srgbClr val="FFFF00"/>
              </a:solidFill>
            </a:endParaRPr>
          </a:p>
        </p:txBody>
      </p:sp>
      <p:sp>
        <p:nvSpPr>
          <p:cNvPr id="17413" name="TextBox 5"/>
          <p:cNvSpPr txBox="1">
            <a:spLocks noChangeArrowheads="1"/>
          </p:cNvSpPr>
          <p:nvPr/>
        </p:nvSpPr>
        <p:spPr bwMode="auto">
          <a:xfrm>
            <a:off x="838200" y="1752600"/>
            <a:ext cx="7772400" cy="4524375"/>
          </a:xfrm>
          <a:prstGeom prst="rect">
            <a:avLst/>
          </a:prstGeom>
          <a:noFill/>
          <a:ln>
            <a:noFill/>
          </a:ln>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a:defRPr>
            </a:lvl1pPr>
            <a:lvl2pPr marL="742950" indent="-285750">
              <a:lnSpc>
                <a:spcPct val="120000"/>
              </a:lnSpc>
              <a:spcBef>
                <a:spcPts val="500"/>
              </a:spcBef>
              <a:buFont typeface="Arial" panose="020B0604020202020204" pitchFamily="34" charset="0"/>
              <a:buChar char="•"/>
              <a:defRPr>
                <a:solidFill>
                  <a:schemeClr val="tx1"/>
                </a:solidFill>
                <a:latin typeface="Rockwell"/>
              </a:defRPr>
            </a:lvl2pPr>
            <a:lvl3pPr marL="1143000" indent="-228600">
              <a:lnSpc>
                <a:spcPct val="120000"/>
              </a:lnSpc>
              <a:spcBef>
                <a:spcPts val="500"/>
              </a:spcBef>
              <a:buFont typeface="Arial" panose="020B0604020202020204" pitchFamily="34" charset="0"/>
              <a:buChar char="•"/>
              <a:defRPr sz="1600">
                <a:solidFill>
                  <a:schemeClr val="tx1"/>
                </a:solidFill>
                <a:latin typeface="Rockwell"/>
              </a:defRPr>
            </a:lvl3pPr>
            <a:lvl4pPr marL="1600200" indent="-228600">
              <a:lnSpc>
                <a:spcPct val="120000"/>
              </a:lnSpc>
              <a:spcBef>
                <a:spcPts val="500"/>
              </a:spcBef>
              <a:buFont typeface="Arial" panose="020B0604020202020204" pitchFamily="34" charset="0"/>
              <a:buChar char="•"/>
              <a:defRPr sz="1400">
                <a:solidFill>
                  <a:schemeClr val="tx1"/>
                </a:solidFill>
                <a:latin typeface="Rockwell"/>
              </a:defRPr>
            </a:lvl4pPr>
            <a:lvl5pPr marL="2057400" indent="-228600">
              <a:lnSpc>
                <a:spcPct val="120000"/>
              </a:lnSpc>
              <a:spcBef>
                <a:spcPts val="500"/>
              </a:spcBef>
              <a:buFont typeface="Arial" panose="020B0604020202020204" pitchFamily="34" charset="0"/>
              <a:buChar char="•"/>
              <a:defRPr sz="1200">
                <a:solidFill>
                  <a:schemeClr val="tx1"/>
                </a:solidFill>
                <a:latin typeface="Rockwell"/>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9pPr>
          </a:lstStyle>
          <a:p>
            <a:pPr>
              <a:lnSpc>
                <a:spcPct val="100000"/>
              </a:lnSpc>
              <a:spcBef>
                <a:spcPct val="0"/>
              </a:spcBef>
              <a:buFontTx/>
              <a:buNone/>
              <a:defRPr/>
            </a:pP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COMUNICAREA</a:t>
            </a:r>
          </a:p>
          <a:p>
            <a:pPr>
              <a:lnSpc>
                <a:spcPct val="100000"/>
              </a:lnSpc>
              <a:spcBef>
                <a:spcPct val="0"/>
              </a:spcBef>
              <a:buFontTx/>
              <a:buNone/>
              <a:defRPr/>
            </a:pP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PASIVĂ</a:t>
            </a:r>
          </a:p>
          <a:p>
            <a:pPr>
              <a:lnSpc>
                <a:spcPct val="100000"/>
              </a:lnSpc>
              <a:spcBef>
                <a:spcPct val="0"/>
              </a:spcBef>
              <a:buFontTx/>
              <a:buNone/>
              <a:defRPr/>
            </a:pP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Motto-uri și credințe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"Nu-ţi exprima sentimentele adevărate."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"Nu face valuri."</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"Nu contrazice."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"Alții au mai multe drepturi decât mine."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CARACTERISTICI</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Conciliant, conștient de sine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Se încrede în alții, dar nu în sine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Nu exprimă dorințele și sentimentele proprii</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Permite altora sa ia decizii pentru sine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Nu obține ceea ce vrea</a:t>
            </a:r>
            <a:endParaRPr lang="en-US" sz="1600" dirty="0" smtClean="0">
              <a:solidFill>
                <a:srgbClr val="FFFF00"/>
              </a:solidFill>
              <a:latin typeface="Arial" panose="020B0604020202020204" pitchFamily="34" charset="0"/>
              <a:cs typeface="Arial" panose="020B0604020202020204" pitchFamily="34" charset="0"/>
            </a:endParaRPr>
          </a:p>
        </p:txBody>
      </p:sp>
      <p:pic>
        <p:nvPicPr>
          <p:cNvPr id="2048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6463" y="687388"/>
            <a:ext cx="2039937"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3"/>
          <p:cNvSpPr txBox="1">
            <a:spLocks noChangeArrowheads="1"/>
          </p:cNvSpPr>
          <p:nvPr/>
        </p:nvSpPr>
        <p:spPr bwMode="auto">
          <a:xfrm>
            <a:off x="5486400" y="115888"/>
            <a:ext cx="350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400">
                <a:solidFill>
                  <a:srgbClr val="FFFF00"/>
                </a:solidFill>
                <a:latin typeface="Arial" panose="020B0604020202020204" pitchFamily="34" charset="0"/>
                <a:cs typeface="Arial" panose="020B0604020202020204" pitchFamily="34" charset="0"/>
              </a:rPr>
              <a:t> Dr MargiAnne Isaia,</a:t>
            </a:r>
            <a:r>
              <a:rPr lang="en-US" altLang="en-US" sz="1400">
                <a:solidFill>
                  <a:srgbClr val="FFFF00"/>
                </a:solidFill>
                <a:latin typeface="Arial" panose="020B0604020202020204" pitchFamily="34" charset="0"/>
                <a:cs typeface="Arial" panose="020B0604020202020204" pitchFamily="34" charset="0"/>
              </a:rPr>
              <a:t> </a:t>
            </a:r>
            <a:r>
              <a:rPr lang="ro-RO" altLang="en-US" sz="1400">
                <a:solidFill>
                  <a:srgbClr val="FFFF00"/>
                </a:solidFill>
                <a:latin typeface="Arial" panose="020B0604020202020204" pitchFamily="34" charset="0"/>
                <a:cs typeface="Arial" panose="020B0604020202020204" pitchFamily="34" charset="0"/>
              </a:rPr>
              <a:t>MD MPH PCC (T)</a:t>
            </a:r>
            <a:endParaRPr lang="en-US" altLang="en-US" sz="1400">
              <a:solidFill>
                <a:srgbClr val="FFFF00"/>
              </a:solidFill>
              <a:latin typeface="Arial" panose="020B0604020202020204" pitchFamily="34" charset="0"/>
              <a:cs typeface="Arial" panose="020B0604020202020204" pitchFamily="34" charset="0"/>
            </a:endParaRPr>
          </a:p>
        </p:txBody>
      </p:sp>
      <p:sp>
        <p:nvSpPr>
          <p:cNvPr id="20486" name="Text Box 3"/>
          <p:cNvSpPr txBox="1">
            <a:spLocks noChangeArrowheads="1"/>
          </p:cNvSpPr>
          <p:nvPr/>
        </p:nvSpPr>
        <p:spPr bwMode="auto">
          <a:xfrm>
            <a:off x="6248400" y="268288"/>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en-US" altLang="en-US" sz="1400">
                <a:solidFill>
                  <a:srgbClr val="FFFF00"/>
                </a:solidFill>
                <a:latin typeface="Arial" panose="020B0604020202020204" pitchFamily="34" charset="0"/>
                <a:cs typeface="Arial" panose="020B0604020202020204" pitchFamily="34" charset="0"/>
              </a:rPr>
              <a:t>www.</a:t>
            </a:r>
            <a:r>
              <a:rPr lang="ro-RO" altLang="en-US" sz="1400">
                <a:solidFill>
                  <a:srgbClr val="FFFF00"/>
                </a:solidFill>
                <a:latin typeface="Arial" panose="020B0604020202020204" pitchFamily="34" charset="0"/>
                <a:cs typeface="Arial" panose="020B0604020202020204" pitchFamily="34" charset="0"/>
              </a:rPr>
              <a:t>reinviesperanta.ro</a:t>
            </a:r>
            <a:endParaRPr lang="en-US" altLang="en-US" sz="1400">
              <a:solidFill>
                <a:srgbClr val="FFFF00"/>
              </a:solidFill>
              <a:latin typeface="Arial" panose="020B0604020202020204" pitchFamily="34" charset="0"/>
              <a:cs typeface="Arial" panose="020B0604020202020204" pitchFamily="34" charset="0"/>
            </a:endParaRPr>
          </a:p>
        </p:txBody>
      </p:sp>
      <p:pic>
        <p:nvPicPr>
          <p:cNvPr id="20487"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
            <a:ext cx="2971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296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solidFill>
                <a:srgbClr val="FFFF00"/>
              </a:solidFill>
            </a:endParaRPr>
          </a:p>
        </p:txBody>
      </p:sp>
      <p:sp>
        <p:nvSpPr>
          <p:cNvPr id="18437" name="TextBox 5"/>
          <p:cNvSpPr txBox="1">
            <a:spLocks noChangeArrowheads="1"/>
          </p:cNvSpPr>
          <p:nvPr/>
        </p:nvSpPr>
        <p:spPr bwMode="auto">
          <a:xfrm>
            <a:off x="838200" y="1779588"/>
            <a:ext cx="7772400" cy="4800600"/>
          </a:xfrm>
          <a:prstGeom prst="rect">
            <a:avLst/>
          </a:prstGeom>
          <a:noFill/>
          <a:ln>
            <a:noFill/>
          </a:ln>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a:defRPr>
            </a:lvl1pPr>
            <a:lvl2pPr marL="742950" indent="-285750">
              <a:lnSpc>
                <a:spcPct val="120000"/>
              </a:lnSpc>
              <a:spcBef>
                <a:spcPts val="500"/>
              </a:spcBef>
              <a:buFont typeface="Arial" panose="020B0604020202020204" pitchFamily="34" charset="0"/>
              <a:buChar char="•"/>
              <a:defRPr>
                <a:solidFill>
                  <a:schemeClr val="tx1"/>
                </a:solidFill>
                <a:latin typeface="Rockwell"/>
              </a:defRPr>
            </a:lvl2pPr>
            <a:lvl3pPr marL="1143000" indent="-228600">
              <a:lnSpc>
                <a:spcPct val="120000"/>
              </a:lnSpc>
              <a:spcBef>
                <a:spcPts val="500"/>
              </a:spcBef>
              <a:buFont typeface="Arial" panose="020B0604020202020204" pitchFamily="34" charset="0"/>
              <a:buChar char="•"/>
              <a:defRPr sz="1600">
                <a:solidFill>
                  <a:schemeClr val="tx1"/>
                </a:solidFill>
                <a:latin typeface="Rockwell"/>
              </a:defRPr>
            </a:lvl3pPr>
            <a:lvl4pPr marL="1600200" indent="-228600">
              <a:lnSpc>
                <a:spcPct val="120000"/>
              </a:lnSpc>
              <a:spcBef>
                <a:spcPts val="500"/>
              </a:spcBef>
              <a:buFont typeface="Arial" panose="020B0604020202020204" pitchFamily="34" charset="0"/>
              <a:buChar char="•"/>
              <a:defRPr sz="1400">
                <a:solidFill>
                  <a:schemeClr val="tx1"/>
                </a:solidFill>
                <a:latin typeface="Rockwell"/>
              </a:defRPr>
            </a:lvl4pPr>
            <a:lvl5pPr marL="2057400" indent="-228600">
              <a:lnSpc>
                <a:spcPct val="120000"/>
              </a:lnSpc>
              <a:spcBef>
                <a:spcPts val="500"/>
              </a:spcBef>
              <a:buFont typeface="Arial" panose="020B0604020202020204" pitchFamily="34" charset="0"/>
              <a:buChar char="•"/>
              <a:defRPr sz="1200">
                <a:solidFill>
                  <a:schemeClr val="tx1"/>
                </a:solidFill>
                <a:latin typeface="Rockwell"/>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9pPr>
          </a:lstStyle>
          <a:p>
            <a:pPr>
              <a:lnSpc>
                <a:spcPct val="100000"/>
              </a:lnSpc>
              <a:spcBef>
                <a:spcPct val="0"/>
              </a:spcBef>
              <a:buFontTx/>
              <a:buNone/>
              <a:defRPr/>
            </a:pP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COMUNICAREA</a:t>
            </a:r>
          </a:p>
          <a:p>
            <a:pPr>
              <a:lnSpc>
                <a:spcPct val="100000"/>
              </a:lnSpc>
              <a:spcBef>
                <a:spcPct val="0"/>
              </a:spcBef>
              <a:buFontTx/>
              <a:buNone/>
              <a:defRPr/>
            </a:pP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PASIVĂ</a:t>
            </a:r>
          </a:p>
          <a:p>
            <a:pPr>
              <a:lnSpc>
                <a:spcPct val="100000"/>
              </a:lnSpc>
              <a:spcBef>
                <a:spcPct val="0"/>
              </a:spcBef>
              <a:buFontTx/>
              <a:buNone/>
              <a:defRPr/>
            </a:pP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Replici verbale: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"Ar trebui s-o faci."</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"Ai mai multă experiență decât mine."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"Nu pot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"Aceasta este, probabil, greșit, dar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"Voi încerca „ - Ton monoton, lipsit de energie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EFECTE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Renunță la a fi el sau ea</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Construiește relații de dependență</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Nu știe exact ce poziţie are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Pierde încet stima de sine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Promovează cauzele altora</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Nu este plăcut</a:t>
            </a:r>
            <a:endParaRPr lang="en-US" sz="1800" dirty="0" smtClean="0">
              <a:solidFill>
                <a:srgbClr val="FFFF00"/>
              </a:solidFill>
              <a:latin typeface="Arial" panose="020B0604020202020204" pitchFamily="34" charset="0"/>
              <a:cs typeface="Arial" panose="020B0604020202020204" pitchFamily="34" charset="0"/>
            </a:endParaRPr>
          </a:p>
        </p:txBody>
      </p:sp>
      <p:pic>
        <p:nvPicPr>
          <p:cNvPr id="2150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550863"/>
            <a:ext cx="22288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3"/>
          <p:cNvSpPr txBox="1">
            <a:spLocks noChangeArrowheads="1"/>
          </p:cNvSpPr>
          <p:nvPr/>
        </p:nvSpPr>
        <p:spPr bwMode="auto">
          <a:xfrm>
            <a:off x="5486400" y="115888"/>
            <a:ext cx="350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400">
                <a:solidFill>
                  <a:srgbClr val="FFFF00"/>
                </a:solidFill>
                <a:latin typeface="Arial" panose="020B0604020202020204" pitchFamily="34" charset="0"/>
                <a:cs typeface="Arial" panose="020B0604020202020204" pitchFamily="34" charset="0"/>
              </a:rPr>
              <a:t> Dr MargiAnne Isaia,</a:t>
            </a:r>
            <a:r>
              <a:rPr lang="en-US" altLang="en-US" sz="1400">
                <a:solidFill>
                  <a:srgbClr val="FFFF00"/>
                </a:solidFill>
                <a:latin typeface="Arial" panose="020B0604020202020204" pitchFamily="34" charset="0"/>
                <a:cs typeface="Arial" panose="020B0604020202020204" pitchFamily="34" charset="0"/>
              </a:rPr>
              <a:t> </a:t>
            </a:r>
            <a:r>
              <a:rPr lang="ro-RO" altLang="en-US" sz="1400">
                <a:solidFill>
                  <a:srgbClr val="FFFF00"/>
                </a:solidFill>
                <a:latin typeface="Arial" panose="020B0604020202020204" pitchFamily="34" charset="0"/>
                <a:cs typeface="Arial" panose="020B0604020202020204" pitchFamily="34" charset="0"/>
              </a:rPr>
              <a:t>MD MPH PCC (T)</a:t>
            </a:r>
            <a:endParaRPr lang="en-US" altLang="en-US" sz="1400">
              <a:solidFill>
                <a:srgbClr val="FFFF00"/>
              </a:solidFill>
              <a:latin typeface="Arial" panose="020B0604020202020204" pitchFamily="34" charset="0"/>
              <a:cs typeface="Arial" panose="020B0604020202020204" pitchFamily="34" charset="0"/>
            </a:endParaRPr>
          </a:p>
        </p:txBody>
      </p:sp>
      <p:sp>
        <p:nvSpPr>
          <p:cNvPr id="21510" name="Text Box 3"/>
          <p:cNvSpPr txBox="1">
            <a:spLocks noChangeArrowheads="1"/>
          </p:cNvSpPr>
          <p:nvPr/>
        </p:nvSpPr>
        <p:spPr bwMode="auto">
          <a:xfrm>
            <a:off x="6248400" y="268288"/>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en-US" altLang="en-US" sz="1400">
                <a:solidFill>
                  <a:srgbClr val="FFFF00"/>
                </a:solidFill>
                <a:latin typeface="Arial" panose="020B0604020202020204" pitchFamily="34" charset="0"/>
                <a:cs typeface="Arial" panose="020B0604020202020204" pitchFamily="34" charset="0"/>
              </a:rPr>
              <a:t>www.</a:t>
            </a:r>
            <a:r>
              <a:rPr lang="ro-RO" altLang="en-US" sz="1400">
                <a:solidFill>
                  <a:srgbClr val="FFFF00"/>
                </a:solidFill>
                <a:latin typeface="Arial" panose="020B0604020202020204" pitchFamily="34" charset="0"/>
                <a:cs typeface="Arial" panose="020B0604020202020204" pitchFamily="34" charset="0"/>
              </a:rPr>
              <a:t>reinviesperanta.ro</a:t>
            </a:r>
            <a:endParaRPr lang="en-US" altLang="en-US" sz="1400">
              <a:solidFill>
                <a:srgbClr val="FFFF00"/>
              </a:solidFill>
              <a:latin typeface="Arial" panose="020B0604020202020204" pitchFamily="34" charset="0"/>
              <a:cs typeface="Arial" panose="020B0604020202020204" pitchFamily="34" charset="0"/>
            </a:endParaRPr>
          </a:p>
        </p:txBody>
      </p:sp>
      <p:pic>
        <p:nvPicPr>
          <p:cNvPr id="21511"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
            <a:ext cx="2971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74577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solidFill>
                <a:srgbClr val="FFFF00"/>
              </a:solidFill>
            </a:endParaRPr>
          </a:p>
        </p:txBody>
      </p:sp>
      <p:sp>
        <p:nvSpPr>
          <p:cNvPr id="19461" name="TextBox 5"/>
          <p:cNvSpPr txBox="1">
            <a:spLocks noChangeArrowheads="1"/>
          </p:cNvSpPr>
          <p:nvPr/>
        </p:nvSpPr>
        <p:spPr bwMode="auto">
          <a:xfrm>
            <a:off x="838200" y="2049463"/>
            <a:ext cx="8001000" cy="4246562"/>
          </a:xfrm>
          <a:prstGeom prst="rect">
            <a:avLst/>
          </a:prstGeom>
          <a:noFill/>
          <a:ln>
            <a:noFill/>
          </a:ln>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a:defRPr>
            </a:lvl1pPr>
            <a:lvl2pPr marL="742950" indent="-285750">
              <a:lnSpc>
                <a:spcPct val="120000"/>
              </a:lnSpc>
              <a:spcBef>
                <a:spcPts val="500"/>
              </a:spcBef>
              <a:buFont typeface="Arial" panose="020B0604020202020204" pitchFamily="34" charset="0"/>
              <a:buChar char="•"/>
              <a:defRPr>
                <a:solidFill>
                  <a:schemeClr val="tx1"/>
                </a:solidFill>
                <a:latin typeface="Rockwell"/>
              </a:defRPr>
            </a:lvl2pPr>
            <a:lvl3pPr marL="1143000" indent="-228600">
              <a:lnSpc>
                <a:spcPct val="120000"/>
              </a:lnSpc>
              <a:spcBef>
                <a:spcPts val="500"/>
              </a:spcBef>
              <a:buFont typeface="Arial" panose="020B0604020202020204" pitchFamily="34" charset="0"/>
              <a:buChar char="•"/>
              <a:defRPr sz="1600">
                <a:solidFill>
                  <a:schemeClr val="tx1"/>
                </a:solidFill>
                <a:latin typeface="Rockwell"/>
              </a:defRPr>
            </a:lvl3pPr>
            <a:lvl4pPr marL="1600200" indent="-228600">
              <a:lnSpc>
                <a:spcPct val="120000"/>
              </a:lnSpc>
              <a:spcBef>
                <a:spcPts val="500"/>
              </a:spcBef>
              <a:buFont typeface="Arial" panose="020B0604020202020204" pitchFamily="34" charset="0"/>
              <a:buChar char="•"/>
              <a:defRPr sz="1400">
                <a:solidFill>
                  <a:schemeClr val="tx1"/>
                </a:solidFill>
                <a:latin typeface="Rockwell"/>
              </a:defRPr>
            </a:lvl4pPr>
            <a:lvl5pPr marL="2057400" indent="-228600">
              <a:lnSpc>
                <a:spcPct val="120000"/>
              </a:lnSpc>
              <a:spcBef>
                <a:spcPts val="500"/>
              </a:spcBef>
              <a:buFont typeface="Arial" panose="020B0604020202020204" pitchFamily="34" charset="0"/>
              <a:buChar char="•"/>
              <a:defRPr sz="1200">
                <a:solidFill>
                  <a:schemeClr val="tx1"/>
                </a:solidFill>
                <a:latin typeface="Rockwell"/>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9pPr>
          </a:lstStyle>
          <a:p>
            <a:pPr>
              <a:lnSpc>
                <a:spcPct val="100000"/>
              </a:lnSpc>
              <a:spcBef>
                <a:spcPct val="0"/>
              </a:spcBef>
              <a:buFontTx/>
              <a:buNone/>
              <a:defRPr/>
            </a:pP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COMUNICARE A</a:t>
            </a:r>
          </a:p>
          <a:p>
            <a:pPr>
              <a:lnSpc>
                <a:spcPct val="100000"/>
              </a:lnSpc>
              <a:spcBef>
                <a:spcPct val="0"/>
              </a:spcBef>
              <a:buFontTx/>
              <a:buNone/>
              <a:defRPr/>
            </a:pP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HOTĂRÂTĂ</a:t>
            </a:r>
          </a:p>
          <a:p>
            <a:pPr>
              <a:lnSpc>
                <a:spcPct val="100000"/>
              </a:lnSpc>
              <a:spcBef>
                <a:spcPct val="0"/>
              </a:spcBef>
              <a:buFontTx/>
              <a:buNone/>
              <a:defRPr/>
            </a:pP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Este cea mai eficientă și sănătoasă formă de comunicare.</a:t>
            </a:r>
          </a:p>
          <a:p>
            <a:pPr>
              <a:lnSpc>
                <a:spcPct val="100000"/>
              </a:lnSpc>
              <a:spcBef>
                <a:spcPct val="0"/>
              </a:spcBef>
              <a:buFontTx/>
              <a:buNone/>
              <a:defRPr/>
            </a:pPr>
            <a:r>
              <a:rPr lang="ro-RO" sz="1800" dirty="0" smtClean="0">
                <a:solidFill>
                  <a:srgbClr val="FFFF00"/>
                </a:solidFill>
                <a:latin typeface="Arial" panose="020B0604020202020204" pitchFamily="34" charset="0"/>
                <a:cs typeface="Arial" panose="020B0604020202020204" pitchFamily="34" charset="0"/>
              </a:rPr>
              <a:t>Este modul în care ne exprimăm în mod natural atunci când stima de sine este intactă, oferindu-ne încrederea de a comunica fără jocuri și manipulare.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Când suntem ființe hotărâte, muncim din greu pentru a crea soluții reciproc satisfăcătoare. Noi comunicăm în mod clar și sincer nevoile noastre. Ne îngrijim de relație și depunem eforturi pentru câștiga cu toții. </a:t>
            </a:r>
          </a:p>
          <a:p>
            <a:pPr>
              <a:lnSpc>
                <a:spcPct val="100000"/>
              </a:lnSpc>
              <a:spcBef>
                <a:spcPct val="0"/>
              </a:spcBef>
              <a:buFontTx/>
              <a:buNone/>
              <a:defRPr/>
            </a:pPr>
            <a:endParaRPr lang="ro-RO" sz="1800" dirty="0" smtClean="0">
              <a:solidFill>
                <a:srgbClr val="FFFF00"/>
              </a:solidFill>
              <a:latin typeface="Arial" panose="020B0604020202020204" pitchFamily="34" charset="0"/>
              <a:cs typeface="Arial" panose="020B0604020202020204" pitchFamily="34" charset="0"/>
            </a:endParaRPr>
          </a:p>
          <a:p>
            <a:pPr>
              <a:lnSpc>
                <a:spcPct val="100000"/>
              </a:lnSpc>
              <a:spcBef>
                <a:spcPct val="0"/>
              </a:spcBef>
              <a:buFontTx/>
              <a:buNone/>
              <a:defRPr/>
            </a:pPr>
            <a:r>
              <a:rPr lang="ro-RO" sz="1800" dirty="0" smtClean="0">
                <a:solidFill>
                  <a:srgbClr val="FFFF00"/>
                </a:solidFill>
                <a:latin typeface="Arial" panose="020B0604020202020204" pitchFamily="34" charset="0"/>
                <a:cs typeface="Arial" panose="020B0604020202020204" pitchFamily="34" charset="0"/>
              </a:rPr>
              <a:t>Știm limitele noastre și refuzăm a fi împinși dincolo de ele doar pentru că cineva vrea sau are nevoie de ceva de la noi. </a:t>
            </a:r>
          </a:p>
          <a:p>
            <a:pPr>
              <a:lnSpc>
                <a:spcPct val="100000"/>
              </a:lnSpc>
              <a:spcBef>
                <a:spcPct val="0"/>
              </a:spcBef>
              <a:buFontTx/>
              <a:buNone/>
              <a:defRPr/>
            </a:pPr>
            <a:r>
              <a:rPr lang="ro-RO" sz="1800" dirty="0" smtClean="0">
                <a:solidFill>
                  <a:srgbClr val="FFFF00"/>
                </a:solidFill>
                <a:latin typeface="Arial" panose="020B0604020202020204" pitchFamily="34" charset="0"/>
                <a:cs typeface="Arial" panose="020B0604020202020204" pitchFamily="34" charset="0"/>
              </a:rPr>
              <a:t>În mod surprinzător, comunicarea hotărâtă sau asertivă este stilul cel mai puțin folosit de cei mai mulți oameni. </a:t>
            </a:r>
            <a:endParaRPr lang="en-US" sz="1800" dirty="0" smtClean="0">
              <a:solidFill>
                <a:srgbClr val="FFFF00"/>
              </a:solidFill>
              <a:latin typeface="Arial" panose="020B0604020202020204" pitchFamily="34" charset="0"/>
              <a:cs typeface="Arial" panose="020B0604020202020204" pitchFamily="34" charset="0"/>
            </a:endParaRPr>
          </a:p>
        </p:txBody>
      </p:sp>
      <p:pic>
        <p:nvPicPr>
          <p:cNvPr id="2253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544513"/>
            <a:ext cx="2286000"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3"/>
          <p:cNvSpPr txBox="1">
            <a:spLocks noChangeArrowheads="1"/>
          </p:cNvSpPr>
          <p:nvPr/>
        </p:nvSpPr>
        <p:spPr bwMode="auto">
          <a:xfrm>
            <a:off x="5486400" y="115888"/>
            <a:ext cx="350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400">
                <a:solidFill>
                  <a:srgbClr val="FFFF00"/>
                </a:solidFill>
                <a:latin typeface="Arial" panose="020B0604020202020204" pitchFamily="34" charset="0"/>
                <a:cs typeface="Arial" panose="020B0604020202020204" pitchFamily="34" charset="0"/>
              </a:rPr>
              <a:t> Dr MargiAnne Isaia,</a:t>
            </a:r>
            <a:r>
              <a:rPr lang="en-US" altLang="en-US" sz="1400">
                <a:solidFill>
                  <a:srgbClr val="FFFF00"/>
                </a:solidFill>
                <a:latin typeface="Arial" panose="020B0604020202020204" pitchFamily="34" charset="0"/>
                <a:cs typeface="Arial" panose="020B0604020202020204" pitchFamily="34" charset="0"/>
              </a:rPr>
              <a:t> </a:t>
            </a:r>
            <a:r>
              <a:rPr lang="ro-RO" altLang="en-US" sz="1400">
                <a:solidFill>
                  <a:srgbClr val="FFFF00"/>
                </a:solidFill>
                <a:latin typeface="Arial" panose="020B0604020202020204" pitchFamily="34" charset="0"/>
                <a:cs typeface="Arial" panose="020B0604020202020204" pitchFamily="34" charset="0"/>
              </a:rPr>
              <a:t>MD MPH PCC (T)</a:t>
            </a:r>
            <a:endParaRPr lang="en-US" altLang="en-US" sz="1400">
              <a:solidFill>
                <a:srgbClr val="FFFF00"/>
              </a:solidFill>
              <a:latin typeface="Arial" panose="020B0604020202020204" pitchFamily="34" charset="0"/>
              <a:cs typeface="Arial" panose="020B0604020202020204" pitchFamily="34" charset="0"/>
            </a:endParaRPr>
          </a:p>
        </p:txBody>
      </p:sp>
      <p:sp>
        <p:nvSpPr>
          <p:cNvPr id="22534" name="Text Box 3"/>
          <p:cNvSpPr txBox="1">
            <a:spLocks noChangeArrowheads="1"/>
          </p:cNvSpPr>
          <p:nvPr/>
        </p:nvSpPr>
        <p:spPr bwMode="auto">
          <a:xfrm>
            <a:off x="6248400" y="268288"/>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en-US" altLang="en-US" sz="1400">
                <a:solidFill>
                  <a:srgbClr val="FFFF00"/>
                </a:solidFill>
                <a:latin typeface="Arial" panose="020B0604020202020204" pitchFamily="34" charset="0"/>
                <a:cs typeface="Arial" panose="020B0604020202020204" pitchFamily="34" charset="0"/>
              </a:rPr>
              <a:t>www.</a:t>
            </a:r>
            <a:r>
              <a:rPr lang="ro-RO" altLang="en-US" sz="1400">
                <a:solidFill>
                  <a:srgbClr val="FFFF00"/>
                </a:solidFill>
                <a:latin typeface="Arial" panose="020B0604020202020204" pitchFamily="34" charset="0"/>
                <a:cs typeface="Arial" panose="020B0604020202020204" pitchFamily="34" charset="0"/>
              </a:rPr>
              <a:t>reinviesperanta.ro</a:t>
            </a:r>
            <a:endParaRPr lang="en-US" altLang="en-US" sz="1400">
              <a:solidFill>
                <a:srgbClr val="FFFF00"/>
              </a:solidFill>
              <a:latin typeface="Arial" panose="020B0604020202020204" pitchFamily="34" charset="0"/>
              <a:cs typeface="Arial" panose="020B0604020202020204" pitchFamily="34" charset="0"/>
            </a:endParaRPr>
          </a:p>
        </p:txBody>
      </p:sp>
      <p:pic>
        <p:nvPicPr>
          <p:cNvPr id="22535"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
            <a:ext cx="2971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8751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solidFill>
                <a:srgbClr val="FFFF00"/>
              </a:solidFill>
            </a:endParaRPr>
          </a:p>
        </p:txBody>
      </p:sp>
      <p:sp>
        <p:nvSpPr>
          <p:cNvPr id="20485" name="TextBox 5"/>
          <p:cNvSpPr txBox="1">
            <a:spLocks noChangeArrowheads="1"/>
          </p:cNvSpPr>
          <p:nvPr/>
        </p:nvSpPr>
        <p:spPr bwMode="auto">
          <a:xfrm>
            <a:off x="838200" y="1779588"/>
            <a:ext cx="7543800" cy="4800600"/>
          </a:xfrm>
          <a:prstGeom prst="rect">
            <a:avLst/>
          </a:prstGeom>
          <a:noFill/>
          <a:ln>
            <a:noFill/>
          </a:ln>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a:defRPr>
            </a:lvl1pPr>
            <a:lvl2pPr marL="742950" indent="-285750">
              <a:lnSpc>
                <a:spcPct val="120000"/>
              </a:lnSpc>
              <a:spcBef>
                <a:spcPts val="500"/>
              </a:spcBef>
              <a:buFont typeface="Arial" panose="020B0604020202020204" pitchFamily="34" charset="0"/>
              <a:buChar char="•"/>
              <a:defRPr>
                <a:solidFill>
                  <a:schemeClr val="tx1"/>
                </a:solidFill>
                <a:latin typeface="Rockwell"/>
              </a:defRPr>
            </a:lvl2pPr>
            <a:lvl3pPr marL="1143000" indent="-228600">
              <a:lnSpc>
                <a:spcPct val="120000"/>
              </a:lnSpc>
              <a:spcBef>
                <a:spcPts val="500"/>
              </a:spcBef>
              <a:buFont typeface="Arial" panose="020B0604020202020204" pitchFamily="34" charset="0"/>
              <a:buChar char="•"/>
              <a:defRPr sz="1600">
                <a:solidFill>
                  <a:schemeClr val="tx1"/>
                </a:solidFill>
                <a:latin typeface="Rockwell"/>
              </a:defRPr>
            </a:lvl3pPr>
            <a:lvl4pPr marL="1600200" indent="-228600">
              <a:lnSpc>
                <a:spcPct val="120000"/>
              </a:lnSpc>
              <a:spcBef>
                <a:spcPts val="500"/>
              </a:spcBef>
              <a:buFont typeface="Arial" panose="020B0604020202020204" pitchFamily="34" charset="0"/>
              <a:buChar char="•"/>
              <a:defRPr sz="1400">
                <a:solidFill>
                  <a:schemeClr val="tx1"/>
                </a:solidFill>
                <a:latin typeface="Rockwell"/>
              </a:defRPr>
            </a:lvl4pPr>
            <a:lvl5pPr marL="2057400" indent="-228600">
              <a:lnSpc>
                <a:spcPct val="120000"/>
              </a:lnSpc>
              <a:spcBef>
                <a:spcPts val="500"/>
              </a:spcBef>
              <a:buFont typeface="Arial" panose="020B0604020202020204" pitchFamily="34" charset="0"/>
              <a:buChar char="•"/>
              <a:defRPr sz="1200">
                <a:solidFill>
                  <a:schemeClr val="tx1"/>
                </a:solidFill>
                <a:latin typeface="Rockwell"/>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9pPr>
          </a:lstStyle>
          <a:p>
            <a:pPr>
              <a:lnSpc>
                <a:spcPct val="100000"/>
              </a:lnSpc>
              <a:spcBef>
                <a:spcPct val="0"/>
              </a:spcBef>
              <a:buFontTx/>
              <a:buNone/>
              <a:defRPr/>
            </a:pP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COMUNICAREA</a:t>
            </a:r>
          </a:p>
          <a:p>
            <a:pPr>
              <a:lnSpc>
                <a:spcPct val="100000"/>
              </a:lnSpc>
              <a:spcBef>
                <a:spcPct val="0"/>
              </a:spcBef>
              <a:buFontTx/>
              <a:buNone/>
              <a:defRPr/>
            </a:pP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HOTĂRÂTĂ</a:t>
            </a:r>
          </a:p>
          <a:p>
            <a:pPr>
              <a:lnSpc>
                <a:spcPct val="100000"/>
              </a:lnSpc>
              <a:spcBef>
                <a:spcPct val="0"/>
              </a:spcBef>
              <a:buFontTx/>
              <a:buNone/>
              <a:defRPr/>
            </a:pP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Motto-uri și credințe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Consideră că și tu și alții sunteți valoroși</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Nu înseamnă că trebuie să câștigi mereu, important este că ai </a:t>
            </a:r>
          </a:p>
          <a:p>
            <a:pPr>
              <a:lnSpc>
                <a:spcPct val="100000"/>
              </a:lnSpc>
              <a:spcBef>
                <a:spcPct val="0"/>
              </a:spcBef>
              <a:buFontTx/>
              <a:buNone/>
              <a:defRPr/>
            </a:pPr>
            <a:r>
              <a:rPr lang="ro-RO" sz="1800" dirty="0" smtClean="0">
                <a:solidFill>
                  <a:srgbClr val="FFFF00"/>
                </a:solidFill>
                <a:latin typeface="Arial" panose="020B0604020202020204" pitchFamily="34" charset="0"/>
                <a:cs typeface="Arial" panose="020B0604020202020204" pitchFamily="34" charset="0"/>
              </a:rPr>
              <a:t>		rezolvat situația cât mai eficient posibil</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"Am drepturi, la fel și ceilalți."</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CARACTERISTICI</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Nu judecă pe nimeni</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Observă un comportament mai degrabă decât a-l eticheta</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Se încrede în sine, dar și în alții</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Conștient de sine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Deschis, flexibil, versatil,</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Are simțul umorului</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Concis, cu inițiativă</a:t>
            </a:r>
            <a:endParaRPr lang="en-US" sz="1600" dirty="0" smtClean="0">
              <a:solidFill>
                <a:srgbClr val="FFFF00"/>
              </a:solidFill>
              <a:latin typeface="Arial" panose="020B0604020202020204" pitchFamily="34" charset="0"/>
              <a:cs typeface="Arial" panose="020B0604020202020204" pitchFamily="34" charset="0"/>
            </a:endParaRPr>
          </a:p>
        </p:txBody>
      </p:sp>
      <p:pic>
        <p:nvPicPr>
          <p:cNvPr id="2355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531813"/>
            <a:ext cx="22098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3"/>
          <p:cNvSpPr txBox="1">
            <a:spLocks noChangeArrowheads="1"/>
          </p:cNvSpPr>
          <p:nvPr/>
        </p:nvSpPr>
        <p:spPr bwMode="auto">
          <a:xfrm>
            <a:off x="5486400" y="115888"/>
            <a:ext cx="350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400">
                <a:solidFill>
                  <a:srgbClr val="FFFF00"/>
                </a:solidFill>
                <a:latin typeface="Arial" panose="020B0604020202020204" pitchFamily="34" charset="0"/>
                <a:cs typeface="Arial" panose="020B0604020202020204" pitchFamily="34" charset="0"/>
              </a:rPr>
              <a:t> Dr MargiAnne Isaia,</a:t>
            </a:r>
            <a:r>
              <a:rPr lang="en-US" altLang="en-US" sz="1400">
                <a:solidFill>
                  <a:srgbClr val="FFFF00"/>
                </a:solidFill>
                <a:latin typeface="Arial" panose="020B0604020202020204" pitchFamily="34" charset="0"/>
                <a:cs typeface="Arial" panose="020B0604020202020204" pitchFamily="34" charset="0"/>
              </a:rPr>
              <a:t> </a:t>
            </a:r>
            <a:r>
              <a:rPr lang="ro-RO" altLang="en-US" sz="1400">
                <a:solidFill>
                  <a:srgbClr val="FFFF00"/>
                </a:solidFill>
                <a:latin typeface="Arial" panose="020B0604020202020204" pitchFamily="34" charset="0"/>
                <a:cs typeface="Arial" panose="020B0604020202020204" pitchFamily="34" charset="0"/>
              </a:rPr>
              <a:t>MD MPH PCC (T)</a:t>
            </a:r>
            <a:endParaRPr lang="en-US" altLang="en-US" sz="1400">
              <a:solidFill>
                <a:srgbClr val="FFFF00"/>
              </a:solidFill>
              <a:latin typeface="Arial" panose="020B0604020202020204" pitchFamily="34" charset="0"/>
              <a:cs typeface="Arial" panose="020B0604020202020204" pitchFamily="34" charset="0"/>
            </a:endParaRPr>
          </a:p>
        </p:txBody>
      </p:sp>
      <p:sp>
        <p:nvSpPr>
          <p:cNvPr id="23558" name="Text Box 3"/>
          <p:cNvSpPr txBox="1">
            <a:spLocks noChangeArrowheads="1"/>
          </p:cNvSpPr>
          <p:nvPr/>
        </p:nvSpPr>
        <p:spPr bwMode="auto">
          <a:xfrm>
            <a:off x="6248400" y="268288"/>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en-US" altLang="en-US" sz="1400">
                <a:solidFill>
                  <a:srgbClr val="FFFF00"/>
                </a:solidFill>
                <a:latin typeface="Arial" panose="020B0604020202020204" pitchFamily="34" charset="0"/>
                <a:cs typeface="Arial" panose="020B0604020202020204" pitchFamily="34" charset="0"/>
              </a:rPr>
              <a:t>www.</a:t>
            </a:r>
            <a:r>
              <a:rPr lang="ro-RO" altLang="en-US" sz="1400">
                <a:solidFill>
                  <a:srgbClr val="FFFF00"/>
                </a:solidFill>
                <a:latin typeface="Arial" panose="020B0604020202020204" pitchFamily="34" charset="0"/>
                <a:cs typeface="Arial" panose="020B0604020202020204" pitchFamily="34" charset="0"/>
              </a:rPr>
              <a:t>reinviesperanta.ro</a:t>
            </a:r>
            <a:endParaRPr lang="en-US" altLang="en-US" sz="1400">
              <a:solidFill>
                <a:srgbClr val="FFFF00"/>
              </a:solidFill>
              <a:latin typeface="Arial" panose="020B0604020202020204" pitchFamily="34" charset="0"/>
              <a:cs typeface="Arial" panose="020B0604020202020204" pitchFamily="34" charset="0"/>
            </a:endParaRPr>
          </a:p>
        </p:txBody>
      </p:sp>
      <p:pic>
        <p:nvPicPr>
          <p:cNvPr id="23559"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
            <a:ext cx="2971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2732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solidFill>
                <a:srgbClr val="FFFF00"/>
              </a:solidFill>
            </a:endParaRPr>
          </a:p>
        </p:txBody>
      </p:sp>
      <p:sp>
        <p:nvSpPr>
          <p:cNvPr id="21509" name="TextBox 5"/>
          <p:cNvSpPr txBox="1">
            <a:spLocks noChangeArrowheads="1"/>
          </p:cNvSpPr>
          <p:nvPr/>
        </p:nvSpPr>
        <p:spPr bwMode="auto">
          <a:xfrm>
            <a:off x="838200" y="1800225"/>
            <a:ext cx="7772400" cy="4524375"/>
          </a:xfrm>
          <a:prstGeom prst="rect">
            <a:avLst/>
          </a:prstGeom>
          <a:noFill/>
          <a:ln>
            <a:noFill/>
          </a:ln>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a:defRPr>
            </a:lvl1pPr>
            <a:lvl2pPr marL="742950" indent="-285750">
              <a:lnSpc>
                <a:spcPct val="120000"/>
              </a:lnSpc>
              <a:spcBef>
                <a:spcPts val="500"/>
              </a:spcBef>
              <a:buFont typeface="Arial" panose="020B0604020202020204" pitchFamily="34" charset="0"/>
              <a:buChar char="•"/>
              <a:defRPr>
                <a:solidFill>
                  <a:schemeClr val="tx1"/>
                </a:solidFill>
                <a:latin typeface="Rockwell"/>
              </a:defRPr>
            </a:lvl2pPr>
            <a:lvl3pPr marL="1143000" indent="-228600">
              <a:lnSpc>
                <a:spcPct val="120000"/>
              </a:lnSpc>
              <a:spcBef>
                <a:spcPts val="500"/>
              </a:spcBef>
              <a:buFont typeface="Arial" panose="020B0604020202020204" pitchFamily="34" charset="0"/>
              <a:buChar char="•"/>
              <a:defRPr sz="1600">
                <a:solidFill>
                  <a:schemeClr val="tx1"/>
                </a:solidFill>
                <a:latin typeface="Rockwell"/>
              </a:defRPr>
            </a:lvl3pPr>
            <a:lvl4pPr marL="1600200" indent="-228600">
              <a:lnSpc>
                <a:spcPct val="120000"/>
              </a:lnSpc>
              <a:spcBef>
                <a:spcPts val="500"/>
              </a:spcBef>
              <a:buFont typeface="Arial" panose="020B0604020202020204" pitchFamily="34" charset="0"/>
              <a:buChar char="•"/>
              <a:defRPr sz="1400">
                <a:solidFill>
                  <a:schemeClr val="tx1"/>
                </a:solidFill>
                <a:latin typeface="Rockwell"/>
              </a:defRPr>
            </a:lvl4pPr>
            <a:lvl5pPr marL="2057400" indent="-228600">
              <a:lnSpc>
                <a:spcPct val="120000"/>
              </a:lnSpc>
              <a:spcBef>
                <a:spcPts val="500"/>
              </a:spcBef>
              <a:buFont typeface="Arial" panose="020B0604020202020204" pitchFamily="34" charset="0"/>
              <a:buChar char="•"/>
              <a:defRPr sz="1200">
                <a:solidFill>
                  <a:schemeClr val="tx1"/>
                </a:solidFill>
                <a:latin typeface="Rockwell"/>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9pPr>
          </a:lstStyle>
          <a:p>
            <a:pPr>
              <a:lnSpc>
                <a:spcPct val="100000"/>
              </a:lnSpc>
              <a:spcBef>
                <a:spcPct val="0"/>
              </a:spcBef>
              <a:buFontTx/>
              <a:buNone/>
              <a:defRPr/>
            </a:pP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COMUNICAREA</a:t>
            </a:r>
          </a:p>
          <a:p>
            <a:pPr>
              <a:lnSpc>
                <a:spcPct val="100000"/>
              </a:lnSpc>
              <a:spcBef>
                <a:spcPct val="0"/>
              </a:spcBef>
              <a:buFontTx/>
              <a:buNone/>
              <a:defRPr/>
            </a:pP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HOTARÂTĂ</a:t>
            </a:r>
          </a:p>
          <a:p>
            <a:pPr>
              <a:lnSpc>
                <a:spcPct val="100000"/>
              </a:lnSpc>
              <a:spcBef>
                <a:spcPct val="0"/>
              </a:spcBef>
              <a:buFontTx/>
              <a:buNone/>
              <a:defRPr/>
            </a:pP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Replici verbale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"Eu aleg să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"Care sunt opțiunile mele?"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"Ce alternative avem?"</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EFECTE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Stimă de sine crescută și siguranță de sine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Ridică stima de sine al altora</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Se simte motivat și înțeles</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Alții știu unde se află</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Stilul hotărât este un stil pentru care să depunem eforturi. </a:t>
            </a:r>
          </a:p>
          <a:p>
            <a:pPr>
              <a:lnSpc>
                <a:spcPct val="100000"/>
              </a:lnSpc>
              <a:spcBef>
                <a:spcPct val="0"/>
              </a:spcBef>
              <a:buFontTx/>
              <a:buNone/>
              <a:defRPr/>
            </a:pPr>
            <a:r>
              <a:rPr lang="ro-RO" sz="1800" dirty="0" smtClean="0">
                <a:solidFill>
                  <a:srgbClr val="FFFF00"/>
                </a:solidFill>
                <a:latin typeface="Arial" panose="020B0604020202020204" pitchFamily="34" charset="0"/>
                <a:cs typeface="Arial" panose="020B0604020202020204" pitchFamily="34" charset="0"/>
              </a:rPr>
              <a:t>Ține cont de faptul că foarte puțini oameni au in totalitate un stil sau altul.</a:t>
            </a:r>
            <a:endParaRPr lang="en-US" sz="1800" dirty="0" smtClean="0">
              <a:solidFill>
                <a:srgbClr val="FFFF00"/>
              </a:solidFill>
              <a:latin typeface="Arial" panose="020B0604020202020204" pitchFamily="34" charset="0"/>
              <a:cs typeface="Arial" panose="020B0604020202020204" pitchFamily="34" charset="0"/>
            </a:endParaRPr>
          </a:p>
        </p:txBody>
      </p:sp>
      <p:pic>
        <p:nvPicPr>
          <p:cNvPr id="2458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7100" y="612775"/>
            <a:ext cx="2058988"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3"/>
          <p:cNvSpPr txBox="1">
            <a:spLocks noChangeArrowheads="1"/>
          </p:cNvSpPr>
          <p:nvPr/>
        </p:nvSpPr>
        <p:spPr bwMode="auto">
          <a:xfrm>
            <a:off x="5486400" y="115888"/>
            <a:ext cx="350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400">
                <a:solidFill>
                  <a:srgbClr val="FFFF00"/>
                </a:solidFill>
                <a:latin typeface="Arial" panose="020B0604020202020204" pitchFamily="34" charset="0"/>
                <a:cs typeface="Arial" panose="020B0604020202020204" pitchFamily="34" charset="0"/>
              </a:rPr>
              <a:t> Dr MargiAnne Isaia,</a:t>
            </a:r>
            <a:r>
              <a:rPr lang="en-US" altLang="en-US" sz="1400">
                <a:solidFill>
                  <a:srgbClr val="FFFF00"/>
                </a:solidFill>
                <a:latin typeface="Arial" panose="020B0604020202020204" pitchFamily="34" charset="0"/>
                <a:cs typeface="Arial" panose="020B0604020202020204" pitchFamily="34" charset="0"/>
              </a:rPr>
              <a:t> </a:t>
            </a:r>
            <a:r>
              <a:rPr lang="ro-RO" altLang="en-US" sz="1400">
                <a:solidFill>
                  <a:srgbClr val="FFFF00"/>
                </a:solidFill>
                <a:latin typeface="Arial" panose="020B0604020202020204" pitchFamily="34" charset="0"/>
                <a:cs typeface="Arial" panose="020B0604020202020204" pitchFamily="34" charset="0"/>
              </a:rPr>
              <a:t>MD MPH PCC (T)</a:t>
            </a:r>
            <a:endParaRPr lang="en-US" altLang="en-US" sz="1400">
              <a:solidFill>
                <a:srgbClr val="FFFF00"/>
              </a:solidFill>
              <a:latin typeface="Arial" panose="020B0604020202020204" pitchFamily="34" charset="0"/>
              <a:cs typeface="Arial" panose="020B0604020202020204" pitchFamily="34" charset="0"/>
            </a:endParaRPr>
          </a:p>
        </p:txBody>
      </p:sp>
      <p:sp>
        <p:nvSpPr>
          <p:cNvPr id="24582" name="Text Box 3"/>
          <p:cNvSpPr txBox="1">
            <a:spLocks noChangeArrowheads="1"/>
          </p:cNvSpPr>
          <p:nvPr/>
        </p:nvSpPr>
        <p:spPr bwMode="auto">
          <a:xfrm>
            <a:off x="6248400" y="268288"/>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en-US" altLang="en-US" sz="1400">
                <a:solidFill>
                  <a:srgbClr val="FFFF00"/>
                </a:solidFill>
                <a:latin typeface="Arial" panose="020B0604020202020204" pitchFamily="34" charset="0"/>
                <a:cs typeface="Arial" panose="020B0604020202020204" pitchFamily="34" charset="0"/>
              </a:rPr>
              <a:t>www.</a:t>
            </a:r>
            <a:r>
              <a:rPr lang="ro-RO" altLang="en-US" sz="1400">
                <a:solidFill>
                  <a:srgbClr val="FFFF00"/>
                </a:solidFill>
                <a:latin typeface="Arial" panose="020B0604020202020204" pitchFamily="34" charset="0"/>
                <a:cs typeface="Arial" panose="020B0604020202020204" pitchFamily="34" charset="0"/>
              </a:rPr>
              <a:t>reinviesperanta.ro</a:t>
            </a:r>
            <a:endParaRPr lang="en-US" altLang="en-US" sz="1400">
              <a:solidFill>
                <a:srgbClr val="FFFF00"/>
              </a:solidFill>
              <a:latin typeface="Arial" panose="020B0604020202020204" pitchFamily="34" charset="0"/>
              <a:cs typeface="Arial" panose="020B0604020202020204" pitchFamily="34" charset="0"/>
            </a:endParaRPr>
          </a:p>
        </p:txBody>
      </p:sp>
      <p:pic>
        <p:nvPicPr>
          <p:cNvPr id="24583"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
            <a:ext cx="2971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3303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solidFill>
                <a:srgbClr val="FFFF00"/>
              </a:solidFill>
            </a:endParaRPr>
          </a:p>
        </p:txBody>
      </p:sp>
      <p:sp>
        <p:nvSpPr>
          <p:cNvPr id="22533" name="TextBox 5"/>
          <p:cNvSpPr txBox="1">
            <a:spLocks noChangeArrowheads="1"/>
          </p:cNvSpPr>
          <p:nvPr/>
        </p:nvSpPr>
        <p:spPr bwMode="auto">
          <a:xfrm>
            <a:off x="838200" y="1828800"/>
            <a:ext cx="7772400" cy="4246563"/>
          </a:xfrm>
          <a:prstGeom prst="rect">
            <a:avLst/>
          </a:prstGeom>
          <a:noFill/>
          <a:ln>
            <a:noFill/>
          </a:ln>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a:defRPr>
            </a:lvl1pPr>
            <a:lvl2pPr marL="742950" indent="-285750">
              <a:lnSpc>
                <a:spcPct val="120000"/>
              </a:lnSpc>
              <a:spcBef>
                <a:spcPts val="500"/>
              </a:spcBef>
              <a:buFont typeface="Arial" panose="020B0604020202020204" pitchFamily="34" charset="0"/>
              <a:buChar char="•"/>
              <a:defRPr>
                <a:solidFill>
                  <a:schemeClr val="tx1"/>
                </a:solidFill>
                <a:latin typeface="Rockwell"/>
              </a:defRPr>
            </a:lvl2pPr>
            <a:lvl3pPr marL="1143000" indent="-228600">
              <a:lnSpc>
                <a:spcPct val="120000"/>
              </a:lnSpc>
              <a:spcBef>
                <a:spcPts val="500"/>
              </a:spcBef>
              <a:buFont typeface="Arial" panose="020B0604020202020204" pitchFamily="34" charset="0"/>
              <a:buChar char="•"/>
              <a:defRPr sz="1600">
                <a:solidFill>
                  <a:schemeClr val="tx1"/>
                </a:solidFill>
                <a:latin typeface="Rockwell"/>
              </a:defRPr>
            </a:lvl3pPr>
            <a:lvl4pPr marL="1600200" indent="-228600">
              <a:lnSpc>
                <a:spcPct val="120000"/>
              </a:lnSpc>
              <a:spcBef>
                <a:spcPts val="500"/>
              </a:spcBef>
              <a:buFont typeface="Arial" panose="020B0604020202020204" pitchFamily="34" charset="0"/>
              <a:buChar char="•"/>
              <a:defRPr sz="1400">
                <a:solidFill>
                  <a:schemeClr val="tx1"/>
                </a:solidFill>
                <a:latin typeface="Rockwell"/>
              </a:defRPr>
            </a:lvl4pPr>
            <a:lvl5pPr marL="2057400" indent="-228600">
              <a:lnSpc>
                <a:spcPct val="120000"/>
              </a:lnSpc>
              <a:spcBef>
                <a:spcPts val="500"/>
              </a:spcBef>
              <a:buFont typeface="Arial" panose="020B0604020202020204" pitchFamily="34" charset="0"/>
              <a:buChar char="•"/>
              <a:defRPr sz="1200">
                <a:solidFill>
                  <a:schemeClr val="tx1"/>
                </a:solidFill>
                <a:latin typeface="Rockwell"/>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9pPr>
          </a:lstStyle>
          <a:p>
            <a:pPr>
              <a:lnSpc>
                <a:spcPct val="100000"/>
              </a:lnSpc>
              <a:spcBef>
                <a:spcPct val="0"/>
              </a:spcBef>
              <a:buFontTx/>
              <a:buNone/>
              <a:defRPr/>
            </a:pP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COMUNICAREA</a:t>
            </a:r>
            <a:b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DINTRE PĂRINTE</a:t>
            </a:r>
            <a:b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ȘI ADOLESCENT</a:t>
            </a:r>
            <a:b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Adolescenții care au perceput nivele mai ridicate de comunicare deschisă cu părinţii lor, au realizat o adaptare psihologică mai bună decât tinerii care au perceput nivele scăzute de comunicare deschisă.</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Tații și mamele au influențe diferite asupra adolescenților (băieţi și fete) privind sănătatea psihică atunci când comunică diferite subiecte.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Intervenţii terapeutice  i-ar putea ajuta pe părinţi  oferindu-le modele diferite pentru a comunica eficient cu adolescenţii lor și subliniind subiecte adecvate pentru mame și tați de a comunica cu fiicele  şi, respectiv, fii lor adolescenți.</a:t>
            </a:r>
            <a:endParaRPr lang="en-US" sz="1800" dirty="0" smtClean="0">
              <a:solidFill>
                <a:srgbClr val="FFFF00"/>
              </a:solidFill>
              <a:latin typeface="Arial" panose="020B0604020202020204" pitchFamily="34" charset="0"/>
              <a:cs typeface="Arial" panose="020B0604020202020204" pitchFamily="34" charset="0"/>
            </a:endParaRPr>
          </a:p>
        </p:txBody>
      </p:sp>
      <p:pic>
        <p:nvPicPr>
          <p:cNvPr id="2560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5334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3"/>
          <p:cNvSpPr txBox="1">
            <a:spLocks noChangeArrowheads="1"/>
          </p:cNvSpPr>
          <p:nvPr/>
        </p:nvSpPr>
        <p:spPr bwMode="auto">
          <a:xfrm>
            <a:off x="5486400" y="115888"/>
            <a:ext cx="350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400">
                <a:solidFill>
                  <a:srgbClr val="FFFF00"/>
                </a:solidFill>
                <a:latin typeface="Arial" panose="020B0604020202020204" pitchFamily="34" charset="0"/>
                <a:cs typeface="Arial" panose="020B0604020202020204" pitchFamily="34" charset="0"/>
              </a:rPr>
              <a:t> Dr MargiAnne Isaia,</a:t>
            </a:r>
            <a:r>
              <a:rPr lang="en-US" altLang="en-US" sz="1400">
                <a:solidFill>
                  <a:srgbClr val="FFFF00"/>
                </a:solidFill>
                <a:latin typeface="Arial" panose="020B0604020202020204" pitchFamily="34" charset="0"/>
                <a:cs typeface="Arial" panose="020B0604020202020204" pitchFamily="34" charset="0"/>
              </a:rPr>
              <a:t> </a:t>
            </a:r>
            <a:r>
              <a:rPr lang="ro-RO" altLang="en-US" sz="1400">
                <a:solidFill>
                  <a:srgbClr val="FFFF00"/>
                </a:solidFill>
                <a:latin typeface="Arial" panose="020B0604020202020204" pitchFamily="34" charset="0"/>
                <a:cs typeface="Arial" panose="020B0604020202020204" pitchFamily="34" charset="0"/>
              </a:rPr>
              <a:t>MD MPH PCC (T)</a:t>
            </a:r>
            <a:endParaRPr lang="en-US" altLang="en-US" sz="1400">
              <a:solidFill>
                <a:srgbClr val="FFFF00"/>
              </a:solidFill>
              <a:latin typeface="Arial" panose="020B0604020202020204" pitchFamily="34" charset="0"/>
              <a:cs typeface="Arial" panose="020B0604020202020204" pitchFamily="34" charset="0"/>
            </a:endParaRPr>
          </a:p>
        </p:txBody>
      </p:sp>
      <p:sp>
        <p:nvSpPr>
          <p:cNvPr id="25606" name="Text Box 3"/>
          <p:cNvSpPr txBox="1">
            <a:spLocks noChangeArrowheads="1"/>
          </p:cNvSpPr>
          <p:nvPr/>
        </p:nvSpPr>
        <p:spPr bwMode="auto">
          <a:xfrm>
            <a:off x="6248400" y="268288"/>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en-US" altLang="en-US" sz="1400">
                <a:solidFill>
                  <a:srgbClr val="FFFF00"/>
                </a:solidFill>
                <a:latin typeface="Arial" panose="020B0604020202020204" pitchFamily="34" charset="0"/>
                <a:cs typeface="Arial" panose="020B0604020202020204" pitchFamily="34" charset="0"/>
              </a:rPr>
              <a:t>www.</a:t>
            </a:r>
            <a:r>
              <a:rPr lang="ro-RO" altLang="en-US" sz="1400">
                <a:solidFill>
                  <a:srgbClr val="FFFF00"/>
                </a:solidFill>
                <a:latin typeface="Arial" panose="020B0604020202020204" pitchFamily="34" charset="0"/>
                <a:cs typeface="Arial" panose="020B0604020202020204" pitchFamily="34" charset="0"/>
              </a:rPr>
              <a:t>reinviesperanta.ro</a:t>
            </a:r>
            <a:endParaRPr lang="en-US" altLang="en-US" sz="1400">
              <a:solidFill>
                <a:srgbClr val="FFFF00"/>
              </a:solidFill>
              <a:latin typeface="Arial" panose="020B0604020202020204" pitchFamily="34" charset="0"/>
              <a:cs typeface="Arial" panose="020B0604020202020204" pitchFamily="34" charset="0"/>
            </a:endParaRPr>
          </a:p>
        </p:txBody>
      </p:sp>
      <p:pic>
        <p:nvPicPr>
          <p:cNvPr id="25607"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
            <a:ext cx="2971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3512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solidFill>
                <a:srgbClr val="FFFF00"/>
              </a:solidFill>
            </a:endParaRPr>
          </a:p>
        </p:txBody>
      </p:sp>
      <p:sp>
        <p:nvSpPr>
          <p:cNvPr id="23557" name="TextBox 5"/>
          <p:cNvSpPr txBox="1">
            <a:spLocks noChangeArrowheads="1"/>
          </p:cNvSpPr>
          <p:nvPr/>
        </p:nvSpPr>
        <p:spPr bwMode="auto">
          <a:xfrm>
            <a:off x="838200" y="2325688"/>
            <a:ext cx="7772400" cy="3694112"/>
          </a:xfrm>
          <a:prstGeom prst="rect">
            <a:avLst/>
          </a:prstGeom>
          <a:noFill/>
          <a:ln>
            <a:noFill/>
          </a:ln>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a:defRPr>
            </a:lvl1pPr>
            <a:lvl2pPr marL="742950" indent="-285750">
              <a:lnSpc>
                <a:spcPct val="120000"/>
              </a:lnSpc>
              <a:spcBef>
                <a:spcPts val="500"/>
              </a:spcBef>
              <a:buFont typeface="Arial" panose="020B0604020202020204" pitchFamily="34" charset="0"/>
              <a:buChar char="•"/>
              <a:defRPr>
                <a:solidFill>
                  <a:schemeClr val="tx1"/>
                </a:solidFill>
                <a:latin typeface="Rockwell"/>
              </a:defRPr>
            </a:lvl2pPr>
            <a:lvl3pPr marL="1143000" indent="-228600">
              <a:lnSpc>
                <a:spcPct val="120000"/>
              </a:lnSpc>
              <a:spcBef>
                <a:spcPts val="500"/>
              </a:spcBef>
              <a:buFont typeface="Arial" panose="020B0604020202020204" pitchFamily="34" charset="0"/>
              <a:buChar char="•"/>
              <a:defRPr sz="1600">
                <a:solidFill>
                  <a:schemeClr val="tx1"/>
                </a:solidFill>
                <a:latin typeface="Rockwell"/>
              </a:defRPr>
            </a:lvl3pPr>
            <a:lvl4pPr marL="1600200" indent="-228600">
              <a:lnSpc>
                <a:spcPct val="120000"/>
              </a:lnSpc>
              <a:spcBef>
                <a:spcPts val="500"/>
              </a:spcBef>
              <a:buFont typeface="Arial" panose="020B0604020202020204" pitchFamily="34" charset="0"/>
              <a:buChar char="•"/>
              <a:defRPr sz="1400">
                <a:solidFill>
                  <a:schemeClr val="tx1"/>
                </a:solidFill>
                <a:latin typeface="Rockwell"/>
              </a:defRPr>
            </a:lvl4pPr>
            <a:lvl5pPr marL="2057400" indent="-228600">
              <a:lnSpc>
                <a:spcPct val="120000"/>
              </a:lnSpc>
              <a:spcBef>
                <a:spcPts val="500"/>
              </a:spcBef>
              <a:buFont typeface="Arial" panose="020B0604020202020204" pitchFamily="34" charset="0"/>
              <a:buChar char="•"/>
              <a:defRPr sz="1200">
                <a:solidFill>
                  <a:schemeClr val="tx1"/>
                </a:solidFill>
                <a:latin typeface="Rockwell"/>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9pPr>
          </a:lstStyle>
          <a:p>
            <a:pPr>
              <a:lnSpc>
                <a:spcPct val="100000"/>
              </a:lnSpc>
              <a:spcBef>
                <a:spcPct val="0"/>
              </a:spcBef>
              <a:buFontTx/>
              <a:buNone/>
              <a:defRPr/>
            </a:pP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 AUTOR CLASIC</a:t>
            </a:r>
          </a:p>
          <a:p>
            <a:pPr>
              <a:lnSpc>
                <a:spcPct val="100000"/>
              </a:lnSpc>
              <a:spcBef>
                <a:spcPct val="0"/>
              </a:spcBef>
              <a:buFontTx/>
              <a:buNone/>
              <a:defRPr/>
            </a:pP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"Unii părinți nu  îi înțeleg pe copiii lor și nu sunt foarte familiarizați cu ei. Există adesea o distanță mare între părinți și copii. Dacă părinții vor comunica cu copiii lor pentru a le cunoaşte sentimentele şi vor înţelege ce este în inimile lor, ar avea o influență benefică asupra lor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EGW AH 190.1</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"Părinții ar trebui să încurajeze în copiii lor o dispoziție de a fi deschişi și sinceri cu ei, să vină la ei cu dificultățile lor și, atunci când aceștia sunt neclari cu privire la ce cale este bună, să pună problema așa cum o văd ei în fața părinților și să ceară sfatul lor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EGW AH 191.2</a:t>
            </a:r>
            <a:endParaRPr lang="en-US" sz="1800" dirty="0" smtClean="0">
              <a:solidFill>
                <a:srgbClr val="FFFF00"/>
              </a:solidFill>
              <a:latin typeface="Arial" panose="020B0604020202020204" pitchFamily="34" charset="0"/>
              <a:cs typeface="Arial" panose="020B0604020202020204" pitchFamily="34" charset="0"/>
            </a:endParaRPr>
          </a:p>
        </p:txBody>
      </p:sp>
      <p:sp>
        <p:nvSpPr>
          <p:cNvPr id="26628" name="Text Box 3"/>
          <p:cNvSpPr txBox="1">
            <a:spLocks noChangeArrowheads="1"/>
          </p:cNvSpPr>
          <p:nvPr/>
        </p:nvSpPr>
        <p:spPr bwMode="auto">
          <a:xfrm>
            <a:off x="5486400" y="115888"/>
            <a:ext cx="350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400">
                <a:solidFill>
                  <a:srgbClr val="FFFF00"/>
                </a:solidFill>
                <a:latin typeface="Arial" panose="020B0604020202020204" pitchFamily="34" charset="0"/>
                <a:cs typeface="Arial" panose="020B0604020202020204" pitchFamily="34" charset="0"/>
              </a:rPr>
              <a:t> Dr MargiAnne Isaia,</a:t>
            </a:r>
            <a:r>
              <a:rPr lang="en-US" altLang="en-US" sz="1400">
                <a:solidFill>
                  <a:srgbClr val="FFFF00"/>
                </a:solidFill>
                <a:latin typeface="Arial" panose="020B0604020202020204" pitchFamily="34" charset="0"/>
                <a:cs typeface="Arial" panose="020B0604020202020204" pitchFamily="34" charset="0"/>
              </a:rPr>
              <a:t> </a:t>
            </a:r>
            <a:r>
              <a:rPr lang="ro-RO" altLang="en-US" sz="1400">
                <a:solidFill>
                  <a:srgbClr val="FFFF00"/>
                </a:solidFill>
                <a:latin typeface="Arial" panose="020B0604020202020204" pitchFamily="34" charset="0"/>
                <a:cs typeface="Arial" panose="020B0604020202020204" pitchFamily="34" charset="0"/>
              </a:rPr>
              <a:t>MD MPH PCC (T)</a:t>
            </a:r>
            <a:endParaRPr lang="en-US" altLang="en-US" sz="1400">
              <a:solidFill>
                <a:srgbClr val="FFFF00"/>
              </a:solidFill>
              <a:latin typeface="Arial" panose="020B0604020202020204" pitchFamily="34" charset="0"/>
              <a:cs typeface="Arial" panose="020B0604020202020204" pitchFamily="34" charset="0"/>
            </a:endParaRPr>
          </a:p>
        </p:txBody>
      </p:sp>
      <p:sp>
        <p:nvSpPr>
          <p:cNvPr id="26629" name="Text Box 3"/>
          <p:cNvSpPr txBox="1">
            <a:spLocks noChangeArrowheads="1"/>
          </p:cNvSpPr>
          <p:nvPr/>
        </p:nvSpPr>
        <p:spPr bwMode="auto">
          <a:xfrm>
            <a:off x="6248400" y="268288"/>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en-US" altLang="en-US" sz="1400">
                <a:solidFill>
                  <a:srgbClr val="FFFF00"/>
                </a:solidFill>
                <a:latin typeface="Arial" panose="020B0604020202020204" pitchFamily="34" charset="0"/>
                <a:cs typeface="Arial" panose="020B0604020202020204" pitchFamily="34" charset="0"/>
              </a:rPr>
              <a:t>www.</a:t>
            </a:r>
            <a:r>
              <a:rPr lang="ro-RO" altLang="en-US" sz="1400">
                <a:solidFill>
                  <a:srgbClr val="FFFF00"/>
                </a:solidFill>
                <a:latin typeface="Arial" panose="020B0604020202020204" pitchFamily="34" charset="0"/>
                <a:cs typeface="Arial" panose="020B0604020202020204" pitchFamily="34" charset="0"/>
              </a:rPr>
              <a:t>reinviesperanta.ro</a:t>
            </a:r>
            <a:endParaRPr lang="en-US" altLang="en-US" sz="1400">
              <a:solidFill>
                <a:srgbClr val="FFFF00"/>
              </a:solidFill>
              <a:latin typeface="Arial" panose="020B0604020202020204" pitchFamily="34" charset="0"/>
              <a:cs typeface="Arial" panose="020B0604020202020204" pitchFamily="34" charset="0"/>
            </a:endParaRPr>
          </a:p>
        </p:txBody>
      </p:sp>
      <p:pic>
        <p:nvPicPr>
          <p:cNvPr id="2663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454150"/>
            <a:ext cx="23018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
            <a:ext cx="2971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776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7173" name="TextBox 5"/>
          <p:cNvSpPr txBox="1">
            <a:spLocks noChangeArrowheads="1"/>
          </p:cNvSpPr>
          <p:nvPr/>
        </p:nvSpPr>
        <p:spPr bwMode="auto">
          <a:xfrm>
            <a:off x="838200" y="2314575"/>
            <a:ext cx="8001000" cy="2862263"/>
          </a:xfrm>
          <a:prstGeom prst="rect">
            <a:avLst/>
          </a:prstGeom>
          <a:noFill/>
          <a:ln>
            <a:noFill/>
          </a:ln>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defRPr/>
            </a:pP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COMUNICAREA</a:t>
            </a: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t>
            </a:r>
          </a:p>
          <a:p>
            <a:pPr>
              <a:spcBef>
                <a:spcPct val="0"/>
              </a:spcBef>
              <a:buClrTx/>
              <a:buSzTx/>
              <a:buFontTx/>
              <a:buNone/>
              <a:defRPr/>
            </a:pP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Comunicarea constă în oferirea și primirea de informații verbale și non-verbale între membrii familiei.</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Acesta include competență în schimbul de informații în cadrul sistemului familiei.</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Comunicarea este a treia dimensiune în Modelul Circumplex, în afară de flexibilitate și de coeziune și este considerată o dimensiune de facilitare.</a:t>
            </a:r>
            <a:endParaRPr lang="en-US" sz="1800" dirty="0" smtClean="0">
              <a:solidFill>
                <a:srgbClr val="FFFF00"/>
              </a:solidFill>
              <a:latin typeface="Arial" panose="020B0604020202020204" pitchFamily="34" charset="0"/>
              <a:cs typeface="Arial" panose="020B0604020202020204" pitchFamily="34" charset="0"/>
            </a:endParaRPr>
          </a:p>
        </p:txBody>
      </p:sp>
      <p:sp>
        <p:nvSpPr>
          <p:cNvPr id="9220" name="Text Box 3"/>
          <p:cNvSpPr txBox="1">
            <a:spLocks noChangeArrowheads="1"/>
          </p:cNvSpPr>
          <p:nvPr/>
        </p:nvSpPr>
        <p:spPr bwMode="auto">
          <a:xfrm>
            <a:off x="5486400" y="115888"/>
            <a:ext cx="350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400">
                <a:solidFill>
                  <a:srgbClr val="FFFF00"/>
                </a:solidFill>
                <a:latin typeface="Arial" panose="020B0604020202020204" pitchFamily="34" charset="0"/>
                <a:cs typeface="Arial" panose="020B0604020202020204" pitchFamily="34" charset="0"/>
              </a:rPr>
              <a:t> Dr MargiAnne Isaia,</a:t>
            </a:r>
            <a:r>
              <a:rPr lang="en-US" altLang="en-US" sz="1400">
                <a:solidFill>
                  <a:srgbClr val="FFFF00"/>
                </a:solidFill>
                <a:latin typeface="Arial" panose="020B0604020202020204" pitchFamily="34" charset="0"/>
                <a:cs typeface="Arial" panose="020B0604020202020204" pitchFamily="34" charset="0"/>
              </a:rPr>
              <a:t> </a:t>
            </a:r>
            <a:r>
              <a:rPr lang="ro-RO" altLang="en-US" sz="1400">
                <a:solidFill>
                  <a:srgbClr val="FFFF00"/>
                </a:solidFill>
                <a:latin typeface="Arial" panose="020B0604020202020204" pitchFamily="34" charset="0"/>
                <a:cs typeface="Arial" panose="020B0604020202020204" pitchFamily="34" charset="0"/>
              </a:rPr>
              <a:t>MD MPH PCC (T)</a:t>
            </a:r>
            <a:endParaRPr lang="en-US" altLang="en-US" sz="1400">
              <a:solidFill>
                <a:srgbClr val="FFFF00"/>
              </a:solidFill>
              <a:latin typeface="Arial" panose="020B0604020202020204" pitchFamily="34" charset="0"/>
              <a:cs typeface="Arial" panose="020B0604020202020204" pitchFamily="34" charset="0"/>
            </a:endParaRPr>
          </a:p>
        </p:txBody>
      </p:sp>
      <p:sp>
        <p:nvSpPr>
          <p:cNvPr id="9221" name="Text Box 3"/>
          <p:cNvSpPr txBox="1">
            <a:spLocks noChangeArrowheads="1"/>
          </p:cNvSpPr>
          <p:nvPr/>
        </p:nvSpPr>
        <p:spPr bwMode="auto">
          <a:xfrm>
            <a:off x="6248400" y="268288"/>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en-US" altLang="en-US" sz="1400">
                <a:solidFill>
                  <a:srgbClr val="FFFF00"/>
                </a:solidFill>
                <a:latin typeface="Arial" panose="020B0604020202020204" pitchFamily="34" charset="0"/>
                <a:cs typeface="Arial" panose="020B0604020202020204" pitchFamily="34" charset="0"/>
              </a:rPr>
              <a:t>www.</a:t>
            </a:r>
            <a:r>
              <a:rPr lang="ro-RO" altLang="en-US" sz="1400">
                <a:solidFill>
                  <a:srgbClr val="FFFF00"/>
                </a:solidFill>
                <a:latin typeface="Arial" panose="020B0604020202020204" pitchFamily="34" charset="0"/>
                <a:cs typeface="Arial" panose="020B0604020202020204" pitchFamily="34" charset="0"/>
              </a:rPr>
              <a:t>reinviesperanta.ro</a:t>
            </a:r>
            <a:endParaRPr lang="en-US" altLang="en-US" sz="1400">
              <a:solidFill>
                <a:srgbClr val="FFFF00"/>
              </a:solidFill>
              <a:latin typeface="Arial" panose="020B0604020202020204" pitchFamily="34" charset="0"/>
              <a:cs typeface="Arial" panose="020B0604020202020204" pitchFamily="34" charset="0"/>
            </a:endParaRPr>
          </a:p>
        </p:txBody>
      </p:sp>
      <p:pic>
        <p:nvPicPr>
          <p:cNvPr id="92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4713" y="579438"/>
            <a:ext cx="2224087"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
            <a:ext cx="2971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35298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solidFill>
                <a:srgbClr val="FFFF00"/>
              </a:solidFill>
            </a:endParaRPr>
          </a:p>
        </p:txBody>
      </p:sp>
      <p:sp>
        <p:nvSpPr>
          <p:cNvPr id="24579" name="TextBox 5"/>
          <p:cNvSpPr txBox="1">
            <a:spLocks noChangeArrowheads="1"/>
          </p:cNvSpPr>
          <p:nvPr/>
        </p:nvSpPr>
        <p:spPr bwMode="auto">
          <a:xfrm>
            <a:off x="838200" y="2070100"/>
            <a:ext cx="7848600" cy="2862263"/>
          </a:xfrm>
          <a:prstGeom prst="rect">
            <a:avLst/>
          </a:prstGeom>
          <a:noFill/>
          <a:ln>
            <a:noFill/>
          </a:ln>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a:defRPr>
            </a:lvl1pPr>
            <a:lvl2pPr marL="742950" indent="-285750">
              <a:lnSpc>
                <a:spcPct val="120000"/>
              </a:lnSpc>
              <a:spcBef>
                <a:spcPts val="500"/>
              </a:spcBef>
              <a:buFont typeface="Arial" panose="020B0604020202020204" pitchFamily="34" charset="0"/>
              <a:buChar char="•"/>
              <a:defRPr>
                <a:solidFill>
                  <a:schemeClr val="tx1"/>
                </a:solidFill>
                <a:latin typeface="Rockwell"/>
              </a:defRPr>
            </a:lvl2pPr>
            <a:lvl3pPr marL="1143000" indent="-228600">
              <a:lnSpc>
                <a:spcPct val="120000"/>
              </a:lnSpc>
              <a:spcBef>
                <a:spcPts val="500"/>
              </a:spcBef>
              <a:buFont typeface="Arial" panose="020B0604020202020204" pitchFamily="34" charset="0"/>
              <a:buChar char="•"/>
              <a:defRPr sz="1600">
                <a:solidFill>
                  <a:schemeClr val="tx1"/>
                </a:solidFill>
                <a:latin typeface="Rockwell"/>
              </a:defRPr>
            </a:lvl3pPr>
            <a:lvl4pPr marL="1600200" indent="-228600">
              <a:lnSpc>
                <a:spcPct val="120000"/>
              </a:lnSpc>
              <a:spcBef>
                <a:spcPts val="500"/>
              </a:spcBef>
              <a:buFont typeface="Arial" panose="020B0604020202020204" pitchFamily="34" charset="0"/>
              <a:buChar char="•"/>
              <a:defRPr sz="1400">
                <a:solidFill>
                  <a:schemeClr val="tx1"/>
                </a:solidFill>
                <a:latin typeface="Rockwell"/>
              </a:defRPr>
            </a:lvl4pPr>
            <a:lvl5pPr marL="2057400" indent="-228600">
              <a:lnSpc>
                <a:spcPct val="120000"/>
              </a:lnSpc>
              <a:spcBef>
                <a:spcPts val="500"/>
              </a:spcBef>
              <a:buFont typeface="Arial" panose="020B0604020202020204" pitchFamily="34" charset="0"/>
              <a:buChar char="•"/>
              <a:defRPr sz="1200">
                <a:solidFill>
                  <a:schemeClr val="tx1"/>
                </a:solidFill>
                <a:latin typeface="Rockwell"/>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9pPr>
          </a:lstStyle>
          <a:p>
            <a:pPr>
              <a:lnSpc>
                <a:spcPct val="100000"/>
              </a:lnSpc>
              <a:spcBef>
                <a:spcPct val="0"/>
              </a:spcBef>
              <a:buFontTx/>
              <a:buNone/>
              <a:defRPr/>
            </a:pPr>
            <a:r>
              <a:rPr lang="ro-RO" sz="1800" dirty="0" smtClean="0">
                <a:solidFill>
                  <a:srgbClr val="FFFF00"/>
                </a:solidFill>
                <a:effectLst>
                  <a:outerShdw blurRad="38100" dist="38100" dir="2700000" algn="tl">
                    <a:srgbClr val="000000">
                      <a:alpha val="43137"/>
                    </a:srgbClr>
                  </a:outerShdw>
                </a:effectLst>
              </a:rPr>
              <a:t>ÎNTREBĂRI </a:t>
            </a:r>
          </a:p>
          <a:p>
            <a:pPr>
              <a:lnSpc>
                <a:spcPct val="100000"/>
              </a:lnSpc>
              <a:spcBef>
                <a:spcPct val="0"/>
              </a:spcBef>
              <a:buFontTx/>
              <a:buNone/>
              <a:defRPr/>
            </a:pPr>
            <a:r>
              <a:rPr lang="ro-RO" sz="1800" dirty="0" smtClean="0">
                <a:solidFill>
                  <a:srgbClr val="FFFF00"/>
                </a:solidFill>
                <a:effectLst>
                  <a:outerShdw blurRad="38100" dist="38100" dir="2700000" algn="tl">
                    <a:srgbClr val="000000">
                      <a:alpha val="43137"/>
                    </a:srgbClr>
                  </a:outerShdw>
                </a:effectLst>
              </a:rPr>
              <a:t>DESPRE FAMILIE</a:t>
            </a:r>
            <a:r>
              <a:rPr lang="ro-RO" sz="1800" dirty="0" smtClean="0">
                <a:solidFill>
                  <a:srgbClr val="FFFF00"/>
                </a:solidFill>
              </a:rPr>
              <a:t/>
            </a:r>
            <a:br>
              <a:rPr lang="ro-RO" sz="1800" dirty="0" smtClean="0">
                <a:solidFill>
                  <a:srgbClr val="FFFF00"/>
                </a:solidFill>
              </a:rPr>
            </a:br>
            <a:r>
              <a:rPr lang="ro-RO" sz="1800" dirty="0" smtClean="0">
                <a:solidFill>
                  <a:srgbClr val="FFFF00"/>
                </a:solidFill>
              </a:rPr>
              <a:t/>
            </a:r>
            <a:br>
              <a:rPr lang="ro-RO" sz="1800" dirty="0" smtClean="0">
                <a:solidFill>
                  <a:srgbClr val="FFFF00"/>
                </a:solidFill>
              </a:rPr>
            </a:br>
            <a:r>
              <a:rPr lang="ro-RO" sz="1800" dirty="0" smtClean="0">
                <a:solidFill>
                  <a:srgbClr val="FFFF00"/>
                </a:solidFill>
              </a:rPr>
              <a:t>Ce stil de comunicare a folosit părinții tăi în interacțiunile lor?</a:t>
            </a:r>
            <a:br>
              <a:rPr lang="ro-RO" sz="1800" dirty="0" smtClean="0">
                <a:solidFill>
                  <a:srgbClr val="FFFF00"/>
                </a:solidFill>
              </a:rPr>
            </a:br>
            <a:r>
              <a:rPr lang="ro-RO" sz="1800" dirty="0" smtClean="0">
                <a:solidFill>
                  <a:srgbClr val="FFFF00"/>
                </a:solidFill>
              </a:rPr>
              <a:t>Care este stilul tău de comunicare cu membrii familiei?</a:t>
            </a:r>
            <a:br>
              <a:rPr lang="ro-RO" sz="1800" dirty="0" smtClean="0">
                <a:solidFill>
                  <a:srgbClr val="FFFF00"/>
                </a:solidFill>
              </a:rPr>
            </a:br>
            <a:r>
              <a:rPr lang="ro-RO" sz="1800" dirty="0" smtClean="0">
                <a:solidFill>
                  <a:srgbClr val="FFFF00"/>
                </a:solidFill>
              </a:rPr>
              <a:t>Cum ai putea descrie comunicarea ta cu copiii?</a:t>
            </a:r>
            <a:br>
              <a:rPr lang="ro-RO" sz="1800" dirty="0" smtClean="0">
                <a:solidFill>
                  <a:srgbClr val="FFFF00"/>
                </a:solidFill>
              </a:rPr>
            </a:br>
            <a:r>
              <a:rPr lang="ro-RO" sz="1800" dirty="0" smtClean="0">
                <a:solidFill>
                  <a:srgbClr val="FFFF00"/>
                </a:solidFill>
              </a:rPr>
              <a:t>Cine este persoana cu care ești mult mai deschis în communicarea subiectelor sensibile?</a:t>
            </a:r>
            <a:br>
              <a:rPr lang="ro-RO" sz="1800" dirty="0" smtClean="0">
                <a:solidFill>
                  <a:srgbClr val="FFFF00"/>
                </a:solidFill>
              </a:rPr>
            </a:br>
            <a:r>
              <a:rPr lang="ro-RO" sz="1800" dirty="0" smtClean="0">
                <a:solidFill>
                  <a:srgbClr val="FFFF00"/>
                </a:solidFill>
              </a:rPr>
              <a:t>Cum apreciezi rolul comunicării atunci când un membru al familiei are o boala grea?</a:t>
            </a:r>
            <a:endParaRPr lang="en-US" sz="1800" dirty="0" smtClean="0">
              <a:solidFill>
                <a:srgbClr val="FFFF00"/>
              </a:solidFill>
              <a:latin typeface="Arial" panose="020B0604020202020204" pitchFamily="34" charset="0"/>
              <a:cs typeface="Arial" panose="020B0604020202020204" pitchFamily="34" charset="0"/>
            </a:endParaRPr>
          </a:p>
        </p:txBody>
      </p:sp>
      <p:sp>
        <p:nvSpPr>
          <p:cNvPr id="27652" name="Text Box 3"/>
          <p:cNvSpPr txBox="1">
            <a:spLocks noChangeArrowheads="1"/>
          </p:cNvSpPr>
          <p:nvPr/>
        </p:nvSpPr>
        <p:spPr bwMode="auto">
          <a:xfrm>
            <a:off x="5486400" y="115888"/>
            <a:ext cx="350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400">
                <a:solidFill>
                  <a:srgbClr val="FFFF00"/>
                </a:solidFill>
                <a:latin typeface="Arial" panose="020B0604020202020204" pitchFamily="34" charset="0"/>
                <a:cs typeface="Arial" panose="020B0604020202020204" pitchFamily="34" charset="0"/>
              </a:rPr>
              <a:t> Dr MargiAnne Isaia,</a:t>
            </a:r>
            <a:r>
              <a:rPr lang="en-US" altLang="en-US" sz="1400">
                <a:solidFill>
                  <a:srgbClr val="FFFF00"/>
                </a:solidFill>
                <a:latin typeface="Arial" panose="020B0604020202020204" pitchFamily="34" charset="0"/>
                <a:cs typeface="Arial" panose="020B0604020202020204" pitchFamily="34" charset="0"/>
              </a:rPr>
              <a:t> </a:t>
            </a:r>
            <a:r>
              <a:rPr lang="ro-RO" altLang="en-US" sz="1400">
                <a:solidFill>
                  <a:srgbClr val="FFFF00"/>
                </a:solidFill>
                <a:latin typeface="Arial" panose="020B0604020202020204" pitchFamily="34" charset="0"/>
                <a:cs typeface="Arial" panose="020B0604020202020204" pitchFamily="34" charset="0"/>
              </a:rPr>
              <a:t>MD MPH PCC (T)</a:t>
            </a:r>
            <a:endParaRPr lang="en-US" altLang="en-US" sz="1400">
              <a:solidFill>
                <a:srgbClr val="FFFF00"/>
              </a:solidFill>
              <a:latin typeface="Arial" panose="020B0604020202020204" pitchFamily="34" charset="0"/>
              <a:cs typeface="Arial" panose="020B0604020202020204" pitchFamily="34" charset="0"/>
            </a:endParaRPr>
          </a:p>
        </p:txBody>
      </p:sp>
      <p:sp>
        <p:nvSpPr>
          <p:cNvPr id="27653" name="Text Box 3"/>
          <p:cNvSpPr txBox="1">
            <a:spLocks noChangeArrowheads="1"/>
          </p:cNvSpPr>
          <p:nvPr/>
        </p:nvSpPr>
        <p:spPr bwMode="auto">
          <a:xfrm>
            <a:off x="6248400" y="268288"/>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en-US" altLang="en-US" sz="1400">
                <a:solidFill>
                  <a:srgbClr val="FFFF00"/>
                </a:solidFill>
                <a:latin typeface="Arial" panose="020B0604020202020204" pitchFamily="34" charset="0"/>
                <a:cs typeface="Arial" panose="020B0604020202020204" pitchFamily="34" charset="0"/>
              </a:rPr>
              <a:t>www.</a:t>
            </a:r>
            <a:r>
              <a:rPr lang="ro-RO" altLang="en-US" sz="1400">
                <a:solidFill>
                  <a:srgbClr val="FFFF00"/>
                </a:solidFill>
                <a:latin typeface="Arial" panose="020B0604020202020204" pitchFamily="34" charset="0"/>
                <a:cs typeface="Arial" panose="020B0604020202020204" pitchFamily="34" charset="0"/>
              </a:rPr>
              <a:t>reinviesperanta.ro</a:t>
            </a:r>
            <a:endParaRPr lang="en-US" altLang="en-US" sz="1400">
              <a:solidFill>
                <a:srgbClr val="FFFF00"/>
              </a:solidFill>
              <a:latin typeface="Arial" panose="020B0604020202020204" pitchFamily="34" charset="0"/>
              <a:cs typeface="Arial" panose="020B0604020202020204" pitchFamily="34" charset="0"/>
            </a:endParaRPr>
          </a:p>
        </p:txBody>
      </p:sp>
      <p:pic>
        <p:nvPicPr>
          <p:cNvPr id="27654"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7200"/>
            <a:ext cx="2971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728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solidFill>
                <a:srgbClr val="FFFF00"/>
              </a:solidFill>
            </a:endParaRPr>
          </a:p>
        </p:txBody>
      </p:sp>
      <p:sp>
        <p:nvSpPr>
          <p:cNvPr id="28675" name="TextBox 5"/>
          <p:cNvSpPr txBox="1">
            <a:spLocks noChangeArrowheads="1"/>
          </p:cNvSpPr>
          <p:nvPr/>
        </p:nvSpPr>
        <p:spPr bwMode="auto">
          <a:xfrm>
            <a:off x="838200" y="2263775"/>
            <a:ext cx="7772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a:solidFill>
                  <a:srgbClr val="FFFF00"/>
                </a:solidFill>
                <a:latin typeface="Arial" panose="020B0604020202020204" pitchFamily="34" charset="0"/>
                <a:cs typeface="Arial" panose="020B0604020202020204" pitchFamily="34" charset="0"/>
              </a:rPr>
              <a:t>REFER</a:t>
            </a:r>
            <a:r>
              <a:rPr lang="ro-RO" altLang="en-US">
                <a:solidFill>
                  <a:srgbClr val="FFFF00"/>
                </a:solidFill>
                <a:latin typeface="Arial" panose="020B0604020202020204" pitchFamily="34" charset="0"/>
                <a:cs typeface="Arial" panose="020B0604020202020204" pitchFamily="34" charset="0"/>
              </a:rPr>
              <a:t>INȚE</a:t>
            </a:r>
            <a:endParaRPr lang="en-US" altLang="en-US">
              <a:solidFill>
                <a:srgbClr val="FFFF00"/>
              </a:solidFill>
              <a:latin typeface="Arial" panose="020B0604020202020204" pitchFamily="34" charset="0"/>
              <a:cs typeface="Arial" panose="020B0604020202020204" pitchFamily="34" charset="0"/>
            </a:endParaRPr>
          </a:p>
          <a:p>
            <a:endParaRPr lang="en-US" altLang="en-US" b="1">
              <a:solidFill>
                <a:srgbClr val="FFFF00"/>
              </a:solidFill>
              <a:latin typeface="Arial" panose="020B0604020202020204" pitchFamily="34" charset="0"/>
              <a:cs typeface="Arial" panose="020B0604020202020204" pitchFamily="34" charset="0"/>
            </a:endParaRPr>
          </a:p>
          <a:p>
            <a:endParaRPr lang="en-US" altLang="en-US">
              <a:solidFill>
                <a:srgbClr val="FFFF00"/>
              </a:solidFill>
              <a:latin typeface="Arial" panose="020B0604020202020204" pitchFamily="34" charset="0"/>
              <a:cs typeface="Arial" panose="020B0604020202020204" pitchFamily="34" charset="0"/>
            </a:endParaRPr>
          </a:p>
          <a:p>
            <a:r>
              <a:rPr lang="en-US" altLang="en-US">
                <a:solidFill>
                  <a:srgbClr val="FFFF00"/>
                </a:solidFill>
                <a:latin typeface="Arial" panose="020B0604020202020204" pitchFamily="34" charset="0"/>
                <a:cs typeface="Arial" panose="020B0604020202020204" pitchFamily="34" charset="0"/>
              </a:rPr>
              <a:t>Olson, D. H., Circumplex Model of Marital &amp; Family Systems</a:t>
            </a:r>
            <a:r>
              <a:rPr lang="en-US" altLang="en-US" b="1">
                <a:solidFill>
                  <a:srgbClr val="FFFF00"/>
                </a:solidFill>
                <a:latin typeface="Arial" panose="020B0604020202020204" pitchFamily="34" charset="0"/>
                <a:cs typeface="Arial" panose="020B0604020202020204" pitchFamily="34" charset="0"/>
              </a:rPr>
              <a:t> </a:t>
            </a:r>
            <a:r>
              <a:rPr lang="en-US" altLang="en-US" i="1">
                <a:solidFill>
                  <a:srgbClr val="FFFF00"/>
                </a:solidFill>
                <a:latin typeface="Arial" panose="020B0604020202020204" pitchFamily="34" charset="0"/>
                <a:cs typeface="Arial" panose="020B0604020202020204" pitchFamily="34" charset="0"/>
              </a:rPr>
              <a:t>“Empirical Approaches to Family Assessment”, </a:t>
            </a:r>
            <a:r>
              <a:rPr lang="en-US" altLang="en-US">
                <a:solidFill>
                  <a:srgbClr val="FFFF00"/>
                </a:solidFill>
                <a:latin typeface="Arial" panose="020B0604020202020204" pitchFamily="34" charset="0"/>
                <a:cs typeface="Arial" panose="020B0604020202020204" pitchFamily="34" charset="0"/>
              </a:rPr>
              <a:t>special edition of </a:t>
            </a:r>
            <a:r>
              <a:rPr lang="en-US" altLang="en-US" i="1">
                <a:solidFill>
                  <a:srgbClr val="FFFF00"/>
                </a:solidFill>
                <a:latin typeface="Arial" panose="020B0604020202020204" pitchFamily="34" charset="0"/>
                <a:cs typeface="Arial" panose="020B0604020202020204" pitchFamily="34" charset="0"/>
              </a:rPr>
              <a:t>the Journal of Family Therapy </a:t>
            </a:r>
            <a:r>
              <a:rPr lang="en-US" altLang="en-US">
                <a:solidFill>
                  <a:srgbClr val="FFFF00"/>
                </a:solidFill>
                <a:latin typeface="Arial" panose="020B0604020202020204" pitchFamily="34" charset="0"/>
                <a:cs typeface="Arial" panose="020B0604020202020204" pitchFamily="34" charset="0"/>
              </a:rPr>
              <a:t>(1999)</a:t>
            </a:r>
            <a:r>
              <a:rPr lang="en-US" altLang="en-US" b="1">
                <a:solidFill>
                  <a:srgbClr val="FFFF00"/>
                </a:solidFill>
                <a:latin typeface="Arial" panose="020B0604020202020204" pitchFamily="34" charset="0"/>
                <a:cs typeface="Arial" panose="020B0604020202020204" pitchFamily="34" charset="0"/>
              </a:rPr>
              <a:t> </a:t>
            </a:r>
            <a:endParaRPr lang="en-US" altLang="en-US">
              <a:solidFill>
                <a:srgbClr val="FFFF00"/>
              </a:solidFill>
              <a:latin typeface="Arial" panose="020B0604020202020204" pitchFamily="34" charset="0"/>
              <a:cs typeface="Arial" panose="020B0604020202020204" pitchFamily="34" charset="0"/>
            </a:endParaRPr>
          </a:p>
          <a:p>
            <a:endParaRPr lang="en-US" altLang="en-US">
              <a:solidFill>
                <a:srgbClr val="FFFF00"/>
              </a:solidFill>
              <a:latin typeface="Arial" panose="020B0604020202020204" pitchFamily="34" charset="0"/>
              <a:cs typeface="Arial" panose="020B0604020202020204" pitchFamily="34" charset="0"/>
            </a:endParaRPr>
          </a:p>
          <a:p>
            <a:r>
              <a:rPr lang="en-US" altLang="en-US">
                <a:solidFill>
                  <a:srgbClr val="FFFF00"/>
                </a:solidFill>
                <a:latin typeface="Arial" panose="020B0604020202020204" pitchFamily="34" charset="0"/>
                <a:cs typeface="Arial" panose="020B0604020202020204" pitchFamily="34" charset="0"/>
              </a:rPr>
              <a:t>Xiaoa, Z., Lib, X., &amp; Bonita Stanton, B., Perceptions of parent–adolescent communication within families: It is a matter of perspective, </a:t>
            </a:r>
            <a:r>
              <a:rPr lang="en-US" altLang="en-US" i="1">
                <a:solidFill>
                  <a:srgbClr val="FFFF00"/>
                </a:solidFill>
                <a:latin typeface="Arial" panose="020B0604020202020204" pitchFamily="34" charset="0"/>
                <a:cs typeface="Arial" panose="020B0604020202020204" pitchFamily="34" charset="0"/>
              </a:rPr>
              <a:t>Psychology, Health &amp; Medicine </a:t>
            </a:r>
            <a:r>
              <a:rPr lang="en-US" altLang="en-US">
                <a:solidFill>
                  <a:srgbClr val="FFFF00"/>
                </a:solidFill>
                <a:latin typeface="Arial" panose="020B0604020202020204" pitchFamily="34" charset="0"/>
                <a:cs typeface="Arial" panose="020B0604020202020204" pitchFamily="34" charset="0"/>
              </a:rPr>
              <a:t>Vol. 16, No. 1, January 2011, 53–65</a:t>
            </a:r>
          </a:p>
          <a:p>
            <a:r>
              <a:rPr lang="en-US" altLang="en-US">
                <a:solidFill>
                  <a:srgbClr val="FFFF00"/>
                </a:solidFill>
                <a:latin typeface="Arial" panose="020B0604020202020204" pitchFamily="34" charset="0"/>
                <a:cs typeface="Arial" panose="020B0604020202020204" pitchFamily="34" charset="0"/>
              </a:rPr>
              <a:t>http://www.onlinewbc.gov/docs/manage/comm_style.html</a:t>
            </a:r>
          </a:p>
          <a:p>
            <a:r>
              <a:rPr lang="en-US" altLang="en-US" u="sng">
                <a:solidFill>
                  <a:srgbClr val="FFFF00"/>
                </a:solidFill>
                <a:latin typeface="Arial" panose="020B0604020202020204" pitchFamily="34" charset="0"/>
                <a:cs typeface="Arial" panose="020B0604020202020204" pitchFamily="34" charset="0"/>
                <a:hlinkClick r:id="rId2"/>
              </a:rPr>
              <a:t>http://www.ext.vt.edu/pubs/family/350092/350092</a:t>
            </a:r>
            <a:r>
              <a:rPr lang="en-US" altLang="en-US">
                <a:solidFill>
                  <a:srgbClr val="FFFF00"/>
                </a:solidFill>
                <a:latin typeface="Arial" panose="020B0604020202020204" pitchFamily="34" charset="0"/>
                <a:cs typeface="Arial" panose="020B0604020202020204" pitchFamily="34" charset="0"/>
              </a:rPr>
              <a:t>. Html</a:t>
            </a:r>
          </a:p>
          <a:p>
            <a:endParaRPr lang="en-US" altLang="en-US">
              <a:solidFill>
                <a:srgbClr val="FFFF00"/>
              </a:solidFill>
              <a:latin typeface="Arial" panose="020B0604020202020204" pitchFamily="34" charset="0"/>
              <a:cs typeface="Arial" panose="020B0604020202020204" pitchFamily="34" charset="0"/>
            </a:endParaRPr>
          </a:p>
          <a:p>
            <a:r>
              <a:rPr lang="en-US" altLang="en-US">
                <a:solidFill>
                  <a:srgbClr val="FFFF00"/>
                </a:solidFill>
                <a:latin typeface="Arial" panose="020B0604020202020204" pitchFamily="34" charset="0"/>
                <a:cs typeface="Arial" panose="020B0604020202020204" pitchFamily="34" charset="0"/>
              </a:rPr>
              <a:t>White, E. G., The Adventist Home</a:t>
            </a:r>
          </a:p>
        </p:txBody>
      </p:sp>
      <p:sp>
        <p:nvSpPr>
          <p:cNvPr id="28676" name="Text Box 3"/>
          <p:cNvSpPr txBox="1">
            <a:spLocks noChangeArrowheads="1"/>
          </p:cNvSpPr>
          <p:nvPr/>
        </p:nvSpPr>
        <p:spPr bwMode="auto">
          <a:xfrm>
            <a:off x="5486400" y="115888"/>
            <a:ext cx="350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400">
                <a:solidFill>
                  <a:srgbClr val="FFFF00"/>
                </a:solidFill>
                <a:latin typeface="Arial" panose="020B0604020202020204" pitchFamily="34" charset="0"/>
                <a:cs typeface="Arial" panose="020B0604020202020204" pitchFamily="34" charset="0"/>
              </a:rPr>
              <a:t> Dr MargiAnne Isaia,</a:t>
            </a:r>
            <a:r>
              <a:rPr lang="en-US" altLang="en-US" sz="1400">
                <a:solidFill>
                  <a:srgbClr val="FFFF00"/>
                </a:solidFill>
                <a:latin typeface="Arial" panose="020B0604020202020204" pitchFamily="34" charset="0"/>
                <a:cs typeface="Arial" panose="020B0604020202020204" pitchFamily="34" charset="0"/>
              </a:rPr>
              <a:t> </a:t>
            </a:r>
            <a:r>
              <a:rPr lang="ro-RO" altLang="en-US" sz="1400">
                <a:solidFill>
                  <a:srgbClr val="FFFF00"/>
                </a:solidFill>
                <a:latin typeface="Arial" panose="020B0604020202020204" pitchFamily="34" charset="0"/>
                <a:cs typeface="Arial" panose="020B0604020202020204" pitchFamily="34" charset="0"/>
              </a:rPr>
              <a:t>MD MPH LPCC (T)</a:t>
            </a:r>
            <a:endParaRPr lang="en-US" altLang="en-US" sz="1400">
              <a:solidFill>
                <a:srgbClr val="FFFF00"/>
              </a:solidFill>
              <a:latin typeface="Arial" panose="020B0604020202020204" pitchFamily="34" charset="0"/>
              <a:cs typeface="Arial" panose="020B0604020202020204" pitchFamily="34" charset="0"/>
            </a:endParaRPr>
          </a:p>
        </p:txBody>
      </p:sp>
      <p:sp>
        <p:nvSpPr>
          <p:cNvPr id="28677" name="Text Box 3"/>
          <p:cNvSpPr txBox="1">
            <a:spLocks noChangeArrowheads="1"/>
          </p:cNvSpPr>
          <p:nvPr/>
        </p:nvSpPr>
        <p:spPr bwMode="auto">
          <a:xfrm>
            <a:off x="6248400" y="268288"/>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en-US" altLang="en-US" sz="1400">
                <a:solidFill>
                  <a:srgbClr val="FFFF00"/>
                </a:solidFill>
                <a:latin typeface="Arial" panose="020B0604020202020204" pitchFamily="34" charset="0"/>
                <a:cs typeface="Arial" panose="020B0604020202020204" pitchFamily="34" charset="0"/>
              </a:rPr>
              <a:t>www.</a:t>
            </a:r>
            <a:r>
              <a:rPr lang="ro-RO" altLang="en-US" sz="1400">
                <a:solidFill>
                  <a:srgbClr val="FFFF00"/>
                </a:solidFill>
                <a:latin typeface="Arial" panose="020B0604020202020204" pitchFamily="34" charset="0"/>
                <a:cs typeface="Arial" panose="020B0604020202020204" pitchFamily="34" charset="0"/>
              </a:rPr>
              <a:t>reinviesperanta.ro</a:t>
            </a:r>
            <a:endParaRPr lang="en-US" altLang="en-US" sz="1400">
              <a:solidFill>
                <a:srgbClr val="FFFF00"/>
              </a:solidFill>
              <a:latin typeface="Arial" panose="020B0604020202020204" pitchFamily="34" charset="0"/>
              <a:cs typeface="Arial" panose="020B0604020202020204" pitchFamily="34" charset="0"/>
            </a:endParaRPr>
          </a:p>
        </p:txBody>
      </p:sp>
      <p:pic>
        <p:nvPicPr>
          <p:cNvPr id="28678"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
            <a:ext cx="2971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270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8197" name="TextBox 5"/>
          <p:cNvSpPr txBox="1">
            <a:spLocks noChangeArrowheads="1"/>
          </p:cNvSpPr>
          <p:nvPr/>
        </p:nvSpPr>
        <p:spPr bwMode="auto">
          <a:xfrm>
            <a:off x="838200" y="2306638"/>
            <a:ext cx="8153400" cy="3140075"/>
          </a:xfrm>
          <a:prstGeom prst="rect">
            <a:avLst/>
          </a:prstGeom>
          <a:noFill/>
          <a:ln>
            <a:noFill/>
          </a:ln>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defRPr/>
            </a:pP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COMUNICAREA</a:t>
            </a: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t>
            </a:r>
            <a:br>
              <a:rPr lang="ro-RO" sz="1800" dirty="0" smtClean="0">
                <a:solidFill>
                  <a:srgbClr val="FFFF00"/>
                </a:solidFill>
                <a:latin typeface="Arial" panose="020B0604020202020204" pitchFamily="34" charset="0"/>
                <a:cs typeface="Arial" panose="020B0604020202020204" pitchFamily="34" charset="0"/>
              </a:rPr>
            </a:br>
            <a:endParaRPr lang="ro-RO" sz="1800" dirty="0" smtClean="0">
              <a:solidFill>
                <a:srgbClr val="FFFF00"/>
              </a:solidFill>
              <a:latin typeface="Arial" panose="020B0604020202020204" pitchFamily="34" charset="0"/>
              <a:cs typeface="Arial" panose="020B0604020202020204" pitchFamily="34" charset="0"/>
            </a:endParaRPr>
          </a:p>
          <a:p>
            <a:pPr>
              <a:spcBef>
                <a:spcPct val="0"/>
              </a:spcBef>
              <a:buClrTx/>
              <a:buSzTx/>
              <a:buFontTx/>
              <a:buNone/>
              <a:defRPr/>
            </a:pPr>
            <a:r>
              <a:rPr lang="ro-RO" sz="1800" dirty="0" smtClean="0">
                <a:solidFill>
                  <a:srgbClr val="FFFF00"/>
                </a:solidFill>
                <a:latin typeface="Arial" panose="020B0604020202020204" pitchFamily="34" charset="0"/>
                <a:cs typeface="Arial" panose="020B0604020202020204" pitchFamily="34" charset="0"/>
              </a:rPr>
              <a:t>În </a:t>
            </a:r>
            <a:r>
              <a:rPr lang="ro-RO" sz="1800" dirty="0">
                <a:solidFill>
                  <a:srgbClr val="FFFF00"/>
                </a:solidFill>
                <a:latin typeface="Arial" panose="020B0604020202020204" pitchFamily="34" charset="0"/>
                <a:cs typeface="Arial" panose="020B0604020202020204" pitchFamily="34" charset="0"/>
              </a:rPr>
              <a:t>general, abilitățile de comunicare pozitivă sunt considerate că ajută cuplul și familia a facilita și a menține un echilibru cu celelalte două dimensiuni.</a:t>
            </a:r>
          </a:p>
          <a:p>
            <a:pPr>
              <a:spcBef>
                <a:spcPct val="0"/>
              </a:spcBef>
              <a:buClrTx/>
              <a:buSzTx/>
              <a:buFontTx/>
              <a:buNone/>
              <a:defRPr/>
            </a:pPr>
            <a:r>
              <a:rPr lang="ro-RO" sz="1800" dirty="0">
                <a:solidFill>
                  <a:srgbClr val="FFFF00"/>
                </a:solidFill>
                <a:latin typeface="Arial" panose="020B0604020202020204" pitchFamily="34" charset="0"/>
                <a:cs typeface="Arial" panose="020B0604020202020204" pitchFamily="34" charset="0"/>
              </a:rPr>
              <a:t>În schimb, comunicarea deficitară împiedică mișcarea in sistemele dezechilibrate și crește șansele ca aceste sisteme să rămână extreme.</a:t>
            </a:r>
            <a:br>
              <a:rPr lang="ro-RO" sz="1800" dirty="0">
                <a:solidFill>
                  <a:srgbClr val="FFFF00"/>
                </a:solidFill>
                <a:latin typeface="Arial" panose="020B0604020202020204" pitchFamily="34" charset="0"/>
                <a:cs typeface="Arial" panose="020B0604020202020204" pitchFamily="34" charset="0"/>
              </a:rPr>
            </a:br>
            <a:endParaRPr lang="en-US" sz="1800" dirty="0">
              <a:solidFill>
                <a:srgbClr val="FFFF00"/>
              </a:solidFill>
              <a:latin typeface="Arial" panose="020B0604020202020204" pitchFamily="34" charset="0"/>
              <a:cs typeface="Arial" panose="020B0604020202020204" pitchFamily="34" charset="0"/>
            </a:endParaRPr>
          </a:p>
          <a:p>
            <a:pPr>
              <a:spcBef>
                <a:spcPct val="0"/>
              </a:spcBef>
              <a:buClrTx/>
              <a:buSzTx/>
              <a:buFontTx/>
              <a:buNone/>
              <a:defRPr/>
            </a:pPr>
            <a:r>
              <a:rPr lang="ro-RO" sz="1800" dirty="0" smtClean="0">
                <a:solidFill>
                  <a:srgbClr val="FFFF00"/>
                </a:solidFill>
                <a:latin typeface="Arial" panose="020B0604020202020204" pitchFamily="34" charset="0"/>
                <a:cs typeface="Arial" panose="020B0604020202020204" pitchFamily="34" charset="0"/>
              </a:rPr>
              <a:t>Comunicarea în cuplu şi în familie este evaluată prin concentrarea asupra familiei ca un grup cu privire la abilitățile membrilor de a asculta, vorbi, auto-dezvăluire, claritate, de păstrarea continuității, respect și consideraţie.</a:t>
            </a:r>
            <a:endParaRPr lang="en-US" sz="1800" dirty="0" smtClean="0">
              <a:solidFill>
                <a:srgbClr val="FFFF00"/>
              </a:solidFill>
              <a:latin typeface="Arial" panose="020B0604020202020204" pitchFamily="34" charset="0"/>
              <a:cs typeface="Arial" panose="020B0604020202020204" pitchFamily="34" charset="0"/>
            </a:endParaRPr>
          </a:p>
        </p:txBody>
      </p:sp>
      <p:pic>
        <p:nvPicPr>
          <p:cNvPr id="1024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3450" y="590550"/>
            <a:ext cx="2165350"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3"/>
          <p:cNvSpPr txBox="1">
            <a:spLocks noChangeArrowheads="1"/>
          </p:cNvSpPr>
          <p:nvPr/>
        </p:nvSpPr>
        <p:spPr bwMode="auto">
          <a:xfrm>
            <a:off x="5486400" y="115888"/>
            <a:ext cx="350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400">
                <a:solidFill>
                  <a:srgbClr val="FFFF00"/>
                </a:solidFill>
                <a:latin typeface="Arial" panose="020B0604020202020204" pitchFamily="34" charset="0"/>
                <a:cs typeface="Arial" panose="020B0604020202020204" pitchFamily="34" charset="0"/>
              </a:rPr>
              <a:t> Dr MargiAnne Isaia,</a:t>
            </a:r>
            <a:r>
              <a:rPr lang="en-US" altLang="en-US" sz="1400">
                <a:solidFill>
                  <a:srgbClr val="FFFF00"/>
                </a:solidFill>
                <a:latin typeface="Arial" panose="020B0604020202020204" pitchFamily="34" charset="0"/>
                <a:cs typeface="Arial" panose="020B0604020202020204" pitchFamily="34" charset="0"/>
              </a:rPr>
              <a:t> </a:t>
            </a:r>
            <a:r>
              <a:rPr lang="ro-RO" altLang="en-US" sz="1400">
                <a:solidFill>
                  <a:srgbClr val="FFFF00"/>
                </a:solidFill>
                <a:latin typeface="Arial" panose="020B0604020202020204" pitchFamily="34" charset="0"/>
                <a:cs typeface="Arial" panose="020B0604020202020204" pitchFamily="34" charset="0"/>
              </a:rPr>
              <a:t>MD MPH PCC (T)</a:t>
            </a:r>
            <a:endParaRPr lang="en-US" altLang="en-US" sz="1400">
              <a:solidFill>
                <a:srgbClr val="FFFF00"/>
              </a:solidFill>
              <a:latin typeface="Arial" panose="020B0604020202020204" pitchFamily="34" charset="0"/>
              <a:cs typeface="Arial" panose="020B0604020202020204" pitchFamily="34" charset="0"/>
            </a:endParaRPr>
          </a:p>
        </p:txBody>
      </p:sp>
      <p:sp>
        <p:nvSpPr>
          <p:cNvPr id="10246" name="Text Box 3"/>
          <p:cNvSpPr txBox="1">
            <a:spLocks noChangeArrowheads="1"/>
          </p:cNvSpPr>
          <p:nvPr/>
        </p:nvSpPr>
        <p:spPr bwMode="auto">
          <a:xfrm>
            <a:off x="6248400" y="268288"/>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en-US" altLang="en-US" sz="1400">
                <a:solidFill>
                  <a:srgbClr val="FFFF00"/>
                </a:solidFill>
                <a:latin typeface="Arial" panose="020B0604020202020204" pitchFamily="34" charset="0"/>
                <a:cs typeface="Arial" panose="020B0604020202020204" pitchFamily="34" charset="0"/>
              </a:rPr>
              <a:t>www.</a:t>
            </a:r>
            <a:r>
              <a:rPr lang="ro-RO" altLang="en-US" sz="1400">
                <a:solidFill>
                  <a:srgbClr val="FFFF00"/>
                </a:solidFill>
                <a:latin typeface="Arial" panose="020B0604020202020204" pitchFamily="34" charset="0"/>
                <a:cs typeface="Arial" panose="020B0604020202020204" pitchFamily="34" charset="0"/>
              </a:rPr>
              <a:t>reinviesperanta.ro</a:t>
            </a:r>
            <a:endParaRPr lang="en-US" altLang="en-US" sz="1400">
              <a:solidFill>
                <a:srgbClr val="FFFF00"/>
              </a:solidFill>
              <a:latin typeface="Arial" panose="020B0604020202020204" pitchFamily="34" charset="0"/>
              <a:cs typeface="Arial" panose="020B0604020202020204" pitchFamily="34" charset="0"/>
            </a:endParaRPr>
          </a:p>
        </p:txBody>
      </p:sp>
      <p:pic>
        <p:nvPicPr>
          <p:cNvPr id="10247"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
            <a:ext cx="2971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647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solidFill>
                <a:srgbClr val="FFFF00"/>
              </a:solidFill>
            </a:endParaRPr>
          </a:p>
        </p:txBody>
      </p:sp>
      <p:sp>
        <p:nvSpPr>
          <p:cNvPr id="9221" name="TextBox 5"/>
          <p:cNvSpPr txBox="1">
            <a:spLocks noChangeArrowheads="1"/>
          </p:cNvSpPr>
          <p:nvPr/>
        </p:nvSpPr>
        <p:spPr bwMode="auto">
          <a:xfrm>
            <a:off x="838200" y="2286000"/>
            <a:ext cx="7772400" cy="4081463"/>
          </a:xfrm>
          <a:prstGeom prst="rect">
            <a:avLst/>
          </a:prstGeom>
          <a:noFill/>
          <a:ln>
            <a:noFill/>
          </a:ln>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a:defRPr>
            </a:lvl1pPr>
            <a:lvl2pPr marL="742950" indent="-285750">
              <a:lnSpc>
                <a:spcPct val="120000"/>
              </a:lnSpc>
              <a:spcBef>
                <a:spcPts val="500"/>
              </a:spcBef>
              <a:buFont typeface="Arial" panose="020B0604020202020204" pitchFamily="34" charset="0"/>
              <a:buChar char="•"/>
              <a:defRPr>
                <a:solidFill>
                  <a:schemeClr val="tx1"/>
                </a:solidFill>
                <a:latin typeface="Rockwell"/>
              </a:defRPr>
            </a:lvl2pPr>
            <a:lvl3pPr marL="1143000" indent="-228600">
              <a:lnSpc>
                <a:spcPct val="120000"/>
              </a:lnSpc>
              <a:spcBef>
                <a:spcPts val="500"/>
              </a:spcBef>
              <a:buFont typeface="Arial" panose="020B0604020202020204" pitchFamily="34" charset="0"/>
              <a:buChar char="•"/>
              <a:defRPr sz="1600">
                <a:solidFill>
                  <a:schemeClr val="tx1"/>
                </a:solidFill>
                <a:latin typeface="Rockwell"/>
              </a:defRPr>
            </a:lvl3pPr>
            <a:lvl4pPr marL="1600200" indent="-228600">
              <a:lnSpc>
                <a:spcPct val="120000"/>
              </a:lnSpc>
              <a:spcBef>
                <a:spcPts val="500"/>
              </a:spcBef>
              <a:buFont typeface="Arial" panose="020B0604020202020204" pitchFamily="34" charset="0"/>
              <a:buChar char="•"/>
              <a:defRPr sz="1400">
                <a:solidFill>
                  <a:schemeClr val="tx1"/>
                </a:solidFill>
                <a:latin typeface="Rockwell"/>
              </a:defRPr>
            </a:lvl4pPr>
            <a:lvl5pPr marL="2057400" indent="-228600">
              <a:lnSpc>
                <a:spcPct val="120000"/>
              </a:lnSpc>
              <a:spcBef>
                <a:spcPts val="500"/>
              </a:spcBef>
              <a:buFont typeface="Arial" panose="020B0604020202020204" pitchFamily="34" charset="0"/>
              <a:buChar char="•"/>
              <a:defRPr sz="1200">
                <a:solidFill>
                  <a:schemeClr val="tx1"/>
                </a:solidFill>
                <a:latin typeface="Rockwell"/>
              </a:defRPr>
            </a:lvl5pPr>
            <a:lvl6pPr marL="25146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a:defRPr>
            </a:lvl6pPr>
            <a:lvl7pPr marL="29718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a:defRPr>
            </a:lvl7pPr>
            <a:lvl8pPr marL="34290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a:defRPr>
            </a:lvl8pPr>
            <a:lvl9pPr marL="38862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a:defRPr>
            </a:lvl9pPr>
          </a:lstStyle>
          <a:p>
            <a:pPr>
              <a:spcBef>
                <a:spcPct val="0"/>
              </a:spcBef>
              <a:buFontTx/>
              <a:buNone/>
              <a:defRPr/>
            </a:pP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COMUNICAREA</a:t>
            </a: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a:solidFill>
                  <a:srgbClr val="FFFF00"/>
                </a:solidFill>
                <a:latin typeface="Arial" panose="020B0604020202020204" pitchFamily="34" charset="0"/>
                <a:cs typeface="Arial" panose="020B0604020202020204" pitchFamily="34" charset="0"/>
              </a:rPr>
              <a:t>Abilitățile de a asculta includ  empatia și ascultarea atentă.</a:t>
            </a:r>
            <a:br>
              <a:rPr lang="ro-RO" sz="1800" dirty="0">
                <a:solidFill>
                  <a:srgbClr val="FFFF00"/>
                </a:solidFill>
                <a:latin typeface="Arial" panose="020B0604020202020204" pitchFamily="34" charset="0"/>
                <a:cs typeface="Arial" panose="020B0604020202020204" pitchFamily="34" charset="0"/>
              </a:rPr>
            </a:br>
            <a:r>
              <a:rPr lang="ro-RO" sz="1800" dirty="0">
                <a:solidFill>
                  <a:srgbClr val="FFFF00"/>
                </a:solidFill>
                <a:latin typeface="Arial" panose="020B0604020202020204" pitchFamily="34" charset="0"/>
                <a:cs typeface="Arial" panose="020B0604020202020204" pitchFamily="34" charset="0"/>
              </a:rPr>
              <a:t>Abilitatea de a vorbi include vorbirea ce se referă la sine și nu vorbirea în dreptul altora. </a:t>
            </a:r>
          </a:p>
          <a:p>
            <a:pPr>
              <a:spcBef>
                <a:spcPct val="0"/>
              </a:spcBef>
              <a:buFontTx/>
              <a:buNone/>
              <a:defRPr/>
            </a:pPr>
            <a:r>
              <a:rPr lang="ro-RO" sz="1800" dirty="0" smtClean="0">
                <a:solidFill>
                  <a:srgbClr val="FFFF00"/>
                </a:solidFill>
                <a:latin typeface="Arial" panose="020B0604020202020204" pitchFamily="34" charset="0"/>
                <a:cs typeface="Arial" panose="020B0604020202020204" pitchFamily="34" charset="0"/>
              </a:rPr>
              <a:t>Dezvăluirea </a:t>
            </a:r>
            <a:r>
              <a:rPr lang="ro-RO" sz="1800" dirty="0">
                <a:solidFill>
                  <a:srgbClr val="FFFF00"/>
                </a:solidFill>
                <a:latin typeface="Arial" panose="020B0604020202020204" pitchFamily="34" charset="0"/>
                <a:cs typeface="Arial" panose="020B0604020202020204" pitchFamily="34" charset="0"/>
              </a:rPr>
              <a:t>de sine se referă la exprimarea sentimentelor despre sine și relație.</a:t>
            </a:r>
            <a:br>
              <a:rPr lang="ro-RO" sz="1800" dirty="0">
                <a:solidFill>
                  <a:srgbClr val="FFFF00"/>
                </a:solidFill>
                <a:latin typeface="Arial" panose="020B0604020202020204" pitchFamily="34" charset="0"/>
                <a:cs typeface="Arial" panose="020B0604020202020204" pitchFamily="34" charset="0"/>
              </a:rPr>
            </a:br>
            <a:endParaRPr lang="ro-RO" sz="1800" dirty="0">
              <a:solidFill>
                <a:srgbClr val="FFFF00"/>
              </a:solidFill>
              <a:latin typeface="Arial" panose="020B0604020202020204" pitchFamily="34" charset="0"/>
              <a:cs typeface="Arial" panose="020B0604020202020204" pitchFamily="34" charset="0"/>
            </a:endParaRPr>
          </a:p>
          <a:p>
            <a:pPr>
              <a:spcBef>
                <a:spcPct val="0"/>
              </a:spcBef>
              <a:buFontTx/>
              <a:buNone/>
              <a:defRPr/>
            </a:pPr>
            <a:r>
              <a:rPr lang="ro-RO" sz="1800" dirty="0">
                <a:solidFill>
                  <a:srgbClr val="FFFF00"/>
                </a:solidFill>
                <a:latin typeface="Arial" panose="020B0604020202020204" pitchFamily="34" charset="0"/>
                <a:cs typeface="Arial" panose="020B0604020202020204" pitchFamily="34" charset="0"/>
              </a:rPr>
              <a:t>Păstrarea continuităţii asigură urmărirea subiectului de comunicat.</a:t>
            </a:r>
          </a:p>
          <a:p>
            <a:pPr>
              <a:spcBef>
                <a:spcPct val="0"/>
              </a:spcBef>
              <a:buFontTx/>
              <a:buNone/>
              <a:defRPr/>
            </a:pPr>
            <a:r>
              <a:rPr lang="ro-RO" sz="1800" dirty="0">
                <a:solidFill>
                  <a:srgbClr val="FFFF00"/>
                </a:solidFill>
                <a:latin typeface="Arial" panose="020B0604020202020204" pitchFamily="34" charset="0"/>
                <a:cs typeface="Arial" panose="020B0604020202020204" pitchFamily="34" charset="0"/>
              </a:rPr>
              <a:t>Respectul şi consideraţia se referă la aspectul afectiv al comunicării şi capacităţii cuplului sau familiei de a rezolva problemele</a:t>
            </a:r>
            <a:r>
              <a:rPr lang="ro-RO" sz="1800" dirty="0" smtClean="0">
                <a:solidFill>
                  <a:srgbClr val="FFFF00"/>
                </a:solidFill>
                <a:latin typeface="Arial" panose="020B0604020202020204" pitchFamily="34" charset="0"/>
                <a:cs typeface="Arial" panose="020B0604020202020204" pitchFamily="34" charset="0"/>
              </a:rPr>
              <a:t>.</a:t>
            </a:r>
            <a:endParaRPr lang="en-US" sz="1800" dirty="0" smtClean="0">
              <a:solidFill>
                <a:srgbClr val="FFFF00"/>
              </a:solidFill>
              <a:latin typeface="Arial" panose="020B0604020202020204" pitchFamily="34" charset="0"/>
              <a:cs typeface="Arial" panose="020B0604020202020204" pitchFamily="34" charset="0"/>
            </a:endParaRPr>
          </a:p>
        </p:txBody>
      </p:sp>
      <p:pic>
        <p:nvPicPr>
          <p:cNvPr id="112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46088"/>
            <a:ext cx="2297113"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3"/>
          <p:cNvSpPr txBox="1">
            <a:spLocks noChangeArrowheads="1"/>
          </p:cNvSpPr>
          <p:nvPr/>
        </p:nvSpPr>
        <p:spPr bwMode="auto">
          <a:xfrm>
            <a:off x="5486400" y="115888"/>
            <a:ext cx="350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400">
                <a:solidFill>
                  <a:srgbClr val="FFFF00"/>
                </a:solidFill>
                <a:latin typeface="Arial" panose="020B0604020202020204" pitchFamily="34" charset="0"/>
                <a:cs typeface="Arial" panose="020B0604020202020204" pitchFamily="34" charset="0"/>
              </a:rPr>
              <a:t> Dr MargiAnne Isaia,</a:t>
            </a:r>
            <a:r>
              <a:rPr lang="en-US" altLang="en-US" sz="1400">
                <a:solidFill>
                  <a:srgbClr val="FFFF00"/>
                </a:solidFill>
                <a:latin typeface="Arial" panose="020B0604020202020204" pitchFamily="34" charset="0"/>
                <a:cs typeface="Arial" panose="020B0604020202020204" pitchFamily="34" charset="0"/>
              </a:rPr>
              <a:t> </a:t>
            </a:r>
            <a:r>
              <a:rPr lang="ro-RO" altLang="en-US" sz="1400">
                <a:solidFill>
                  <a:srgbClr val="FFFF00"/>
                </a:solidFill>
                <a:latin typeface="Arial" panose="020B0604020202020204" pitchFamily="34" charset="0"/>
                <a:cs typeface="Arial" panose="020B0604020202020204" pitchFamily="34" charset="0"/>
              </a:rPr>
              <a:t>MD MPH PCC (T)</a:t>
            </a:r>
            <a:endParaRPr lang="en-US" altLang="en-US" sz="1400">
              <a:solidFill>
                <a:srgbClr val="FFFF00"/>
              </a:solidFill>
              <a:latin typeface="Arial" panose="020B0604020202020204" pitchFamily="34" charset="0"/>
              <a:cs typeface="Arial" panose="020B0604020202020204" pitchFamily="34" charset="0"/>
            </a:endParaRPr>
          </a:p>
        </p:txBody>
      </p:sp>
      <p:sp>
        <p:nvSpPr>
          <p:cNvPr id="11270" name="Text Box 3"/>
          <p:cNvSpPr txBox="1">
            <a:spLocks noChangeArrowheads="1"/>
          </p:cNvSpPr>
          <p:nvPr/>
        </p:nvSpPr>
        <p:spPr bwMode="auto">
          <a:xfrm>
            <a:off x="6248400" y="268288"/>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en-US" altLang="en-US" sz="1400">
                <a:solidFill>
                  <a:srgbClr val="FFFF00"/>
                </a:solidFill>
                <a:latin typeface="Arial" panose="020B0604020202020204" pitchFamily="34" charset="0"/>
                <a:cs typeface="Arial" panose="020B0604020202020204" pitchFamily="34" charset="0"/>
              </a:rPr>
              <a:t>www.</a:t>
            </a:r>
            <a:r>
              <a:rPr lang="ro-RO" altLang="en-US" sz="1400">
                <a:solidFill>
                  <a:srgbClr val="FFFF00"/>
                </a:solidFill>
                <a:latin typeface="Arial" panose="020B0604020202020204" pitchFamily="34" charset="0"/>
                <a:cs typeface="Arial" panose="020B0604020202020204" pitchFamily="34" charset="0"/>
              </a:rPr>
              <a:t>reinviesperanta.ro</a:t>
            </a:r>
            <a:endParaRPr lang="en-US" altLang="en-US" sz="1400">
              <a:solidFill>
                <a:srgbClr val="FFFF00"/>
              </a:solidFill>
              <a:latin typeface="Arial" panose="020B0604020202020204" pitchFamily="34" charset="0"/>
              <a:cs typeface="Arial" panose="020B0604020202020204" pitchFamily="34" charset="0"/>
            </a:endParaRPr>
          </a:p>
        </p:txBody>
      </p:sp>
      <p:pic>
        <p:nvPicPr>
          <p:cNvPr id="11271"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
            <a:ext cx="2971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1026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solidFill>
                <a:srgbClr val="FFFF00"/>
              </a:solidFill>
            </a:endParaRPr>
          </a:p>
        </p:txBody>
      </p:sp>
      <p:sp>
        <p:nvSpPr>
          <p:cNvPr id="9221" name="TextBox 5"/>
          <p:cNvSpPr txBox="1">
            <a:spLocks noChangeArrowheads="1"/>
          </p:cNvSpPr>
          <p:nvPr/>
        </p:nvSpPr>
        <p:spPr bwMode="auto">
          <a:xfrm>
            <a:off x="838200" y="2314575"/>
            <a:ext cx="7772400" cy="3582988"/>
          </a:xfrm>
          <a:prstGeom prst="rect">
            <a:avLst/>
          </a:prstGeom>
          <a:noFill/>
          <a:ln>
            <a:noFill/>
          </a:ln>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a:defRPr>
            </a:lvl1pPr>
            <a:lvl2pPr marL="742950" indent="-285750">
              <a:lnSpc>
                <a:spcPct val="120000"/>
              </a:lnSpc>
              <a:spcBef>
                <a:spcPts val="500"/>
              </a:spcBef>
              <a:buFont typeface="Arial" panose="020B0604020202020204" pitchFamily="34" charset="0"/>
              <a:buChar char="•"/>
              <a:defRPr>
                <a:solidFill>
                  <a:schemeClr val="tx1"/>
                </a:solidFill>
                <a:latin typeface="Rockwell"/>
              </a:defRPr>
            </a:lvl2pPr>
            <a:lvl3pPr marL="1143000" indent="-228600">
              <a:lnSpc>
                <a:spcPct val="120000"/>
              </a:lnSpc>
              <a:spcBef>
                <a:spcPts val="500"/>
              </a:spcBef>
              <a:buFont typeface="Arial" panose="020B0604020202020204" pitchFamily="34" charset="0"/>
              <a:buChar char="•"/>
              <a:defRPr sz="1600">
                <a:solidFill>
                  <a:schemeClr val="tx1"/>
                </a:solidFill>
                <a:latin typeface="Rockwell"/>
              </a:defRPr>
            </a:lvl3pPr>
            <a:lvl4pPr marL="1600200" indent="-228600">
              <a:lnSpc>
                <a:spcPct val="120000"/>
              </a:lnSpc>
              <a:spcBef>
                <a:spcPts val="500"/>
              </a:spcBef>
              <a:buFont typeface="Arial" panose="020B0604020202020204" pitchFamily="34" charset="0"/>
              <a:buChar char="•"/>
              <a:defRPr sz="1400">
                <a:solidFill>
                  <a:schemeClr val="tx1"/>
                </a:solidFill>
                <a:latin typeface="Rockwell"/>
              </a:defRPr>
            </a:lvl4pPr>
            <a:lvl5pPr marL="2057400" indent="-228600">
              <a:lnSpc>
                <a:spcPct val="120000"/>
              </a:lnSpc>
              <a:spcBef>
                <a:spcPts val="500"/>
              </a:spcBef>
              <a:buFont typeface="Arial" panose="020B0604020202020204" pitchFamily="34" charset="0"/>
              <a:buChar char="•"/>
              <a:defRPr sz="1200">
                <a:solidFill>
                  <a:schemeClr val="tx1"/>
                </a:solidFill>
                <a:latin typeface="Rockwell"/>
              </a:defRPr>
            </a:lvl5pPr>
            <a:lvl6pPr marL="25146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a:defRPr>
            </a:lvl6pPr>
            <a:lvl7pPr marL="29718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a:defRPr>
            </a:lvl7pPr>
            <a:lvl8pPr marL="34290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a:defRPr>
            </a:lvl8pPr>
            <a:lvl9pPr marL="38862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a:defRPr>
            </a:lvl9pPr>
          </a:lstStyle>
          <a:p>
            <a:pPr>
              <a:spcBef>
                <a:spcPct val="0"/>
              </a:spcBef>
              <a:buFontTx/>
              <a:buNone/>
              <a:defRPr/>
            </a:pP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COMUNICAREA</a:t>
            </a: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Tipuri echilibrate de cupluri / familii vor avea o comunicare mai pozitivă în comparație cu sistemele dezechilibrate.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Capacitatea de comunicare eficientă necesită un nivel ridicat de  conştientizare a sinelui.</a:t>
            </a:r>
          </a:p>
          <a:p>
            <a:pPr>
              <a:lnSpc>
                <a:spcPct val="100000"/>
              </a:lnSpc>
              <a:spcBef>
                <a:spcPct val="0"/>
              </a:spcBef>
              <a:buFontTx/>
              <a:buNone/>
              <a:defRPr/>
            </a:pP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Devenind tot mai conştient de modul în care ești perceput de alții, ai posibilitatea să te adaptezi mai ușor la stilul lor de comunicare.</a:t>
            </a:r>
            <a:endParaRPr lang="en-US" sz="1800" dirty="0" smtClean="0">
              <a:solidFill>
                <a:srgbClr val="FFFF00"/>
              </a:solidFill>
              <a:latin typeface="Arial" panose="020B0604020202020204" pitchFamily="34" charset="0"/>
              <a:cs typeface="Arial" panose="020B0604020202020204" pitchFamily="34" charset="0"/>
            </a:endParaRPr>
          </a:p>
        </p:txBody>
      </p:sp>
      <p:sp>
        <p:nvSpPr>
          <p:cNvPr id="12292" name="Text Box 3"/>
          <p:cNvSpPr txBox="1">
            <a:spLocks noChangeArrowheads="1"/>
          </p:cNvSpPr>
          <p:nvPr/>
        </p:nvSpPr>
        <p:spPr bwMode="auto">
          <a:xfrm>
            <a:off x="5486400" y="115888"/>
            <a:ext cx="350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400">
                <a:solidFill>
                  <a:srgbClr val="FFFF00"/>
                </a:solidFill>
                <a:latin typeface="Arial" panose="020B0604020202020204" pitchFamily="34" charset="0"/>
                <a:cs typeface="Arial" panose="020B0604020202020204" pitchFamily="34" charset="0"/>
              </a:rPr>
              <a:t> Dr MargiAnne Isaia,</a:t>
            </a:r>
            <a:r>
              <a:rPr lang="en-US" altLang="en-US" sz="1400">
                <a:solidFill>
                  <a:srgbClr val="FFFF00"/>
                </a:solidFill>
                <a:latin typeface="Arial" panose="020B0604020202020204" pitchFamily="34" charset="0"/>
                <a:cs typeface="Arial" panose="020B0604020202020204" pitchFamily="34" charset="0"/>
              </a:rPr>
              <a:t> </a:t>
            </a:r>
            <a:r>
              <a:rPr lang="ro-RO" altLang="en-US" sz="1400">
                <a:solidFill>
                  <a:srgbClr val="FFFF00"/>
                </a:solidFill>
                <a:latin typeface="Arial" panose="020B0604020202020204" pitchFamily="34" charset="0"/>
                <a:cs typeface="Arial" panose="020B0604020202020204" pitchFamily="34" charset="0"/>
              </a:rPr>
              <a:t>MD MPH PCC (T)</a:t>
            </a:r>
            <a:endParaRPr lang="en-US" altLang="en-US" sz="1400">
              <a:solidFill>
                <a:srgbClr val="FFFF00"/>
              </a:solidFill>
              <a:latin typeface="Arial" panose="020B0604020202020204" pitchFamily="34" charset="0"/>
              <a:cs typeface="Arial" panose="020B0604020202020204" pitchFamily="34" charset="0"/>
            </a:endParaRPr>
          </a:p>
        </p:txBody>
      </p:sp>
      <p:sp>
        <p:nvSpPr>
          <p:cNvPr id="12293" name="Text Box 3"/>
          <p:cNvSpPr txBox="1">
            <a:spLocks noChangeArrowheads="1"/>
          </p:cNvSpPr>
          <p:nvPr/>
        </p:nvSpPr>
        <p:spPr bwMode="auto">
          <a:xfrm>
            <a:off x="6248400" y="268288"/>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en-US" altLang="en-US" sz="1400">
                <a:solidFill>
                  <a:srgbClr val="FFFF00"/>
                </a:solidFill>
                <a:latin typeface="Arial" panose="020B0604020202020204" pitchFamily="34" charset="0"/>
                <a:cs typeface="Arial" panose="020B0604020202020204" pitchFamily="34" charset="0"/>
              </a:rPr>
              <a:t>www.</a:t>
            </a:r>
            <a:r>
              <a:rPr lang="ro-RO" altLang="en-US" sz="1400">
                <a:solidFill>
                  <a:srgbClr val="FFFF00"/>
                </a:solidFill>
                <a:latin typeface="Arial" panose="020B0604020202020204" pitchFamily="34" charset="0"/>
                <a:cs typeface="Arial" panose="020B0604020202020204" pitchFamily="34" charset="0"/>
              </a:rPr>
              <a:t>reinviesperanta.ro</a:t>
            </a:r>
            <a:endParaRPr lang="en-US" altLang="en-US" sz="1400">
              <a:solidFill>
                <a:srgbClr val="FFFF00"/>
              </a:solidFill>
              <a:latin typeface="Arial" panose="020B0604020202020204" pitchFamily="34" charset="0"/>
              <a:cs typeface="Arial" panose="020B0604020202020204" pitchFamily="34" charset="0"/>
            </a:endParaRPr>
          </a:p>
        </p:txBody>
      </p:sp>
      <p:pic>
        <p:nvPicPr>
          <p:cNvPr id="1229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52438"/>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
            <a:ext cx="2971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227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solidFill>
                <a:srgbClr val="FFFF00"/>
              </a:solidFill>
            </a:endParaRPr>
          </a:p>
        </p:txBody>
      </p:sp>
      <p:sp>
        <p:nvSpPr>
          <p:cNvPr id="10245" name="TextBox 5"/>
          <p:cNvSpPr txBox="1">
            <a:spLocks noChangeArrowheads="1"/>
          </p:cNvSpPr>
          <p:nvPr/>
        </p:nvSpPr>
        <p:spPr bwMode="auto">
          <a:xfrm>
            <a:off x="838200" y="2057400"/>
            <a:ext cx="8001000" cy="4524375"/>
          </a:xfrm>
          <a:prstGeom prst="rect">
            <a:avLst/>
          </a:prstGeom>
          <a:noFill/>
          <a:ln>
            <a:noFill/>
          </a:ln>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a:defRPr>
            </a:lvl1pPr>
            <a:lvl2pPr marL="742950" indent="-285750">
              <a:lnSpc>
                <a:spcPct val="120000"/>
              </a:lnSpc>
              <a:spcBef>
                <a:spcPts val="500"/>
              </a:spcBef>
              <a:buFont typeface="Arial" panose="020B0604020202020204" pitchFamily="34" charset="0"/>
              <a:buChar char="•"/>
              <a:defRPr>
                <a:solidFill>
                  <a:schemeClr val="tx1"/>
                </a:solidFill>
                <a:latin typeface="Rockwell"/>
              </a:defRPr>
            </a:lvl2pPr>
            <a:lvl3pPr marL="1143000" indent="-228600">
              <a:lnSpc>
                <a:spcPct val="120000"/>
              </a:lnSpc>
              <a:spcBef>
                <a:spcPts val="500"/>
              </a:spcBef>
              <a:buFont typeface="Arial" panose="020B0604020202020204" pitchFamily="34" charset="0"/>
              <a:buChar char="•"/>
              <a:defRPr sz="1600">
                <a:solidFill>
                  <a:schemeClr val="tx1"/>
                </a:solidFill>
                <a:latin typeface="Rockwell"/>
              </a:defRPr>
            </a:lvl3pPr>
            <a:lvl4pPr marL="1600200" indent="-228600">
              <a:lnSpc>
                <a:spcPct val="120000"/>
              </a:lnSpc>
              <a:spcBef>
                <a:spcPts val="500"/>
              </a:spcBef>
              <a:buFont typeface="Arial" panose="020B0604020202020204" pitchFamily="34" charset="0"/>
              <a:buChar char="•"/>
              <a:defRPr sz="1400">
                <a:solidFill>
                  <a:schemeClr val="tx1"/>
                </a:solidFill>
                <a:latin typeface="Rockwell"/>
              </a:defRPr>
            </a:lvl4pPr>
            <a:lvl5pPr marL="2057400" indent="-228600">
              <a:lnSpc>
                <a:spcPct val="120000"/>
              </a:lnSpc>
              <a:spcBef>
                <a:spcPts val="500"/>
              </a:spcBef>
              <a:buFont typeface="Arial" panose="020B0604020202020204" pitchFamily="34" charset="0"/>
              <a:buChar char="•"/>
              <a:defRPr sz="1200">
                <a:solidFill>
                  <a:schemeClr val="tx1"/>
                </a:solidFill>
                <a:latin typeface="Rockwell"/>
              </a:defRPr>
            </a:lvl5pPr>
            <a:lvl6pPr marL="25146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a:defRPr>
            </a:lvl6pPr>
            <a:lvl7pPr marL="29718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a:defRPr>
            </a:lvl7pPr>
            <a:lvl8pPr marL="34290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a:defRPr>
            </a:lvl8pPr>
            <a:lvl9pPr marL="38862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a:defRPr>
            </a:lvl9pPr>
          </a:lstStyle>
          <a:p>
            <a:pPr>
              <a:lnSpc>
                <a:spcPct val="100000"/>
              </a:lnSpc>
              <a:spcBef>
                <a:spcPct val="0"/>
              </a:spcBef>
              <a:buFontTx/>
              <a:buNone/>
              <a:defRPr/>
            </a:pP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STILURI DE </a:t>
            </a:r>
          </a:p>
          <a:p>
            <a:pPr>
              <a:lnSpc>
                <a:spcPct val="100000"/>
              </a:lnSpc>
              <a:spcBef>
                <a:spcPct val="0"/>
              </a:spcBef>
              <a:buFontTx/>
              <a:buNone/>
              <a:defRPr/>
            </a:pP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COMUNICARE</a:t>
            </a:r>
            <a:b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1.Clar și direct</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Acesta este cel mai sănătos mod de comunicare și apare atunci când mesajul este transmis clar și direct membrului de familie căruia i se adresează.</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De exemplu, atunci când un tată, dezamăgit de fiul său care nu a reuşit să finalizat ce i s-a dat de făcut, afirmă, </a:t>
            </a:r>
          </a:p>
          <a:p>
            <a:pPr>
              <a:lnSpc>
                <a:spcPct val="100000"/>
              </a:lnSpc>
              <a:spcBef>
                <a:spcPct val="0"/>
              </a:spcBef>
              <a:buFontTx/>
              <a:buNone/>
              <a:defRPr/>
            </a:pPr>
            <a:r>
              <a:rPr lang="ro-RO" sz="1800" i="1" dirty="0" smtClean="0">
                <a:solidFill>
                  <a:srgbClr val="FFFF00"/>
                </a:solidFill>
                <a:latin typeface="Arial" panose="020B0604020202020204" pitchFamily="34" charset="0"/>
                <a:cs typeface="Arial" panose="020B0604020202020204" pitchFamily="34" charset="0"/>
              </a:rPr>
              <a:t>	„Fiule, eu sunt dezamăgit că ai uitat să duci gunoiul azi fără sa-ți 	reamintesc...”</a:t>
            </a:r>
          </a:p>
          <a:p>
            <a:pPr>
              <a:lnSpc>
                <a:spcPct val="100000"/>
              </a:lnSpc>
              <a:spcBef>
                <a:spcPct val="0"/>
              </a:spcBef>
              <a:buFontTx/>
              <a:buNone/>
              <a:defRPr/>
            </a:pPr>
            <a:r>
              <a:rPr lang="ro-RO" sz="1800" i="1" dirty="0" smtClean="0">
                <a:solidFill>
                  <a:srgbClr val="FFFF00"/>
                </a:solidFill>
                <a:latin typeface="Arial" panose="020B0604020202020204" pitchFamily="34" charset="0"/>
                <a:cs typeface="Arial" panose="020B0604020202020204" pitchFamily="34" charset="0"/>
              </a:rPr>
              <a:t/>
            </a:r>
            <a:br>
              <a:rPr lang="ro-RO" sz="1800" i="1"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2. Clar și indirect</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Mesajul este clar, dar nu este direcționat către persoana pentru care este destinat. Folosind exemplul anterior, tatăl ar putea spune, </a:t>
            </a:r>
          </a:p>
          <a:p>
            <a:pPr>
              <a:lnSpc>
                <a:spcPct val="100000"/>
              </a:lnSpc>
              <a:spcBef>
                <a:spcPct val="0"/>
              </a:spcBef>
              <a:buFontTx/>
              <a:buNone/>
              <a:defRPr/>
            </a:pPr>
            <a:r>
              <a:rPr lang="ro-RO" sz="1800" i="1" dirty="0" smtClean="0">
                <a:solidFill>
                  <a:srgbClr val="FFFF00"/>
                </a:solidFill>
                <a:latin typeface="Arial" panose="020B0604020202020204" pitchFamily="34" charset="0"/>
                <a:cs typeface="Arial" panose="020B0604020202020204" pitchFamily="34" charset="0"/>
              </a:rPr>
              <a:t>	„Este dezamăgitor atunci când oamenii uită a finaliza lucrul lor..."</a:t>
            </a:r>
            <a:endParaRPr lang="en-US" sz="1800" dirty="0" smtClean="0">
              <a:solidFill>
                <a:srgbClr val="FFFF00"/>
              </a:solidFill>
              <a:latin typeface="Arial" panose="020B0604020202020204" pitchFamily="34" charset="0"/>
              <a:cs typeface="Arial" panose="020B0604020202020204" pitchFamily="34" charset="0"/>
            </a:endParaRPr>
          </a:p>
        </p:txBody>
      </p:sp>
      <p:pic>
        <p:nvPicPr>
          <p:cNvPr id="1331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7413" y="469900"/>
            <a:ext cx="227965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3"/>
          <p:cNvSpPr txBox="1">
            <a:spLocks noChangeArrowheads="1"/>
          </p:cNvSpPr>
          <p:nvPr/>
        </p:nvSpPr>
        <p:spPr bwMode="auto">
          <a:xfrm>
            <a:off x="5486400" y="115888"/>
            <a:ext cx="350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400">
                <a:solidFill>
                  <a:srgbClr val="FFFF00"/>
                </a:solidFill>
                <a:latin typeface="Arial" panose="020B0604020202020204" pitchFamily="34" charset="0"/>
                <a:cs typeface="Arial" panose="020B0604020202020204" pitchFamily="34" charset="0"/>
              </a:rPr>
              <a:t> Dr MargiAnne Isaia,</a:t>
            </a:r>
            <a:r>
              <a:rPr lang="en-US" altLang="en-US" sz="1400">
                <a:solidFill>
                  <a:srgbClr val="FFFF00"/>
                </a:solidFill>
                <a:latin typeface="Arial" panose="020B0604020202020204" pitchFamily="34" charset="0"/>
                <a:cs typeface="Arial" panose="020B0604020202020204" pitchFamily="34" charset="0"/>
              </a:rPr>
              <a:t> </a:t>
            </a:r>
            <a:r>
              <a:rPr lang="ro-RO" altLang="en-US" sz="1400">
                <a:solidFill>
                  <a:srgbClr val="FFFF00"/>
                </a:solidFill>
                <a:latin typeface="Arial" panose="020B0604020202020204" pitchFamily="34" charset="0"/>
                <a:cs typeface="Arial" panose="020B0604020202020204" pitchFamily="34" charset="0"/>
              </a:rPr>
              <a:t>MD MPH PCC (T)</a:t>
            </a:r>
            <a:endParaRPr lang="en-US" altLang="en-US" sz="1400">
              <a:solidFill>
                <a:srgbClr val="FFFF00"/>
              </a:solidFill>
              <a:latin typeface="Arial" panose="020B0604020202020204" pitchFamily="34" charset="0"/>
              <a:cs typeface="Arial" panose="020B0604020202020204" pitchFamily="34" charset="0"/>
            </a:endParaRPr>
          </a:p>
        </p:txBody>
      </p:sp>
      <p:sp>
        <p:nvSpPr>
          <p:cNvPr id="13318" name="Text Box 3"/>
          <p:cNvSpPr txBox="1">
            <a:spLocks noChangeArrowheads="1"/>
          </p:cNvSpPr>
          <p:nvPr/>
        </p:nvSpPr>
        <p:spPr bwMode="auto">
          <a:xfrm>
            <a:off x="6248400" y="268288"/>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en-US" altLang="en-US" sz="1400">
                <a:solidFill>
                  <a:srgbClr val="FFFF00"/>
                </a:solidFill>
                <a:latin typeface="Arial" panose="020B0604020202020204" pitchFamily="34" charset="0"/>
                <a:cs typeface="Arial" panose="020B0604020202020204" pitchFamily="34" charset="0"/>
              </a:rPr>
              <a:t>www.</a:t>
            </a:r>
            <a:r>
              <a:rPr lang="ro-RO" altLang="en-US" sz="1400">
                <a:solidFill>
                  <a:srgbClr val="FFFF00"/>
                </a:solidFill>
                <a:latin typeface="Arial" panose="020B0604020202020204" pitchFamily="34" charset="0"/>
                <a:cs typeface="Arial" panose="020B0604020202020204" pitchFamily="34" charset="0"/>
              </a:rPr>
              <a:t>reinviesperanta.ro</a:t>
            </a:r>
            <a:endParaRPr lang="en-US" altLang="en-US" sz="1400">
              <a:solidFill>
                <a:srgbClr val="FFFF00"/>
              </a:solidFill>
              <a:latin typeface="Arial" panose="020B0604020202020204" pitchFamily="34" charset="0"/>
              <a:cs typeface="Arial" panose="020B0604020202020204" pitchFamily="34" charset="0"/>
            </a:endParaRPr>
          </a:p>
        </p:txBody>
      </p:sp>
      <p:pic>
        <p:nvPicPr>
          <p:cNvPr id="13319"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
            <a:ext cx="2971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3357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solidFill>
                <a:srgbClr val="FFFF00"/>
              </a:solidFill>
            </a:endParaRPr>
          </a:p>
        </p:txBody>
      </p:sp>
      <p:sp>
        <p:nvSpPr>
          <p:cNvPr id="11269" name="TextBox 5"/>
          <p:cNvSpPr txBox="1">
            <a:spLocks noChangeArrowheads="1"/>
          </p:cNvSpPr>
          <p:nvPr/>
        </p:nvSpPr>
        <p:spPr bwMode="auto">
          <a:xfrm>
            <a:off x="838200" y="2057400"/>
            <a:ext cx="7772400" cy="4524375"/>
          </a:xfrm>
          <a:prstGeom prst="rect">
            <a:avLst/>
          </a:prstGeom>
          <a:noFill/>
          <a:ln>
            <a:noFill/>
          </a:ln>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a:defRPr>
            </a:lvl1pPr>
            <a:lvl2pPr marL="742950" indent="-285750">
              <a:lnSpc>
                <a:spcPct val="120000"/>
              </a:lnSpc>
              <a:spcBef>
                <a:spcPts val="500"/>
              </a:spcBef>
              <a:buFont typeface="Arial" panose="020B0604020202020204" pitchFamily="34" charset="0"/>
              <a:buChar char="•"/>
              <a:defRPr>
                <a:solidFill>
                  <a:schemeClr val="tx1"/>
                </a:solidFill>
                <a:latin typeface="Rockwell"/>
              </a:defRPr>
            </a:lvl2pPr>
            <a:lvl3pPr marL="1143000" indent="-228600">
              <a:lnSpc>
                <a:spcPct val="120000"/>
              </a:lnSpc>
              <a:spcBef>
                <a:spcPts val="500"/>
              </a:spcBef>
              <a:buFont typeface="Arial" panose="020B0604020202020204" pitchFamily="34" charset="0"/>
              <a:buChar char="•"/>
              <a:defRPr sz="1600">
                <a:solidFill>
                  <a:schemeClr val="tx1"/>
                </a:solidFill>
                <a:latin typeface="Rockwell"/>
              </a:defRPr>
            </a:lvl3pPr>
            <a:lvl4pPr marL="1600200" indent="-228600">
              <a:lnSpc>
                <a:spcPct val="120000"/>
              </a:lnSpc>
              <a:spcBef>
                <a:spcPts val="500"/>
              </a:spcBef>
              <a:buFont typeface="Arial" panose="020B0604020202020204" pitchFamily="34" charset="0"/>
              <a:buChar char="•"/>
              <a:defRPr sz="1400">
                <a:solidFill>
                  <a:schemeClr val="tx1"/>
                </a:solidFill>
                <a:latin typeface="Rockwell"/>
              </a:defRPr>
            </a:lvl4pPr>
            <a:lvl5pPr marL="2057400" indent="-228600">
              <a:lnSpc>
                <a:spcPct val="120000"/>
              </a:lnSpc>
              <a:spcBef>
                <a:spcPts val="500"/>
              </a:spcBef>
              <a:buFont typeface="Arial" panose="020B0604020202020204" pitchFamily="34" charset="0"/>
              <a:buChar char="•"/>
              <a:defRPr sz="1200">
                <a:solidFill>
                  <a:schemeClr val="tx1"/>
                </a:solidFill>
                <a:latin typeface="Rockwell"/>
              </a:defRPr>
            </a:lvl5pPr>
            <a:lvl6pPr marL="25146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a:defRPr>
            </a:lvl6pPr>
            <a:lvl7pPr marL="29718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a:defRPr>
            </a:lvl7pPr>
            <a:lvl8pPr marL="34290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a:defRPr>
            </a:lvl8pPr>
            <a:lvl9pPr marL="38862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a:defRPr>
            </a:lvl9pPr>
          </a:lstStyle>
          <a:p>
            <a:pPr>
              <a:lnSpc>
                <a:spcPct val="100000"/>
              </a:lnSpc>
              <a:spcBef>
                <a:spcPct val="0"/>
              </a:spcBef>
              <a:buFontTx/>
              <a:buNone/>
              <a:defRPr/>
            </a:pP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STILURI DE </a:t>
            </a:r>
          </a:p>
          <a:p>
            <a:pPr>
              <a:lnSpc>
                <a:spcPct val="100000"/>
              </a:lnSpc>
              <a:spcBef>
                <a:spcPct val="0"/>
              </a:spcBef>
              <a:buFontTx/>
              <a:buNone/>
              <a:defRPr/>
            </a:pP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COMUNICARE</a:t>
            </a:r>
            <a:b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3. Mascat și direct</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Aceasta se produce atunci când conținutul mesajului este neclar, dar direcționat către un anume membru al familiei. Tatăl poate spune ceva de genul, </a:t>
            </a:r>
          </a:p>
          <a:p>
            <a:pPr>
              <a:lnSpc>
                <a:spcPct val="100000"/>
              </a:lnSpc>
              <a:spcBef>
                <a:spcPct val="0"/>
              </a:spcBef>
              <a:buFontTx/>
              <a:buNone/>
              <a:defRPr/>
            </a:pPr>
            <a:r>
              <a:rPr lang="ro-RO" sz="1800" dirty="0" smtClean="0">
                <a:solidFill>
                  <a:srgbClr val="FFFF00"/>
                </a:solidFill>
                <a:latin typeface="Arial" panose="020B0604020202020204" pitchFamily="34" charset="0"/>
                <a:cs typeface="Arial" panose="020B0604020202020204" pitchFamily="34" charset="0"/>
              </a:rPr>
              <a:t>	</a:t>
            </a:r>
            <a:r>
              <a:rPr lang="ro-RO" sz="1800" i="1" dirty="0" smtClean="0">
                <a:solidFill>
                  <a:srgbClr val="FFFF00"/>
                </a:solidFill>
                <a:latin typeface="Arial" panose="020B0604020202020204" pitchFamily="34" charset="0"/>
                <a:cs typeface="Arial" panose="020B0604020202020204" pitchFamily="34" charset="0"/>
              </a:rPr>
              <a:t>"Fiule, oamenii pur și simplu nu lucrează la fel de greu cum 	obișnuiau să o facă ..."</a:t>
            </a:r>
            <a:br>
              <a:rPr lang="ro-RO" sz="1800" i="1"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4. Mascat și indirect</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Aceasta se produce atunci când atât mesajul cât și destinatarul sunt neclare. În relațiile de familie nesănătoase, comunicarea tinde să fie foarte mascată și indirectă. Un exemplu de acest tip de comunicare este tatăl declarând, </a:t>
            </a:r>
          </a:p>
          <a:p>
            <a:pPr>
              <a:lnSpc>
                <a:spcPct val="100000"/>
              </a:lnSpc>
              <a:spcBef>
                <a:spcPct val="0"/>
              </a:spcBef>
              <a:buFontTx/>
              <a:buNone/>
              <a:defRPr/>
            </a:pPr>
            <a:r>
              <a:rPr lang="ro-RO" sz="1800" i="1" dirty="0" smtClean="0">
                <a:solidFill>
                  <a:srgbClr val="FFFF00"/>
                </a:solidFill>
                <a:latin typeface="Arial" panose="020B0604020202020204" pitchFamily="34" charset="0"/>
                <a:cs typeface="Arial" panose="020B0604020202020204" pitchFamily="34" charset="0"/>
              </a:rPr>
              <a:t>	"Tinerii de astăzi sunt foarte leneși ...."</a:t>
            </a:r>
            <a:endParaRPr lang="en-US" sz="1800" dirty="0" smtClean="0">
              <a:solidFill>
                <a:srgbClr val="FFFF00"/>
              </a:solidFill>
              <a:latin typeface="Arial" panose="020B0604020202020204" pitchFamily="34" charset="0"/>
              <a:cs typeface="Arial" panose="020B0604020202020204" pitchFamily="34" charset="0"/>
            </a:endParaRPr>
          </a:p>
        </p:txBody>
      </p:sp>
      <p:sp>
        <p:nvSpPr>
          <p:cNvPr id="14340" name="Text Box 3"/>
          <p:cNvSpPr txBox="1">
            <a:spLocks noChangeArrowheads="1"/>
          </p:cNvSpPr>
          <p:nvPr/>
        </p:nvSpPr>
        <p:spPr bwMode="auto">
          <a:xfrm>
            <a:off x="5486400" y="115888"/>
            <a:ext cx="350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400">
                <a:solidFill>
                  <a:srgbClr val="FFFF00"/>
                </a:solidFill>
                <a:latin typeface="Arial" panose="020B0604020202020204" pitchFamily="34" charset="0"/>
                <a:cs typeface="Arial" panose="020B0604020202020204" pitchFamily="34" charset="0"/>
              </a:rPr>
              <a:t> Dr MargiAnne Isaia,</a:t>
            </a:r>
            <a:r>
              <a:rPr lang="en-US" altLang="en-US" sz="1400">
                <a:solidFill>
                  <a:srgbClr val="FFFF00"/>
                </a:solidFill>
                <a:latin typeface="Arial" panose="020B0604020202020204" pitchFamily="34" charset="0"/>
                <a:cs typeface="Arial" panose="020B0604020202020204" pitchFamily="34" charset="0"/>
              </a:rPr>
              <a:t> </a:t>
            </a:r>
            <a:r>
              <a:rPr lang="ro-RO" altLang="en-US" sz="1400">
                <a:solidFill>
                  <a:srgbClr val="FFFF00"/>
                </a:solidFill>
                <a:latin typeface="Arial" panose="020B0604020202020204" pitchFamily="34" charset="0"/>
                <a:cs typeface="Arial" panose="020B0604020202020204" pitchFamily="34" charset="0"/>
              </a:rPr>
              <a:t>MD MPH PCC (T)</a:t>
            </a:r>
            <a:endParaRPr lang="en-US" altLang="en-US" sz="1400">
              <a:solidFill>
                <a:srgbClr val="FFFF00"/>
              </a:solidFill>
              <a:latin typeface="Arial" panose="020B0604020202020204" pitchFamily="34" charset="0"/>
              <a:cs typeface="Arial" panose="020B0604020202020204" pitchFamily="34" charset="0"/>
            </a:endParaRPr>
          </a:p>
        </p:txBody>
      </p:sp>
      <p:sp>
        <p:nvSpPr>
          <p:cNvPr id="14341" name="Text Box 3"/>
          <p:cNvSpPr txBox="1">
            <a:spLocks noChangeArrowheads="1"/>
          </p:cNvSpPr>
          <p:nvPr/>
        </p:nvSpPr>
        <p:spPr bwMode="auto">
          <a:xfrm>
            <a:off x="6248400" y="268288"/>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en-US" altLang="en-US" sz="1400">
                <a:solidFill>
                  <a:srgbClr val="FFFF00"/>
                </a:solidFill>
                <a:latin typeface="Arial" panose="020B0604020202020204" pitchFamily="34" charset="0"/>
                <a:cs typeface="Arial" panose="020B0604020202020204" pitchFamily="34" charset="0"/>
              </a:rPr>
              <a:t>www.</a:t>
            </a:r>
            <a:r>
              <a:rPr lang="ro-RO" altLang="en-US" sz="1400">
                <a:solidFill>
                  <a:srgbClr val="FFFF00"/>
                </a:solidFill>
                <a:latin typeface="Arial" panose="020B0604020202020204" pitchFamily="34" charset="0"/>
                <a:cs typeface="Arial" panose="020B0604020202020204" pitchFamily="34" charset="0"/>
              </a:rPr>
              <a:t>reinviesperanta.ro</a:t>
            </a:r>
            <a:endParaRPr lang="en-US" altLang="en-US" sz="1400">
              <a:solidFill>
                <a:srgbClr val="FFFF00"/>
              </a:solidFill>
              <a:latin typeface="Arial" panose="020B0604020202020204" pitchFamily="34" charset="0"/>
              <a:cs typeface="Arial" panose="020B0604020202020204" pitchFamily="34" charset="0"/>
            </a:endParaRPr>
          </a:p>
        </p:txBody>
      </p:sp>
      <p:pic>
        <p:nvPicPr>
          <p:cNvPr id="1434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661988"/>
            <a:ext cx="2819400"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
            <a:ext cx="2971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07696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solidFill>
                <a:srgbClr val="FFFF00"/>
              </a:solidFill>
            </a:endParaRPr>
          </a:p>
        </p:txBody>
      </p:sp>
      <p:sp>
        <p:nvSpPr>
          <p:cNvPr id="15363" name="TextBox 5"/>
          <p:cNvSpPr txBox="1">
            <a:spLocks noChangeArrowheads="1"/>
          </p:cNvSpPr>
          <p:nvPr/>
        </p:nvSpPr>
        <p:spPr bwMode="auto">
          <a:xfrm>
            <a:off x="838200" y="1550988"/>
            <a:ext cx="80010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ro-RO" altLang="en-US" dirty="0">
                <a:solidFill>
                  <a:srgbClr val="FFFF00"/>
                </a:solidFill>
                <a:latin typeface="Arial" panose="020B0604020202020204" pitchFamily="34" charset="0"/>
                <a:cs typeface="Arial" panose="020B0604020202020204" pitchFamily="34" charset="0"/>
              </a:rPr>
              <a:t>COMUNICAREA </a:t>
            </a:r>
          </a:p>
          <a:p>
            <a:r>
              <a:rPr lang="ro-RO" altLang="en-US" dirty="0">
                <a:solidFill>
                  <a:srgbClr val="FFFF00"/>
                </a:solidFill>
                <a:latin typeface="Arial" panose="020B0604020202020204" pitchFamily="34" charset="0"/>
                <a:cs typeface="Arial" panose="020B0604020202020204" pitchFamily="34" charset="0"/>
              </a:rPr>
              <a:t> AGRESIVĂ</a:t>
            </a:r>
          </a:p>
          <a:p>
            <a:endParaRPr lang="ro-RO" altLang="en-US" dirty="0">
              <a:solidFill>
                <a:srgbClr val="FFFF00"/>
              </a:solidFill>
              <a:latin typeface="Arial" panose="020B0604020202020204" pitchFamily="34" charset="0"/>
              <a:cs typeface="Arial" panose="020B0604020202020204" pitchFamily="34" charset="0"/>
            </a:endParaRPr>
          </a:p>
          <a:p>
            <a:r>
              <a:rPr lang="ro-RO" altLang="en-US" dirty="0">
                <a:solidFill>
                  <a:srgbClr val="FFFF00"/>
                </a:solidFill>
                <a:latin typeface="Arial" panose="020B0604020202020204" pitchFamily="34" charset="0"/>
                <a:cs typeface="Arial" panose="020B0604020202020204" pitchFamily="34" charset="0"/>
              </a:rPr>
              <a:t/>
            </a:r>
            <a:br>
              <a:rPr lang="ro-RO" altLang="en-US" dirty="0">
                <a:solidFill>
                  <a:srgbClr val="FFFF00"/>
                </a:solidFill>
                <a:latin typeface="Arial" panose="020B0604020202020204" pitchFamily="34" charset="0"/>
                <a:cs typeface="Arial" panose="020B0604020202020204" pitchFamily="34" charset="0"/>
              </a:rPr>
            </a:br>
            <a:r>
              <a:rPr lang="ro-RO" altLang="en-US" dirty="0">
                <a:solidFill>
                  <a:srgbClr val="FFFF00"/>
                </a:solidFill>
                <a:latin typeface="Arial" panose="020B0604020202020204" pitchFamily="34" charset="0"/>
                <a:cs typeface="Arial" panose="020B0604020202020204" pitchFamily="34" charset="0"/>
              </a:rPr>
              <a:t/>
            </a:r>
            <a:br>
              <a:rPr lang="ro-RO" altLang="en-US" dirty="0">
                <a:solidFill>
                  <a:srgbClr val="FFFF00"/>
                </a:solidFill>
                <a:latin typeface="Arial" panose="020B0604020202020204" pitchFamily="34" charset="0"/>
                <a:cs typeface="Arial" panose="020B0604020202020204" pitchFamily="34" charset="0"/>
              </a:rPr>
            </a:br>
            <a:r>
              <a:rPr lang="ro-RO" altLang="en-US" dirty="0">
                <a:solidFill>
                  <a:srgbClr val="FFFF00"/>
                </a:solidFill>
                <a:latin typeface="Arial" panose="020B0604020202020204" pitchFamily="34" charset="0"/>
                <a:cs typeface="Arial" panose="020B0604020202020204" pitchFamily="34" charset="0"/>
              </a:rPr>
              <a:t>Comunicarea agresivă implică întotdeauna manipulare. </a:t>
            </a:r>
            <a:r>
              <a:rPr lang="ro-RO" altLang="en-US" dirty="0" smtClean="0">
                <a:solidFill>
                  <a:srgbClr val="FFFF00"/>
                </a:solidFill>
                <a:latin typeface="Arial" panose="020B0604020202020204" pitchFamily="34" charset="0"/>
                <a:cs typeface="Arial" panose="020B0604020202020204" pitchFamily="34" charset="0"/>
              </a:rPr>
              <a:t>Putem </a:t>
            </a:r>
            <a:r>
              <a:rPr lang="ro-RO" altLang="en-US" dirty="0">
                <a:solidFill>
                  <a:srgbClr val="FFFF00"/>
                </a:solidFill>
                <a:latin typeface="Arial" panose="020B0604020202020204" pitchFamily="34" charset="0"/>
                <a:cs typeface="Arial" panose="020B0604020202020204" pitchFamily="34" charset="0"/>
              </a:rPr>
              <a:t>încerca să îi determinăm pe oameni </a:t>
            </a:r>
            <a:r>
              <a:rPr lang="en-US" altLang="en-US" dirty="0">
                <a:solidFill>
                  <a:srgbClr val="FFFF00"/>
                </a:solidFill>
                <a:latin typeface="Arial" panose="020B0604020202020204" pitchFamily="34" charset="0"/>
                <a:cs typeface="Arial" panose="020B0604020202020204" pitchFamily="34" charset="0"/>
              </a:rPr>
              <a:t>s</a:t>
            </a:r>
            <a:r>
              <a:rPr lang="ro-RO" altLang="en-US" dirty="0">
                <a:solidFill>
                  <a:srgbClr val="FFFF00"/>
                </a:solidFill>
                <a:latin typeface="Arial" panose="020B0604020202020204" pitchFamily="34" charset="0"/>
                <a:cs typeface="Arial" panose="020B0604020202020204" pitchFamily="34" charset="0"/>
              </a:rPr>
              <a:t>ă facă ceea dorim inducându-le vinovăţie (durere) sau folosind tactici de intimidare și control (furie).</a:t>
            </a:r>
            <a:br>
              <a:rPr lang="ro-RO" altLang="en-US" dirty="0">
                <a:solidFill>
                  <a:srgbClr val="FFFF00"/>
                </a:solidFill>
                <a:latin typeface="Arial" panose="020B0604020202020204" pitchFamily="34" charset="0"/>
                <a:cs typeface="Arial" panose="020B0604020202020204" pitchFamily="34" charset="0"/>
              </a:rPr>
            </a:br>
            <a:r>
              <a:rPr lang="ro-RO" altLang="en-US" dirty="0">
                <a:solidFill>
                  <a:srgbClr val="FFFF00"/>
                </a:solidFill>
                <a:latin typeface="Arial" panose="020B0604020202020204" pitchFamily="34" charset="0"/>
                <a:cs typeface="Arial" panose="020B0604020202020204" pitchFamily="34" charset="0"/>
              </a:rPr>
              <a:t>Pe ascuns sau în mod deschis, dorim ca nevoile noastre să fie împlinite - și acestea chiar acum!</a:t>
            </a:r>
            <a:br>
              <a:rPr lang="ro-RO" altLang="en-US" dirty="0">
                <a:solidFill>
                  <a:srgbClr val="FFFF00"/>
                </a:solidFill>
                <a:latin typeface="Arial" panose="020B0604020202020204" pitchFamily="34" charset="0"/>
                <a:cs typeface="Arial" panose="020B0604020202020204" pitchFamily="34" charset="0"/>
              </a:rPr>
            </a:br>
            <a:r>
              <a:rPr lang="ro-RO" altLang="en-US" dirty="0">
                <a:solidFill>
                  <a:srgbClr val="FFFF00"/>
                </a:solidFill>
                <a:latin typeface="Arial" panose="020B0604020202020204" pitchFamily="34" charset="0"/>
                <a:cs typeface="Arial" panose="020B0604020202020204" pitchFamily="34" charset="0"/>
              </a:rPr>
              <a:t>	Acesta nu va funcționa într-o relație.</a:t>
            </a:r>
            <a:br>
              <a:rPr lang="ro-RO" altLang="en-US" dirty="0">
                <a:solidFill>
                  <a:srgbClr val="FFFF00"/>
                </a:solidFill>
                <a:latin typeface="Arial" panose="020B0604020202020204" pitchFamily="34" charset="0"/>
                <a:cs typeface="Arial" panose="020B0604020202020204" pitchFamily="34" charset="0"/>
              </a:rPr>
            </a:br>
            <a:r>
              <a:rPr lang="ro-RO" altLang="en-US" dirty="0">
                <a:solidFill>
                  <a:srgbClr val="FFFF00"/>
                </a:solidFill>
                <a:latin typeface="Arial" panose="020B0604020202020204" pitchFamily="34" charset="0"/>
                <a:cs typeface="Arial" panose="020B0604020202020204" pitchFamily="34" charset="0"/>
              </a:rPr>
              <a:t/>
            </a:r>
            <a:br>
              <a:rPr lang="ro-RO" altLang="en-US" dirty="0">
                <a:solidFill>
                  <a:srgbClr val="FFFF00"/>
                </a:solidFill>
                <a:latin typeface="Arial" panose="020B0604020202020204" pitchFamily="34" charset="0"/>
                <a:cs typeface="Arial" panose="020B0604020202020204" pitchFamily="34" charset="0"/>
              </a:rPr>
            </a:br>
            <a:r>
              <a:rPr lang="ro-RO" altLang="en-US" dirty="0">
                <a:solidFill>
                  <a:srgbClr val="FFFF00"/>
                </a:solidFill>
                <a:latin typeface="Arial" panose="020B0604020202020204" pitchFamily="34" charset="0"/>
                <a:cs typeface="Arial" panose="020B0604020202020204" pitchFamily="34" charset="0"/>
              </a:rPr>
              <a:t>Stilul agresiv este esențial în anumite momente, cum ar fi:</a:t>
            </a:r>
            <a:br>
              <a:rPr lang="ro-RO" altLang="en-US" dirty="0">
                <a:solidFill>
                  <a:srgbClr val="FFFF00"/>
                </a:solidFill>
                <a:latin typeface="Arial" panose="020B0604020202020204" pitchFamily="34" charset="0"/>
                <a:cs typeface="Arial" panose="020B0604020202020204" pitchFamily="34" charset="0"/>
              </a:rPr>
            </a:br>
            <a:r>
              <a:rPr lang="ro-RO" altLang="en-US" dirty="0">
                <a:solidFill>
                  <a:srgbClr val="FFFF00"/>
                </a:solidFill>
                <a:latin typeface="Arial" panose="020B0604020202020204" pitchFamily="34" charset="0"/>
                <a:cs typeface="Arial" panose="020B0604020202020204" pitchFamily="34" charset="0"/>
              </a:rPr>
              <a:t>	- Când o decizie trebuie să fie luată foarte repede;</a:t>
            </a:r>
            <a:br>
              <a:rPr lang="ro-RO" altLang="en-US" dirty="0">
                <a:solidFill>
                  <a:srgbClr val="FFFF00"/>
                </a:solidFill>
                <a:latin typeface="Arial" panose="020B0604020202020204" pitchFamily="34" charset="0"/>
                <a:cs typeface="Arial" panose="020B0604020202020204" pitchFamily="34" charset="0"/>
              </a:rPr>
            </a:br>
            <a:r>
              <a:rPr lang="ro-RO" altLang="en-US" dirty="0">
                <a:solidFill>
                  <a:srgbClr val="FFFF00"/>
                </a:solidFill>
                <a:latin typeface="Arial" panose="020B0604020202020204" pitchFamily="34" charset="0"/>
                <a:cs typeface="Arial" panose="020B0604020202020204" pitchFamily="34" charset="0"/>
              </a:rPr>
              <a:t>	- În situații de urgență;</a:t>
            </a:r>
            <a:br>
              <a:rPr lang="ro-RO" altLang="en-US" dirty="0">
                <a:solidFill>
                  <a:srgbClr val="FFFF00"/>
                </a:solidFill>
                <a:latin typeface="Arial" panose="020B0604020202020204" pitchFamily="34" charset="0"/>
                <a:cs typeface="Arial" panose="020B0604020202020204" pitchFamily="34" charset="0"/>
              </a:rPr>
            </a:br>
            <a:r>
              <a:rPr lang="ro-RO" altLang="en-US" dirty="0">
                <a:solidFill>
                  <a:srgbClr val="FFFF00"/>
                </a:solidFill>
                <a:latin typeface="Arial" panose="020B0604020202020204" pitchFamily="34" charset="0"/>
                <a:cs typeface="Arial" panose="020B0604020202020204" pitchFamily="34" charset="0"/>
              </a:rPr>
              <a:t>	- Când știi că ai dreptate și că momentul este crucial;</a:t>
            </a:r>
            <a:br>
              <a:rPr lang="ro-RO" altLang="en-US" dirty="0">
                <a:solidFill>
                  <a:srgbClr val="FFFF00"/>
                </a:solidFill>
                <a:latin typeface="Arial" panose="020B0604020202020204" pitchFamily="34" charset="0"/>
                <a:cs typeface="Arial" panose="020B0604020202020204" pitchFamily="34" charset="0"/>
              </a:rPr>
            </a:br>
            <a:r>
              <a:rPr lang="ro-RO" altLang="en-US" dirty="0">
                <a:solidFill>
                  <a:srgbClr val="FFFF00"/>
                </a:solidFill>
                <a:latin typeface="Arial" panose="020B0604020202020204" pitchFamily="34" charset="0"/>
                <a:cs typeface="Arial" panose="020B0604020202020204" pitchFamily="34" charset="0"/>
              </a:rPr>
              <a:t>	- Stimularea creativității prin proiectarea unor competiţii destinate 		antrenamentului sau pentru a crește productivitatea.</a:t>
            </a:r>
            <a:endParaRPr lang="en-US" altLang="en-US" dirty="0">
              <a:solidFill>
                <a:srgbClr val="FFFF00"/>
              </a:solidFill>
              <a:latin typeface="Arial" panose="020B0604020202020204" pitchFamily="34" charset="0"/>
              <a:cs typeface="Arial" panose="020B0604020202020204" pitchFamily="34" charset="0"/>
            </a:endParaRPr>
          </a:p>
        </p:txBody>
      </p:sp>
      <p:pic>
        <p:nvPicPr>
          <p:cNvPr id="1536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608013"/>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3"/>
          <p:cNvSpPr txBox="1">
            <a:spLocks noChangeArrowheads="1"/>
          </p:cNvSpPr>
          <p:nvPr/>
        </p:nvSpPr>
        <p:spPr bwMode="auto">
          <a:xfrm>
            <a:off x="5486400" y="115888"/>
            <a:ext cx="350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400">
                <a:solidFill>
                  <a:srgbClr val="FFFF00"/>
                </a:solidFill>
                <a:latin typeface="Arial" panose="020B0604020202020204" pitchFamily="34" charset="0"/>
                <a:cs typeface="Arial" panose="020B0604020202020204" pitchFamily="34" charset="0"/>
              </a:rPr>
              <a:t> Dr MargiAnne Isaia,</a:t>
            </a:r>
            <a:r>
              <a:rPr lang="en-US" altLang="en-US" sz="1400">
                <a:solidFill>
                  <a:srgbClr val="FFFF00"/>
                </a:solidFill>
                <a:latin typeface="Arial" panose="020B0604020202020204" pitchFamily="34" charset="0"/>
                <a:cs typeface="Arial" panose="020B0604020202020204" pitchFamily="34" charset="0"/>
              </a:rPr>
              <a:t> </a:t>
            </a:r>
            <a:r>
              <a:rPr lang="ro-RO" altLang="en-US" sz="1400">
                <a:solidFill>
                  <a:srgbClr val="FFFF00"/>
                </a:solidFill>
                <a:latin typeface="Arial" panose="020B0604020202020204" pitchFamily="34" charset="0"/>
                <a:cs typeface="Arial" panose="020B0604020202020204" pitchFamily="34" charset="0"/>
              </a:rPr>
              <a:t>MD MPH PCC (T)</a:t>
            </a:r>
            <a:endParaRPr lang="en-US" altLang="en-US" sz="1400">
              <a:solidFill>
                <a:srgbClr val="FFFF00"/>
              </a:solidFill>
              <a:latin typeface="Arial" panose="020B0604020202020204" pitchFamily="34" charset="0"/>
              <a:cs typeface="Arial" panose="020B0604020202020204" pitchFamily="34" charset="0"/>
            </a:endParaRPr>
          </a:p>
        </p:txBody>
      </p:sp>
      <p:sp>
        <p:nvSpPr>
          <p:cNvPr id="15366" name="Text Box 3"/>
          <p:cNvSpPr txBox="1">
            <a:spLocks noChangeArrowheads="1"/>
          </p:cNvSpPr>
          <p:nvPr/>
        </p:nvSpPr>
        <p:spPr bwMode="auto">
          <a:xfrm>
            <a:off x="6248400" y="268288"/>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en-US" altLang="en-US" sz="1400">
                <a:solidFill>
                  <a:srgbClr val="FFFF00"/>
                </a:solidFill>
                <a:latin typeface="Arial" panose="020B0604020202020204" pitchFamily="34" charset="0"/>
                <a:cs typeface="Arial" panose="020B0604020202020204" pitchFamily="34" charset="0"/>
              </a:rPr>
              <a:t>www.</a:t>
            </a:r>
            <a:r>
              <a:rPr lang="ro-RO" altLang="en-US" sz="1400">
                <a:solidFill>
                  <a:srgbClr val="FFFF00"/>
                </a:solidFill>
                <a:latin typeface="Arial" panose="020B0604020202020204" pitchFamily="34" charset="0"/>
                <a:cs typeface="Arial" panose="020B0604020202020204" pitchFamily="34" charset="0"/>
              </a:rPr>
              <a:t>reinviesperanta.ro</a:t>
            </a:r>
            <a:endParaRPr lang="en-US" altLang="en-US" sz="1400">
              <a:solidFill>
                <a:srgbClr val="FFFF00"/>
              </a:solidFill>
              <a:latin typeface="Arial" panose="020B0604020202020204" pitchFamily="34" charset="0"/>
              <a:cs typeface="Arial" panose="020B0604020202020204" pitchFamily="34" charset="0"/>
            </a:endParaRPr>
          </a:p>
        </p:txBody>
      </p:sp>
      <p:pic>
        <p:nvPicPr>
          <p:cNvPr id="15367"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
            <a:ext cx="2971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74316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solidFill>
                <a:srgbClr val="FFFF00"/>
              </a:solidFill>
            </a:endParaRPr>
          </a:p>
        </p:txBody>
      </p:sp>
      <p:sp>
        <p:nvSpPr>
          <p:cNvPr id="13317" name="TextBox 5"/>
          <p:cNvSpPr txBox="1">
            <a:spLocks noChangeArrowheads="1"/>
          </p:cNvSpPr>
          <p:nvPr/>
        </p:nvSpPr>
        <p:spPr bwMode="auto">
          <a:xfrm>
            <a:off x="838200" y="1752600"/>
            <a:ext cx="7772400" cy="3970338"/>
          </a:xfrm>
          <a:prstGeom prst="rect">
            <a:avLst/>
          </a:prstGeom>
          <a:noFill/>
          <a:ln>
            <a:noFill/>
          </a:ln>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a:defRPr>
            </a:lvl1pPr>
            <a:lvl2pPr marL="742950" indent="-285750">
              <a:lnSpc>
                <a:spcPct val="120000"/>
              </a:lnSpc>
              <a:spcBef>
                <a:spcPts val="500"/>
              </a:spcBef>
              <a:buFont typeface="Arial" panose="020B0604020202020204" pitchFamily="34" charset="0"/>
              <a:buChar char="•"/>
              <a:defRPr>
                <a:solidFill>
                  <a:schemeClr val="tx1"/>
                </a:solidFill>
                <a:latin typeface="Rockwell"/>
              </a:defRPr>
            </a:lvl2pPr>
            <a:lvl3pPr marL="1143000" indent="-228600">
              <a:lnSpc>
                <a:spcPct val="120000"/>
              </a:lnSpc>
              <a:spcBef>
                <a:spcPts val="500"/>
              </a:spcBef>
              <a:buFont typeface="Arial" panose="020B0604020202020204" pitchFamily="34" charset="0"/>
              <a:buChar char="•"/>
              <a:defRPr sz="1600">
                <a:solidFill>
                  <a:schemeClr val="tx1"/>
                </a:solidFill>
                <a:latin typeface="Rockwell"/>
              </a:defRPr>
            </a:lvl3pPr>
            <a:lvl4pPr marL="1600200" indent="-228600">
              <a:lnSpc>
                <a:spcPct val="120000"/>
              </a:lnSpc>
              <a:spcBef>
                <a:spcPts val="500"/>
              </a:spcBef>
              <a:buFont typeface="Arial" panose="020B0604020202020204" pitchFamily="34" charset="0"/>
              <a:buChar char="•"/>
              <a:defRPr sz="1400">
                <a:solidFill>
                  <a:schemeClr val="tx1"/>
                </a:solidFill>
                <a:latin typeface="Rockwell"/>
              </a:defRPr>
            </a:lvl4pPr>
            <a:lvl5pPr marL="2057400" indent="-228600">
              <a:lnSpc>
                <a:spcPct val="120000"/>
              </a:lnSpc>
              <a:spcBef>
                <a:spcPts val="500"/>
              </a:spcBef>
              <a:buFont typeface="Arial" panose="020B0604020202020204" pitchFamily="34" charset="0"/>
              <a:buChar char="•"/>
              <a:defRPr sz="1200">
                <a:solidFill>
                  <a:schemeClr val="tx1"/>
                </a:solidFill>
                <a:latin typeface="Rockwell"/>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a:defRPr>
            </a:lvl9pPr>
          </a:lstStyle>
          <a:p>
            <a:pPr>
              <a:lnSpc>
                <a:spcPct val="100000"/>
              </a:lnSpc>
              <a:spcBef>
                <a:spcPct val="0"/>
              </a:spcBef>
              <a:buFontTx/>
              <a:buNone/>
              <a:defRPr/>
            </a:pP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COMUNICAREA</a:t>
            </a:r>
          </a:p>
          <a:p>
            <a:pPr>
              <a:lnSpc>
                <a:spcPct val="100000"/>
              </a:lnSpc>
              <a:spcBef>
                <a:spcPct val="0"/>
              </a:spcBef>
              <a:buFontTx/>
              <a:buNone/>
              <a:defRPr/>
            </a:pPr>
            <a:r>
              <a:rPr lang="ro-RO" sz="18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AGRESIVĂ</a:t>
            </a:r>
          </a:p>
          <a:p>
            <a:pPr>
              <a:lnSpc>
                <a:spcPct val="100000"/>
              </a:lnSpc>
              <a:spcBef>
                <a:spcPct val="0"/>
              </a:spcBef>
              <a:buFontTx/>
              <a:buNone/>
              <a:defRPr/>
            </a:pP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Motto-uri și credințe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"Toata lumea ar trebui să fie ca mine."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"Eu niciodată nu greșesc."</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“Eu am drepturi, dar tu nu ai."</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CARACTERISTICI</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Realizează obiective de multe ori pe cheltuiala altora</a:t>
            </a:r>
          </a:p>
          <a:p>
            <a:pPr>
              <a:lnSpc>
                <a:spcPct val="100000"/>
              </a:lnSpc>
              <a:spcBef>
                <a:spcPct val="0"/>
              </a:spcBef>
              <a:buFontTx/>
              <a:buNone/>
              <a:defRPr/>
            </a:pPr>
            <a:r>
              <a:rPr lang="ro-RO" sz="1800" dirty="0" smtClean="0">
                <a:solidFill>
                  <a:srgbClr val="FFFF00"/>
                </a:solidFill>
                <a:latin typeface="Arial" panose="020B0604020202020204" pitchFamily="34" charset="0"/>
                <a:cs typeface="Arial" panose="020B0604020202020204" pitchFamily="34" charset="0"/>
              </a:rPr>
              <a:t>	Dominant, lucrează prin intimidare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Conduce</a:t>
            </a:r>
            <a:br>
              <a:rPr lang="ro-RO" sz="1800" dirty="0" smtClean="0">
                <a:solidFill>
                  <a:srgbClr val="FFFF00"/>
                </a:solidFill>
                <a:latin typeface="Arial" panose="020B0604020202020204" pitchFamily="34" charset="0"/>
                <a:cs typeface="Arial" panose="020B0604020202020204" pitchFamily="34" charset="0"/>
              </a:rPr>
            </a:br>
            <a:r>
              <a:rPr lang="ro-RO" sz="1800" dirty="0" smtClean="0">
                <a:solidFill>
                  <a:srgbClr val="FFFF00"/>
                </a:solidFill>
                <a:latin typeface="Arial" panose="020B0604020202020204" pitchFamily="34" charset="0"/>
                <a:cs typeface="Arial" panose="020B0604020202020204" pitchFamily="34" charset="0"/>
              </a:rPr>
              <a:t>	Sarcastic</a:t>
            </a:r>
            <a:endParaRPr lang="en-US" sz="1600" dirty="0" smtClean="0">
              <a:solidFill>
                <a:srgbClr val="FFFF00"/>
              </a:solidFill>
              <a:latin typeface="Arial" panose="020B0604020202020204" pitchFamily="34" charset="0"/>
              <a:cs typeface="Arial" panose="020B0604020202020204" pitchFamily="34" charset="0"/>
            </a:endParaRPr>
          </a:p>
        </p:txBody>
      </p:sp>
      <p:sp>
        <p:nvSpPr>
          <p:cNvPr id="16388" name="Text Box 3"/>
          <p:cNvSpPr txBox="1">
            <a:spLocks noChangeArrowheads="1"/>
          </p:cNvSpPr>
          <p:nvPr/>
        </p:nvSpPr>
        <p:spPr bwMode="auto">
          <a:xfrm>
            <a:off x="5486400" y="115888"/>
            <a:ext cx="350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400">
                <a:solidFill>
                  <a:srgbClr val="FFFF00"/>
                </a:solidFill>
                <a:latin typeface="Arial" panose="020B0604020202020204" pitchFamily="34" charset="0"/>
                <a:cs typeface="Arial" panose="020B0604020202020204" pitchFamily="34" charset="0"/>
              </a:rPr>
              <a:t> Dr MargiAnne Isaia,</a:t>
            </a:r>
            <a:r>
              <a:rPr lang="en-US" altLang="en-US" sz="1400">
                <a:solidFill>
                  <a:srgbClr val="FFFF00"/>
                </a:solidFill>
                <a:latin typeface="Arial" panose="020B0604020202020204" pitchFamily="34" charset="0"/>
                <a:cs typeface="Arial" panose="020B0604020202020204" pitchFamily="34" charset="0"/>
              </a:rPr>
              <a:t> </a:t>
            </a:r>
            <a:r>
              <a:rPr lang="ro-RO" altLang="en-US" sz="1400">
                <a:solidFill>
                  <a:srgbClr val="FFFF00"/>
                </a:solidFill>
                <a:latin typeface="Arial" panose="020B0604020202020204" pitchFamily="34" charset="0"/>
                <a:cs typeface="Arial" panose="020B0604020202020204" pitchFamily="34" charset="0"/>
              </a:rPr>
              <a:t>MD MPH PCC (T)</a:t>
            </a:r>
            <a:endParaRPr lang="en-US" altLang="en-US" sz="1400">
              <a:solidFill>
                <a:srgbClr val="FFFF00"/>
              </a:solidFill>
              <a:latin typeface="Arial" panose="020B0604020202020204" pitchFamily="34" charset="0"/>
              <a:cs typeface="Arial" panose="020B0604020202020204" pitchFamily="34" charset="0"/>
            </a:endParaRPr>
          </a:p>
        </p:txBody>
      </p:sp>
      <p:sp>
        <p:nvSpPr>
          <p:cNvPr id="16389" name="Text Box 3"/>
          <p:cNvSpPr txBox="1">
            <a:spLocks noChangeArrowheads="1"/>
          </p:cNvSpPr>
          <p:nvPr/>
        </p:nvSpPr>
        <p:spPr bwMode="auto">
          <a:xfrm>
            <a:off x="6248400" y="268288"/>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en-US" altLang="en-US" sz="1400">
                <a:solidFill>
                  <a:srgbClr val="FFFF00"/>
                </a:solidFill>
                <a:latin typeface="Arial" panose="020B0604020202020204" pitchFamily="34" charset="0"/>
                <a:cs typeface="Arial" panose="020B0604020202020204" pitchFamily="34" charset="0"/>
              </a:rPr>
              <a:t>www.</a:t>
            </a:r>
            <a:r>
              <a:rPr lang="ro-RO" altLang="en-US" sz="1400">
                <a:solidFill>
                  <a:srgbClr val="FFFF00"/>
                </a:solidFill>
                <a:latin typeface="Arial" panose="020B0604020202020204" pitchFamily="34" charset="0"/>
                <a:cs typeface="Arial" panose="020B0604020202020204" pitchFamily="34" charset="0"/>
              </a:rPr>
              <a:t>reinviesperanta.ro</a:t>
            </a:r>
            <a:endParaRPr lang="en-US" altLang="en-US" sz="1400">
              <a:solidFill>
                <a:srgbClr val="FFFF00"/>
              </a:solidFill>
              <a:latin typeface="Arial" panose="020B0604020202020204" pitchFamily="34" charset="0"/>
              <a:cs typeface="Arial" panose="020B0604020202020204" pitchFamily="34" charset="0"/>
            </a:endParaRPr>
          </a:p>
        </p:txBody>
      </p:sp>
      <p:pic>
        <p:nvPicPr>
          <p:cNvPr id="1639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1375" y="758825"/>
            <a:ext cx="207645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
            <a:ext cx="2971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9614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72C0809-DD27-45BC-9BDE-A22207C25F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waves design template</Template>
  <TotalTime>40</TotalTime>
  <Words>422</Words>
  <Application>Microsoft Office PowerPoint</Application>
  <PresentationFormat>On-screen Show (4:3)</PresentationFormat>
  <Paragraphs>128</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 Unicode MS</vt:lpstr>
      <vt:lpstr>Arial</vt:lpstr>
      <vt:lpstr>Calibri</vt:lpstr>
      <vt:lpstr>Garamond</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MargiAnne Isaia</dc:creator>
  <cp:keywords/>
  <cp:lastModifiedBy>MargiAnne Isaia</cp:lastModifiedBy>
  <cp:revision>7</cp:revision>
  <dcterms:created xsi:type="dcterms:W3CDTF">2014-06-16T20:44:15Z</dcterms:created>
  <dcterms:modified xsi:type="dcterms:W3CDTF">2014-06-17T02:36:53Z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TC102867109990</vt:lpwstr>
  </property>
</Properties>
</file>