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34"/>
  </p:notesMasterIdLst>
  <p:sldIdLst>
    <p:sldId id="312" r:id="rId3"/>
    <p:sldId id="314" r:id="rId4"/>
    <p:sldId id="315" r:id="rId5"/>
    <p:sldId id="316" r:id="rId6"/>
    <p:sldId id="317" r:id="rId7"/>
    <p:sldId id="374" r:id="rId8"/>
    <p:sldId id="375" r:id="rId9"/>
    <p:sldId id="376" r:id="rId10"/>
    <p:sldId id="377" r:id="rId11"/>
    <p:sldId id="318" r:id="rId12"/>
    <p:sldId id="319" r:id="rId13"/>
    <p:sldId id="320" r:id="rId14"/>
    <p:sldId id="321" r:id="rId15"/>
    <p:sldId id="322" r:id="rId16"/>
    <p:sldId id="323" r:id="rId17"/>
    <p:sldId id="324" r:id="rId18"/>
    <p:sldId id="325" r:id="rId19"/>
    <p:sldId id="326" r:id="rId20"/>
    <p:sldId id="327" r:id="rId21"/>
    <p:sldId id="328" r:id="rId22"/>
    <p:sldId id="329" r:id="rId23"/>
    <p:sldId id="330" r:id="rId24"/>
    <p:sldId id="331" r:id="rId25"/>
    <p:sldId id="332" r:id="rId26"/>
    <p:sldId id="333" r:id="rId27"/>
    <p:sldId id="334" r:id="rId28"/>
    <p:sldId id="335" r:id="rId29"/>
    <p:sldId id="337" r:id="rId30"/>
    <p:sldId id="336" r:id="rId31"/>
    <p:sldId id="338" r:id="rId32"/>
    <p:sldId id="339"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p:cViewPr varScale="1">
        <p:scale>
          <a:sx n="116" d="100"/>
          <a:sy n="116" d="100"/>
        </p:scale>
        <p:origin x="1446" y="10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ableStyles" Target="tableStyle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B3E68D2-9534-41E4-B992-206FED78DEC3}" type="datetimeFigureOut">
              <a:rPr lang="en-US" smtClean="0"/>
              <a:t>10/14/2014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6B2680-229F-497F-B433-C005F6B81DA8}" type="slidenum">
              <a:rPr lang="en-US" smtClean="0"/>
              <a:t>‹#›</a:t>
            </a:fld>
            <a:endParaRPr lang="en-US"/>
          </a:p>
        </p:txBody>
      </p:sp>
    </p:spTree>
    <p:extLst>
      <p:ext uri="{BB962C8B-B14F-4D97-AF65-F5344CB8AC3E}">
        <p14:creationId xmlns:p14="http://schemas.microsoft.com/office/powerpoint/2010/main" val="8536969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93199CD-3E1B-4AE6-990F-76F925F5EA9F}" type="slidenum">
              <a:rPr lang="en-US" smtClean="0"/>
              <a:t>1</a:t>
            </a:fld>
            <a:endParaRPr lang="en-US"/>
          </a:p>
        </p:txBody>
      </p:sp>
    </p:spTree>
    <p:extLst>
      <p:ext uri="{BB962C8B-B14F-4D97-AF65-F5344CB8AC3E}">
        <p14:creationId xmlns:p14="http://schemas.microsoft.com/office/powerpoint/2010/main" val="39154881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73175"/>
            <a:ext cx="7772400" cy="1470025"/>
          </a:xfrm>
        </p:spPr>
        <p:txBody>
          <a:bodyPr>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normAutofit/>
          </a:bodyPr>
          <a:lstStyle>
            <a:lvl1pPr marL="0" indent="0" algn="ctr">
              <a:buNone/>
              <a:defRPr sz="3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pic>
        <p:nvPicPr>
          <p:cNvPr id="3" name="Picture 3" descr="white rectangle.png"/>
          <p:cNvPicPr>
            <a:picLocks noChangeAspect="1"/>
          </p:cNvPicPr>
          <p:nvPr userDrawn="1"/>
        </p:nvPicPr>
        <p:blipFill>
          <a:blip r:embed="rId2"/>
          <a:srcRect b="10452"/>
          <a:stretch>
            <a:fillRect/>
          </a:stretch>
        </p:blipFill>
        <p:spPr bwMode="auto">
          <a:xfrm>
            <a:off x="0" y="1300163"/>
            <a:ext cx="9144000" cy="5557837"/>
          </a:xfrm>
          <a:prstGeom prst="rect">
            <a:avLst/>
          </a:prstGeom>
          <a:noFill/>
          <a:ln w="9525">
            <a:noFill/>
            <a:miter lim="800000"/>
            <a:headEnd/>
            <a:tailEnd/>
          </a:ln>
        </p:spPr>
      </p:pic>
      <p:sp>
        <p:nvSpPr>
          <p:cNvPr id="8" name="Content Placeholder 2"/>
          <p:cNvSpPr>
            <a:spLocks noGrp="1"/>
          </p:cNvSpPr>
          <p:nvPr>
            <p:ph idx="1"/>
          </p:nvPr>
        </p:nvSpPr>
        <p:spPr>
          <a:xfrm>
            <a:off x="457200" y="1600200"/>
            <a:ext cx="8229600" cy="4525963"/>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590800"/>
            <a:ext cx="7772400" cy="1362075"/>
          </a:xfrm>
        </p:spPr>
        <p:txBody>
          <a:bodyPr anchor="t">
            <a:noAutofit/>
          </a:bodyPr>
          <a:lstStyle>
            <a:lvl1pPr algn="l">
              <a:defRPr sz="44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609600" y="4267200"/>
            <a:ext cx="7772400" cy="814387"/>
          </a:xfrm>
        </p:spPr>
        <p:txBody>
          <a:bodyPr anchor="b">
            <a:normAutofit/>
          </a:bodyPr>
          <a:lstStyle>
            <a:lvl1pPr marL="0" indent="0">
              <a:buNone/>
              <a:defRPr sz="32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t="-6000" b="-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lang="en-US" sz="4800" kern="1200" spc="-15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4.wmf"/><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4.wmf"/><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4.wmf"/><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4.wmf"/><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4.wmf"/><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4.wmf"/><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4.wmf"/><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4.wmf"/><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4.wmf"/><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4.wm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wmf"/><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4.wmf"/><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4.wmf"/><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4.wmf"/><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4.wmf"/><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4.wmf"/><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4.wmf"/><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4.wmf"/><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4.wmf"/><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hyperlink" Target="http://en.wikipedia.org/wiki/Social_conflict" TargetMode="External"/><Relationship Id="rId1" Type="http://schemas.openxmlformats.org/officeDocument/2006/relationships/slideLayout" Target="../slideLayouts/slideLayout1.xml"/><Relationship Id="rId4" Type="http://schemas.openxmlformats.org/officeDocument/2006/relationships/image" Target="../media/image32.jpeg"/></Relationships>
</file>

<file path=ppt/slides/_rels/slide2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4.wm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wmf"/><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4.wmf"/><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4.wmf"/><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wmf"/><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13.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1505321" y="3124200"/>
            <a:ext cx="2324904" cy="3143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67518" tIns="33759" rIns="67518" bIns="33759">
            <a:spAutoFit/>
          </a:bodyPr>
          <a:lstStyle>
            <a:lvl1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1pPr>
            <a:lvl2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2pPr>
            <a:lvl3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3pPr>
            <a:lvl4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4pPr>
            <a:lvl5pPr>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Lst>
              <a:defRPr>
                <a:solidFill>
                  <a:srgbClr val="000000"/>
                </a:solidFill>
                <a:latin typeface="Arial" panose="020B0604020202020204" pitchFamily="34" charset="0"/>
                <a:cs typeface="Arial Unicode MS" panose="020B0604020202020204" pitchFamily="34" charset="-128"/>
              </a:defRPr>
            </a:lvl9pPr>
          </a:lstStyle>
          <a:p>
            <a:pPr algn="r" hangingPunct="1">
              <a:lnSpc>
                <a:spcPct val="100000"/>
              </a:lnSpc>
            </a:pPr>
            <a:r>
              <a:rPr lang="ro-RO" altLang="en-US" sz="1600" dirty="0">
                <a:solidFill>
                  <a:srgbClr val="FFFF00"/>
                </a:solidFill>
              </a:rPr>
              <a:t>www.</a:t>
            </a:r>
            <a:r>
              <a:rPr lang="en-US" altLang="en-US" sz="1600" dirty="0">
                <a:solidFill>
                  <a:srgbClr val="FFFF00"/>
                </a:solidFill>
              </a:rPr>
              <a:t>enthusiasticlife.net</a:t>
            </a:r>
            <a:endParaRPr lang="ro-RO" altLang="en-US" sz="1600" dirty="0">
              <a:solidFill>
                <a:srgbClr val="FFFF00"/>
              </a:solidFill>
            </a:endParaRPr>
          </a:p>
        </p:txBody>
      </p:sp>
      <p:sp>
        <p:nvSpPr>
          <p:cNvPr id="9" name="Rectangle 5"/>
          <p:cNvSpPr>
            <a:spLocks noChangeArrowheads="1"/>
          </p:cNvSpPr>
          <p:nvPr/>
        </p:nvSpPr>
        <p:spPr bwMode="auto">
          <a:xfrm>
            <a:off x="3657601" y="5231196"/>
            <a:ext cx="3886200" cy="4838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67518" tIns="33759" rIns="67518" bIns="33759">
            <a:spAutoFit/>
          </a:bodyPr>
          <a:lstStyle>
            <a:lvl1pPr>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cs typeface="Arial Unicode MS" panose="020B0604020202020204" pitchFamily="34" charset="-128"/>
              </a:defRPr>
            </a:lvl1pPr>
            <a:lvl2pPr>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cs typeface="Arial Unicode MS" panose="020B0604020202020204" pitchFamily="34" charset="-128"/>
              </a:defRPr>
            </a:lvl2pPr>
            <a:lvl3pPr>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cs typeface="Arial Unicode MS" panose="020B0604020202020204" pitchFamily="34" charset="-128"/>
              </a:defRPr>
            </a:lvl3pPr>
            <a:lvl4pPr>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cs typeface="Arial Unicode MS" panose="020B0604020202020204" pitchFamily="34" charset="-128"/>
              </a:defRPr>
            </a:lvl4pPr>
            <a:lvl5pPr>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cs typeface="Arial Unicode MS" panose="020B060402020202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cs typeface="Arial Unicode MS" panose="020B060402020202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cs typeface="Arial Unicode MS" panose="020B060402020202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cs typeface="Arial Unicode MS" panose="020B060402020202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cs typeface="Arial Unicode MS" panose="020B0604020202020204" pitchFamily="34" charset="-128"/>
              </a:defRPr>
            </a:lvl9pPr>
          </a:lstStyle>
          <a:p>
            <a:pPr hangingPunct="1">
              <a:lnSpc>
                <a:spcPct val="100000"/>
              </a:lnSpc>
            </a:pPr>
            <a:r>
              <a:rPr lang="en-US" altLang="en-US" sz="2701" dirty="0" smtClean="0">
                <a:solidFill>
                  <a:srgbClr val="00B0F0"/>
                </a:solidFill>
              </a:rPr>
              <a:t>Family Conflicts</a:t>
            </a:r>
            <a:endParaRPr lang="ro-RO" altLang="en-US" sz="2701" dirty="0">
              <a:solidFill>
                <a:srgbClr val="00B0F0"/>
              </a:solidFill>
            </a:endParaRPr>
          </a:p>
        </p:txBody>
      </p:sp>
      <p:sp>
        <p:nvSpPr>
          <p:cNvPr id="10" name="Rectangle 6"/>
          <p:cNvSpPr>
            <a:spLocks noChangeArrowheads="1"/>
          </p:cNvSpPr>
          <p:nvPr/>
        </p:nvSpPr>
        <p:spPr bwMode="auto">
          <a:xfrm>
            <a:off x="7672974" y="5310988"/>
            <a:ext cx="1095660" cy="2759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7518" tIns="33759" rIns="67518" bIns="33759">
            <a:spAutoFit/>
          </a:bodyPr>
          <a:lstStyle>
            <a:lvl1pPr>
              <a:tabLst>
                <a:tab pos="723900" algn="l"/>
                <a:tab pos="1447800" algn="l"/>
              </a:tabLst>
              <a:defRPr>
                <a:solidFill>
                  <a:srgbClr val="000000"/>
                </a:solidFill>
                <a:latin typeface="Arial" panose="020B0604020202020204" pitchFamily="34" charset="0"/>
                <a:cs typeface="Arial Unicode MS" panose="020B0604020202020204" pitchFamily="34" charset="-128"/>
              </a:defRPr>
            </a:lvl1pPr>
            <a:lvl2pPr>
              <a:tabLst>
                <a:tab pos="723900" algn="l"/>
                <a:tab pos="1447800" algn="l"/>
              </a:tabLst>
              <a:defRPr>
                <a:solidFill>
                  <a:srgbClr val="000000"/>
                </a:solidFill>
                <a:latin typeface="Arial" panose="020B0604020202020204" pitchFamily="34" charset="0"/>
                <a:cs typeface="Arial Unicode MS" panose="020B0604020202020204" pitchFamily="34" charset="-128"/>
              </a:defRPr>
            </a:lvl2pPr>
            <a:lvl3pPr>
              <a:tabLst>
                <a:tab pos="723900" algn="l"/>
                <a:tab pos="1447800" algn="l"/>
              </a:tabLst>
              <a:defRPr>
                <a:solidFill>
                  <a:srgbClr val="000000"/>
                </a:solidFill>
                <a:latin typeface="Arial" panose="020B0604020202020204" pitchFamily="34" charset="0"/>
                <a:cs typeface="Arial Unicode MS" panose="020B0604020202020204" pitchFamily="34" charset="-128"/>
              </a:defRPr>
            </a:lvl3pPr>
            <a:lvl4pPr>
              <a:tabLst>
                <a:tab pos="723900" algn="l"/>
                <a:tab pos="1447800" algn="l"/>
              </a:tabLst>
              <a:defRPr>
                <a:solidFill>
                  <a:srgbClr val="000000"/>
                </a:solidFill>
                <a:latin typeface="Arial" panose="020B0604020202020204" pitchFamily="34" charset="0"/>
                <a:cs typeface="Arial Unicode MS" panose="020B0604020202020204" pitchFamily="34" charset="-128"/>
              </a:defRPr>
            </a:lvl4pPr>
            <a:lvl5pPr>
              <a:tabLst>
                <a:tab pos="723900" algn="l"/>
                <a:tab pos="1447800" algn="l"/>
              </a:tabLst>
              <a:defRPr>
                <a:solidFill>
                  <a:srgbClr val="000000"/>
                </a:solidFill>
                <a:latin typeface="Arial" panose="020B0604020202020204" pitchFamily="34" charset="0"/>
                <a:cs typeface="Arial Unicode MS" panose="020B060402020202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Lst>
              <a:defRPr>
                <a:solidFill>
                  <a:srgbClr val="000000"/>
                </a:solidFill>
                <a:latin typeface="Arial" panose="020B0604020202020204" pitchFamily="34" charset="0"/>
                <a:cs typeface="Arial Unicode MS" panose="020B060402020202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Lst>
              <a:defRPr>
                <a:solidFill>
                  <a:srgbClr val="000000"/>
                </a:solidFill>
                <a:latin typeface="Arial" panose="020B0604020202020204" pitchFamily="34" charset="0"/>
                <a:cs typeface="Arial Unicode MS" panose="020B060402020202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Lst>
              <a:defRPr>
                <a:solidFill>
                  <a:srgbClr val="000000"/>
                </a:solidFill>
                <a:latin typeface="Arial" panose="020B0604020202020204" pitchFamily="34" charset="0"/>
                <a:cs typeface="Arial Unicode MS" panose="020B060402020202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Lst>
              <a:defRPr>
                <a:solidFill>
                  <a:srgbClr val="000000"/>
                </a:solidFill>
                <a:latin typeface="Arial" panose="020B0604020202020204" pitchFamily="34" charset="0"/>
                <a:cs typeface="Arial Unicode MS" panose="020B0604020202020204" pitchFamily="34" charset="-128"/>
              </a:defRPr>
            </a:lvl9pPr>
          </a:lstStyle>
          <a:p>
            <a:pPr hangingPunct="1">
              <a:lnSpc>
                <a:spcPct val="100000"/>
              </a:lnSpc>
            </a:pPr>
            <a:r>
              <a:rPr lang="ro-RO" altLang="en-US" sz="1350" dirty="0">
                <a:solidFill>
                  <a:srgbClr val="FFFF00"/>
                </a:solidFill>
              </a:rPr>
              <a:t> PART</a:t>
            </a:r>
          </a:p>
        </p:txBody>
      </p:sp>
      <p:sp>
        <p:nvSpPr>
          <p:cNvPr id="12" name="Rectangle 8"/>
          <p:cNvSpPr>
            <a:spLocks noChangeArrowheads="1"/>
          </p:cNvSpPr>
          <p:nvPr/>
        </p:nvSpPr>
        <p:spPr bwMode="auto">
          <a:xfrm>
            <a:off x="3124200" y="5310988"/>
            <a:ext cx="1095660" cy="2759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7518" tIns="33759" rIns="67518" bIns="33759">
            <a:spAutoFit/>
          </a:bodyPr>
          <a:lstStyle>
            <a:lvl1pPr>
              <a:tabLst>
                <a:tab pos="723900" algn="l"/>
                <a:tab pos="1447800" algn="l"/>
              </a:tabLst>
              <a:defRPr>
                <a:solidFill>
                  <a:srgbClr val="000000"/>
                </a:solidFill>
                <a:latin typeface="Arial" panose="020B0604020202020204" pitchFamily="34" charset="0"/>
                <a:cs typeface="Arial Unicode MS" panose="020B0604020202020204" pitchFamily="34" charset="-128"/>
              </a:defRPr>
            </a:lvl1pPr>
            <a:lvl2pPr>
              <a:tabLst>
                <a:tab pos="723900" algn="l"/>
                <a:tab pos="1447800" algn="l"/>
              </a:tabLst>
              <a:defRPr>
                <a:solidFill>
                  <a:srgbClr val="000000"/>
                </a:solidFill>
                <a:latin typeface="Arial" panose="020B0604020202020204" pitchFamily="34" charset="0"/>
                <a:cs typeface="Arial Unicode MS" panose="020B0604020202020204" pitchFamily="34" charset="-128"/>
              </a:defRPr>
            </a:lvl2pPr>
            <a:lvl3pPr>
              <a:tabLst>
                <a:tab pos="723900" algn="l"/>
                <a:tab pos="1447800" algn="l"/>
              </a:tabLst>
              <a:defRPr>
                <a:solidFill>
                  <a:srgbClr val="000000"/>
                </a:solidFill>
                <a:latin typeface="Arial" panose="020B0604020202020204" pitchFamily="34" charset="0"/>
                <a:cs typeface="Arial Unicode MS" panose="020B0604020202020204" pitchFamily="34" charset="-128"/>
              </a:defRPr>
            </a:lvl3pPr>
            <a:lvl4pPr>
              <a:tabLst>
                <a:tab pos="723900" algn="l"/>
                <a:tab pos="1447800" algn="l"/>
              </a:tabLst>
              <a:defRPr>
                <a:solidFill>
                  <a:srgbClr val="000000"/>
                </a:solidFill>
                <a:latin typeface="Arial" panose="020B0604020202020204" pitchFamily="34" charset="0"/>
                <a:cs typeface="Arial Unicode MS" panose="020B0604020202020204" pitchFamily="34" charset="-128"/>
              </a:defRPr>
            </a:lvl4pPr>
            <a:lvl5pPr>
              <a:tabLst>
                <a:tab pos="723900" algn="l"/>
                <a:tab pos="1447800" algn="l"/>
              </a:tabLst>
              <a:defRPr>
                <a:solidFill>
                  <a:srgbClr val="000000"/>
                </a:solidFill>
                <a:latin typeface="Arial" panose="020B0604020202020204" pitchFamily="34" charset="0"/>
                <a:cs typeface="Arial Unicode MS" panose="020B060402020202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Lst>
              <a:defRPr>
                <a:solidFill>
                  <a:srgbClr val="000000"/>
                </a:solidFill>
                <a:latin typeface="Arial" panose="020B0604020202020204" pitchFamily="34" charset="0"/>
                <a:cs typeface="Arial Unicode MS" panose="020B060402020202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Lst>
              <a:defRPr>
                <a:solidFill>
                  <a:srgbClr val="000000"/>
                </a:solidFill>
                <a:latin typeface="Arial" panose="020B0604020202020204" pitchFamily="34" charset="0"/>
                <a:cs typeface="Arial Unicode MS" panose="020B060402020202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Lst>
              <a:defRPr>
                <a:solidFill>
                  <a:srgbClr val="000000"/>
                </a:solidFill>
                <a:latin typeface="Arial" panose="020B0604020202020204" pitchFamily="34" charset="0"/>
                <a:cs typeface="Arial Unicode MS" panose="020B060402020202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Lst>
              <a:defRPr>
                <a:solidFill>
                  <a:srgbClr val="000000"/>
                </a:solidFill>
                <a:latin typeface="Arial" panose="020B0604020202020204" pitchFamily="34" charset="0"/>
                <a:cs typeface="Arial Unicode MS" panose="020B0604020202020204" pitchFamily="34" charset="-128"/>
              </a:defRPr>
            </a:lvl9pPr>
          </a:lstStyle>
          <a:p>
            <a:pPr hangingPunct="1">
              <a:lnSpc>
                <a:spcPct val="100000"/>
              </a:lnSpc>
            </a:pPr>
            <a:r>
              <a:rPr lang="ro-RO" altLang="en-US" sz="1350" dirty="0">
                <a:solidFill>
                  <a:srgbClr val="FFFF00"/>
                </a:solidFill>
              </a:rPr>
              <a:t> SET</a:t>
            </a:r>
          </a:p>
        </p:txBody>
      </p:sp>
      <p:pic>
        <p:nvPicPr>
          <p:cNvPr id="14" name="Picture 1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212421"/>
            <a:ext cx="2147256" cy="858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25281" y="2971800"/>
            <a:ext cx="1637142" cy="1683982"/>
          </a:xfrm>
          <a:prstGeom prst="rect">
            <a:avLst/>
          </a:prstGeom>
        </p:spPr>
      </p:pic>
      <p:sp>
        <p:nvSpPr>
          <p:cNvPr id="16" name="Text Box 3"/>
          <p:cNvSpPr txBox="1">
            <a:spLocks noChangeArrowheads="1"/>
          </p:cNvSpPr>
          <p:nvPr/>
        </p:nvSpPr>
        <p:spPr bwMode="auto">
          <a:xfrm>
            <a:off x="4629165" y="4711756"/>
            <a:ext cx="3258399" cy="300082"/>
          </a:xfrm>
          <a:prstGeom prst="rect">
            <a:avLst/>
          </a:prstGeom>
          <a:noFill/>
          <a:ln>
            <a:noFill/>
          </a:ln>
          <a:effectLst>
            <a:outerShdw dist="88900" dir="5400000" algn="ctr" rotWithShape="0">
              <a:srgbClr val="000000">
                <a:alpha val="98996"/>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lgn="r">
              <a:spcBef>
                <a:spcPct val="0"/>
              </a:spcBef>
              <a:buClrTx/>
              <a:buSzTx/>
              <a:buFontTx/>
              <a:buNone/>
            </a:pPr>
            <a:r>
              <a:rPr lang="ro-RO" sz="1350" dirty="0">
                <a:solidFill>
                  <a:srgbClr val="FFFF00"/>
                </a:solidFill>
                <a:latin typeface="Arial" panose="020B0604020202020204" pitchFamily="34" charset="0"/>
                <a:cs typeface="Arial" panose="020B0604020202020204" pitchFamily="34" charset="0"/>
              </a:rPr>
              <a:t> Dr MargiAnne Isaia,</a:t>
            </a:r>
            <a:r>
              <a:rPr lang="en-US" sz="1350" dirty="0">
                <a:solidFill>
                  <a:srgbClr val="FFFF00"/>
                </a:solidFill>
                <a:latin typeface="Arial" panose="020B0604020202020204" pitchFamily="34" charset="0"/>
                <a:cs typeface="Arial" panose="020B0604020202020204" pitchFamily="34" charset="0"/>
              </a:rPr>
              <a:t> </a:t>
            </a:r>
            <a:r>
              <a:rPr lang="ro-RO" sz="1350" dirty="0">
                <a:solidFill>
                  <a:srgbClr val="FFFF00"/>
                </a:solidFill>
                <a:latin typeface="Arial" panose="020B0604020202020204" pitchFamily="34" charset="0"/>
                <a:cs typeface="Arial" panose="020B0604020202020204" pitchFamily="34" charset="0"/>
              </a:rPr>
              <a:t>MD MPH</a:t>
            </a:r>
            <a:r>
              <a:rPr lang="en-US" sz="1350" dirty="0">
                <a:solidFill>
                  <a:srgbClr val="FFFF00"/>
                </a:solidFill>
                <a:latin typeface="Arial" panose="020B0604020202020204" pitchFamily="34" charset="0"/>
                <a:cs typeface="Arial" panose="020B0604020202020204" pitchFamily="34" charset="0"/>
              </a:rPr>
              <a:t> </a:t>
            </a:r>
            <a:r>
              <a:rPr lang="en-US" sz="1350" dirty="0" smtClean="0">
                <a:solidFill>
                  <a:srgbClr val="FFFF00"/>
                </a:solidFill>
                <a:latin typeface="Arial" panose="020B0604020202020204" pitchFamily="34" charset="0"/>
                <a:cs typeface="Arial" panose="020B0604020202020204" pitchFamily="34" charset="0"/>
              </a:rPr>
              <a:t>PCC-T</a:t>
            </a:r>
            <a:endParaRPr lang="en-US" sz="1350" dirty="0">
              <a:solidFill>
                <a:srgbClr val="FFFF00"/>
              </a:solidFill>
              <a:latin typeface="Arial" panose="020B0604020202020204" pitchFamily="34" charset="0"/>
              <a:cs typeface="Arial" panose="020B0604020202020204" pitchFamily="34" charset="0"/>
            </a:endParaRPr>
          </a:p>
        </p:txBody>
      </p:sp>
      <p:sp>
        <p:nvSpPr>
          <p:cNvPr id="17" name="Text Box 3"/>
          <p:cNvSpPr txBox="1">
            <a:spLocks noChangeArrowheads="1"/>
          </p:cNvSpPr>
          <p:nvPr/>
        </p:nvSpPr>
        <p:spPr bwMode="auto">
          <a:xfrm>
            <a:off x="3276600" y="4253756"/>
            <a:ext cx="3867820" cy="507960"/>
          </a:xfrm>
          <a:prstGeom prst="rect">
            <a:avLst/>
          </a:prstGeom>
          <a:noFill/>
          <a:ln w="9525">
            <a:noFill/>
            <a:miter lim="800000"/>
            <a:headEnd/>
            <a:tailEnd/>
          </a:ln>
          <a:effectLst>
            <a:outerShdw dist="88900" dir="5400000" algn="ctr" rotWithShape="0">
              <a:srgbClr val="000000">
                <a:alpha val="98999"/>
              </a:srgbClr>
            </a:outerShdw>
          </a:effectLst>
        </p:spPr>
        <p:txBody>
          <a:bodyPr wrap="square">
            <a:spAutoFit/>
          </a:bodyPr>
          <a:lstStyle/>
          <a:p>
            <a:pPr algn="r">
              <a:defRPr/>
            </a:pPr>
            <a:r>
              <a:rPr lang="ro-RO" sz="2701" i="1" noProof="1">
                <a:solidFill>
                  <a:srgbClr val="FFFF00"/>
                </a:solidFill>
                <a:latin typeface="Arial" pitchFamily="34" charset="0"/>
                <a:cs typeface="Arial" pitchFamily="34" charset="0"/>
              </a:rPr>
              <a:t>DrAnne</a:t>
            </a:r>
            <a:r>
              <a:rPr lang="ro-RO" sz="2701" noProof="1">
                <a:solidFill>
                  <a:schemeClr val="bg2">
                    <a:lumMod val="60000"/>
                    <a:lumOff val="40000"/>
                  </a:schemeClr>
                </a:solidFill>
                <a:latin typeface="Arial" pitchFamily="34" charset="0"/>
                <a:cs typeface="Arial" pitchFamily="34" charset="0"/>
              </a:rPr>
              <a:t>enthusiastic</a:t>
            </a:r>
            <a:r>
              <a:rPr lang="ro-RO" sz="2701" noProof="1">
                <a:solidFill>
                  <a:srgbClr val="FFFF00"/>
                </a:solidFill>
                <a:latin typeface="Arial" pitchFamily="34" charset="0"/>
                <a:cs typeface="Arial" pitchFamily="34" charset="0"/>
              </a:rPr>
              <a:t>Life</a:t>
            </a:r>
          </a:p>
        </p:txBody>
      </p:sp>
      <p:sp>
        <p:nvSpPr>
          <p:cNvPr id="18" name="Rectangle 5"/>
          <p:cNvSpPr>
            <a:spLocks noChangeArrowheads="1"/>
          </p:cNvSpPr>
          <p:nvPr/>
        </p:nvSpPr>
        <p:spPr bwMode="auto">
          <a:xfrm>
            <a:off x="8230553" y="5228814"/>
            <a:ext cx="457319" cy="4838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67518" tIns="33759" rIns="67518" bIns="33759">
            <a:spAutoFit/>
          </a:bodyPr>
          <a:lstStyle>
            <a:lvl1pPr>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cs typeface="Arial Unicode MS" panose="020B0604020202020204" pitchFamily="34" charset="-128"/>
              </a:defRPr>
            </a:lvl1pPr>
            <a:lvl2pPr>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cs typeface="Arial Unicode MS" panose="020B0604020202020204" pitchFamily="34" charset="-128"/>
              </a:defRPr>
            </a:lvl2pPr>
            <a:lvl3pPr>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cs typeface="Arial Unicode MS" panose="020B0604020202020204" pitchFamily="34" charset="-128"/>
              </a:defRPr>
            </a:lvl3pPr>
            <a:lvl4pPr>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cs typeface="Arial Unicode MS" panose="020B0604020202020204" pitchFamily="34" charset="-128"/>
              </a:defRPr>
            </a:lvl4pPr>
            <a:lvl5pPr>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cs typeface="Arial Unicode MS" panose="020B0604020202020204" pitchFamily="34" charset="-128"/>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cs typeface="Arial Unicode MS" panose="020B0604020202020204" pitchFamily="34" charset="-128"/>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cs typeface="Arial Unicode MS" panose="020B0604020202020204" pitchFamily="34" charset="-128"/>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cs typeface="Arial Unicode MS" panose="020B0604020202020204" pitchFamily="34" charset="-128"/>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Lst>
              <a:defRPr>
                <a:solidFill>
                  <a:srgbClr val="000000"/>
                </a:solidFill>
                <a:latin typeface="Arial" panose="020B0604020202020204" pitchFamily="34" charset="0"/>
                <a:cs typeface="Arial Unicode MS" panose="020B0604020202020204" pitchFamily="34" charset="-128"/>
              </a:defRPr>
            </a:lvl9pPr>
          </a:lstStyle>
          <a:p>
            <a:pPr hangingPunct="1">
              <a:lnSpc>
                <a:spcPct val="100000"/>
              </a:lnSpc>
            </a:pPr>
            <a:r>
              <a:rPr lang="en-US" altLang="en-US" sz="2701" dirty="0">
                <a:solidFill>
                  <a:srgbClr val="00B0F0"/>
                </a:solidFill>
              </a:rPr>
              <a:t>6</a:t>
            </a:r>
            <a:endParaRPr lang="ro-RO" altLang="en-US" sz="2701" dirty="0">
              <a:solidFill>
                <a:srgbClr val="00B0F0"/>
              </a:solidFill>
            </a:endParaRPr>
          </a:p>
        </p:txBody>
      </p:sp>
    </p:spTree>
    <p:extLst>
      <p:ext uri="{BB962C8B-B14F-4D97-AF65-F5344CB8AC3E}">
        <p14:creationId xmlns:p14="http://schemas.microsoft.com/office/powerpoint/2010/main" val="3812351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2"/>
          <p:cNvSpPr>
            <a:spLocks noChangeArrowheads="1"/>
          </p:cNvSpPr>
          <p:nvPr/>
        </p:nvSpPr>
        <p:spPr bwMode="auto">
          <a:xfrm>
            <a:off x="838200" y="0"/>
            <a:ext cx="2438400" cy="2743200"/>
          </a:xfrm>
          <a:prstGeom prst="rect">
            <a:avLst/>
          </a:prstGeom>
          <a:solidFill>
            <a:srgbClr val="00B0F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endParaRPr lang="en-US" altLang="en-US"/>
          </a:p>
        </p:txBody>
      </p:sp>
      <p:sp>
        <p:nvSpPr>
          <p:cNvPr id="8197" name="TextBox 5"/>
          <p:cNvSpPr txBox="1">
            <a:spLocks noChangeArrowheads="1"/>
          </p:cNvSpPr>
          <p:nvPr/>
        </p:nvSpPr>
        <p:spPr bwMode="auto">
          <a:xfrm>
            <a:off x="838200" y="1163465"/>
            <a:ext cx="7772400"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r>
              <a:rPr lang="en-US" altLang="en-US" dirty="0">
                <a:solidFill>
                  <a:srgbClr val="FFFF00"/>
                </a:solidFill>
                <a:latin typeface="Arial" panose="020B0604020202020204" pitchFamily="34" charset="0"/>
                <a:cs typeface="Arial" panose="020B0604020202020204" pitchFamily="34" charset="0"/>
              </a:rPr>
              <a:t>CHARACTERISTICS </a:t>
            </a:r>
          </a:p>
          <a:p>
            <a:r>
              <a:rPr lang="en-US" altLang="en-US" dirty="0">
                <a:solidFill>
                  <a:srgbClr val="FFFF00"/>
                </a:solidFill>
                <a:latin typeface="Arial" panose="020B0604020202020204" pitchFamily="34" charset="0"/>
                <a:cs typeface="Arial" panose="020B0604020202020204" pitchFamily="34" charset="0"/>
              </a:rPr>
              <a:t>OF CONFLICT </a:t>
            </a:r>
          </a:p>
          <a:p>
            <a:r>
              <a:rPr lang="en-US" altLang="en-US" dirty="0">
                <a:solidFill>
                  <a:srgbClr val="FFFF00"/>
                </a:solidFill>
                <a:latin typeface="Arial" panose="020B0604020202020204" pitchFamily="34" charset="0"/>
                <a:cs typeface="Arial" panose="020B0604020202020204" pitchFamily="34" charset="0"/>
              </a:rPr>
              <a:t>THAT CAN BE </a:t>
            </a:r>
          </a:p>
          <a:p>
            <a:r>
              <a:rPr lang="en-US" altLang="en-US" dirty="0">
                <a:solidFill>
                  <a:srgbClr val="FFFF00"/>
                </a:solidFill>
                <a:latin typeface="Arial" panose="020B0604020202020204" pitchFamily="34" charset="0"/>
                <a:cs typeface="Arial" panose="020B0604020202020204" pitchFamily="34" charset="0"/>
              </a:rPr>
              <a:t>DESTRUCTIVE </a:t>
            </a:r>
          </a:p>
          <a:p>
            <a:r>
              <a:rPr lang="en-US" altLang="en-US" dirty="0">
                <a:solidFill>
                  <a:srgbClr val="FFFF00"/>
                </a:solidFill>
                <a:latin typeface="Arial" panose="020B0604020202020204" pitchFamily="34" charset="0"/>
                <a:cs typeface="Arial" panose="020B0604020202020204" pitchFamily="34" charset="0"/>
              </a:rPr>
              <a:t>TO COUPLES:</a:t>
            </a:r>
          </a:p>
          <a:p>
            <a:endParaRPr lang="en-US" altLang="en-US" dirty="0">
              <a:solidFill>
                <a:srgbClr val="FFFF00"/>
              </a:solidFill>
              <a:latin typeface="Arial" panose="020B0604020202020204" pitchFamily="34" charset="0"/>
              <a:cs typeface="Arial" panose="020B0604020202020204" pitchFamily="34" charset="0"/>
            </a:endParaRPr>
          </a:p>
          <a:p>
            <a:r>
              <a:rPr lang="en-US" altLang="en-US" sz="1600" dirty="0">
                <a:solidFill>
                  <a:srgbClr val="FFFF00"/>
                </a:solidFill>
                <a:latin typeface="Arial" panose="020B0604020202020204" pitchFamily="34" charset="0"/>
                <a:cs typeface="Arial" panose="020B0604020202020204" pitchFamily="34" charset="0"/>
              </a:rPr>
              <a:t>Criticism, contempt, defensiveness, stonewalling</a:t>
            </a:r>
          </a:p>
          <a:p>
            <a:r>
              <a:rPr lang="en-US" altLang="en-US" sz="1600" dirty="0">
                <a:solidFill>
                  <a:srgbClr val="FFFF00"/>
                </a:solidFill>
                <a:latin typeface="Arial" panose="020B0604020202020204" pitchFamily="34" charset="0"/>
                <a:cs typeface="Arial" panose="020B0604020202020204" pitchFamily="34" charset="0"/>
              </a:rPr>
              <a:t>Elements of the four characteristics help elucidate what differentiates low-level conflict from destructive high-level conflict</a:t>
            </a:r>
          </a:p>
          <a:p>
            <a:endParaRPr lang="en-US" altLang="en-US" sz="1600" i="1" dirty="0">
              <a:solidFill>
                <a:srgbClr val="FFFF00"/>
              </a:solidFill>
              <a:latin typeface="Arial" panose="020B0604020202020204" pitchFamily="34" charset="0"/>
              <a:cs typeface="Arial" panose="020B0604020202020204" pitchFamily="34" charset="0"/>
            </a:endParaRPr>
          </a:p>
          <a:p>
            <a:r>
              <a:rPr lang="en-US" altLang="en-US" sz="1600" i="1" dirty="0">
                <a:solidFill>
                  <a:srgbClr val="FFFF00"/>
                </a:solidFill>
                <a:latin typeface="Arial" panose="020B0604020202020204" pitchFamily="34" charset="0"/>
                <a:cs typeface="Arial" panose="020B0604020202020204" pitchFamily="34" charset="0"/>
              </a:rPr>
              <a:t>Criticism</a:t>
            </a:r>
            <a:r>
              <a:rPr lang="en-US" altLang="en-US" sz="1600" dirty="0">
                <a:solidFill>
                  <a:srgbClr val="FFFF00"/>
                </a:solidFill>
                <a:latin typeface="Arial" panose="020B0604020202020204" pitchFamily="34" charset="0"/>
                <a:cs typeface="Arial" panose="020B0604020202020204" pitchFamily="34" charset="0"/>
              </a:rPr>
              <a:t>, distinct from complaints, such that when couples criticize each other; their interaction is directed at the person rather than the disputed issue or situation </a:t>
            </a:r>
          </a:p>
          <a:p>
            <a:endParaRPr lang="en-US" altLang="en-US" sz="1600" i="1" dirty="0">
              <a:solidFill>
                <a:srgbClr val="FFFF00"/>
              </a:solidFill>
              <a:latin typeface="Arial" panose="020B0604020202020204" pitchFamily="34" charset="0"/>
              <a:cs typeface="Arial" panose="020B0604020202020204" pitchFamily="34" charset="0"/>
            </a:endParaRPr>
          </a:p>
          <a:p>
            <a:r>
              <a:rPr lang="en-US" altLang="en-US" sz="1600" i="1" dirty="0">
                <a:solidFill>
                  <a:srgbClr val="FFFF00"/>
                </a:solidFill>
                <a:latin typeface="Arial" panose="020B0604020202020204" pitchFamily="34" charset="0"/>
                <a:cs typeface="Arial" panose="020B0604020202020204" pitchFamily="34" charset="0"/>
              </a:rPr>
              <a:t>Contempt</a:t>
            </a:r>
            <a:r>
              <a:rPr lang="en-US" altLang="en-US" sz="1600" dirty="0">
                <a:solidFill>
                  <a:srgbClr val="FFFF00"/>
                </a:solidFill>
                <a:latin typeface="Arial" panose="020B0604020202020204" pitchFamily="34" charset="0"/>
                <a:cs typeface="Arial" panose="020B0604020202020204" pitchFamily="34" charset="0"/>
              </a:rPr>
              <a:t>, marked by an environment of cynicism, sarcasm and disgust that is fueled by “long-simmering negative thoughts about” one’s partner.</a:t>
            </a: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304800"/>
            <a:ext cx="2147256" cy="858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392488" y="726333"/>
            <a:ext cx="2093912" cy="2016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8444766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2"/>
          <p:cNvSpPr>
            <a:spLocks noChangeArrowheads="1"/>
          </p:cNvSpPr>
          <p:nvPr/>
        </p:nvSpPr>
        <p:spPr bwMode="auto">
          <a:xfrm>
            <a:off x="838200" y="0"/>
            <a:ext cx="2438400" cy="2743200"/>
          </a:xfrm>
          <a:prstGeom prst="rect">
            <a:avLst/>
          </a:prstGeom>
          <a:solidFill>
            <a:srgbClr val="00B0F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endParaRPr lang="en-US" altLang="en-US"/>
          </a:p>
        </p:txBody>
      </p:sp>
      <p:sp>
        <p:nvSpPr>
          <p:cNvPr id="9221" name="TextBox 5"/>
          <p:cNvSpPr txBox="1">
            <a:spLocks noChangeArrowheads="1"/>
          </p:cNvSpPr>
          <p:nvPr/>
        </p:nvSpPr>
        <p:spPr bwMode="auto">
          <a:xfrm>
            <a:off x="838200" y="1219200"/>
            <a:ext cx="7772400" cy="42165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r>
              <a:rPr lang="en-US" altLang="en-US" dirty="0">
                <a:solidFill>
                  <a:srgbClr val="FFFF00"/>
                </a:solidFill>
                <a:latin typeface="Arial" panose="020B0604020202020204" pitchFamily="34" charset="0"/>
                <a:cs typeface="Arial" panose="020B0604020202020204" pitchFamily="34" charset="0"/>
              </a:rPr>
              <a:t>CHARACTERISTICS </a:t>
            </a:r>
          </a:p>
          <a:p>
            <a:r>
              <a:rPr lang="en-US" altLang="en-US" dirty="0">
                <a:solidFill>
                  <a:srgbClr val="FFFF00"/>
                </a:solidFill>
                <a:latin typeface="Arial" panose="020B0604020202020204" pitchFamily="34" charset="0"/>
                <a:cs typeface="Arial" panose="020B0604020202020204" pitchFamily="34" charset="0"/>
              </a:rPr>
              <a:t>OF CONFLICT </a:t>
            </a:r>
          </a:p>
          <a:p>
            <a:r>
              <a:rPr lang="en-US" altLang="en-US" dirty="0">
                <a:solidFill>
                  <a:srgbClr val="FFFF00"/>
                </a:solidFill>
                <a:latin typeface="Arial" panose="020B0604020202020204" pitchFamily="34" charset="0"/>
                <a:cs typeface="Arial" panose="020B0604020202020204" pitchFamily="34" charset="0"/>
              </a:rPr>
              <a:t>THAT CAN BE </a:t>
            </a:r>
          </a:p>
          <a:p>
            <a:r>
              <a:rPr lang="en-US" altLang="en-US" dirty="0">
                <a:solidFill>
                  <a:srgbClr val="FFFF00"/>
                </a:solidFill>
                <a:latin typeface="Arial" panose="020B0604020202020204" pitchFamily="34" charset="0"/>
                <a:cs typeface="Arial" panose="020B0604020202020204" pitchFamily="34" charset="0"/>
              </a:rPr>
              <a:t>DESTRUCTIVE </a:t>
            </a:r>
          </a:p>
          <a:p>
            <a:r>
              <a:rPr lang="en-US" altLang="en-US" dirty="0">
                <a:solidFill>
                  <a:srgbClr val="FFFF00"/>
                </a:solidFill>
                <a:latin typeface="Arial" panose="020B0604020202020204" pitchFamily="34" charset="0"/>
                <a:cs typeface="Arial" panose="020B0604020202020204" pitchFamily="34" charset="0"/>
              </a:rPr>
              <a:t>TO COUPLES:</a:t>
            </a:r>
          </a:p>
          <a:p>
            <a:endParaRPr lang="en-US" altLang="en-US" dirty="0">
              <a:solidFill>
                <a:srgbClr val="FFFF00"/>
              </a:solidFill>
              <a:latin typeface="Arial" panose="020B0604020202020204" pitchFamily="34" charset="0"/>
              <a:cs typeface="Arial" panose="020B0604020202020204" pitchFamily="34" charset="0"/>
            </a:endParaRPr>
          </a:p>
          <a:p>
            <a:r>
              <a:rPr lang="en-US" altLang="en-US" sz="1600" i="1" dirty="0">
                <a:solidFill>
                  <a:srgbClr val="FFFF00"/>
                </a:solidFill>
                <a:latin typeface="Arial" panose="020B0604020202020204" pitchFamily="34" charset="0"/>
                <a:cs typeface="Arial" panose="020B0604020202020204" pitchFamily="34" charset="0"/>
              </a:rPr>
              <a:t>Defensiveness,</a:t>
            </a:r>
            <a:r>
              <a:rPr lang="en-US" altLang="en-US" sz="1600" dirty="0">
                <a:solidFill>
                  <a:srgbClr val="FFFF00"/>
                </a:solidFill>
                <a:latin typeface="Arial" panose="020B0604020202020204" pitchFamily="34" charset="0"/>
                <a:cs typeface="Arial" panose="020B0604020202020204" pitchFamily="34" charset="0"/>
              </a:rPr>
              <a:t> a way to blame one’s partner or defend self</a:t>
            </a:r>
          </a:p>
          <a:p>
            <a:r>
              <a:rPr lang="en-US" altLang="en-US" sz="1600" i="1" dirty="0">
                <a:solidFill>
                  <a:srgbClr val="FFFF00"/>
                </a:solidFill>
                <a:latin typeface="Arial" panose="020B0604020202020204" pitchFamily="34" charset="0"/>
                <a:cs typeface="Arial" panose="020B0604020202020204" pitchFamily="34" charset="0"/>
              </a:rPr>
              <a:t>Stonewalling</a:t>
            </a:r>
            <a:r>
              <a:rPr lang="en-US" altLang="en-US" sz="1600" dirty="0">
                <a:solidFill>
                  <a:srgbClr val="FFFF00"/>
                </a:solidFill>
                <a:latin typeface="Arial" panose="020B0604020202020204" pitchFamily="34" charset="0"/>
                <a:cs typeface="Arial" panose="020B0604020202020204" pitchFamily="34" charset="0"/>
              </a:rPr>
              <a:t>, when criticism, contempt and defensiveness reach a level that one partner tunes out </a:t>
            </a:r>
          </a:p>
          <a:p>
            <a:r>
              <a:rPr lang="en-US" altLang="en-US" sz="1600" dirty="0">
                <a:solidFill>
                  <a:srgbClr val="FFFF00"/>
                </a:solidFill>
                <a:latin typeface="Arial" panose="020B0604020202020204" pitchFamily="34" charset="0"/>
                <a:cs typeface="Arial" panose="020B0604020202020204" pitchFamily="34" charset="0"/>
              </a:rPr>
              <a:t> </a:t>
            </a:r>
          </a:p>
          <a:p>
            <a:r>
              <a:rPr lang="en-US" altLang="en-US" sz="1600" dirty="0">
                <a:solidFill>
                  <a:srgbClr val="FFFF00"/>
                </a:solidFill>
                <a:latin typeface="Arial" panose="020B0604020202020204" pitchFamily="34" charset="0"/>
                <a:cs typeface="Arial" panose="020B0604020202020204" pitchFamily="34" charset="0"/>
              </a:rPr>
              <a:t>Conflict effects for the partners:</a:t>
            </a:r>
          </a:p>
          <a:p>
            <a:r>
              <a:rPr lang="en-US" altLang="en-US" sz="1600" dirty="0">
                <a:solidFill>
                  <a:srgbClr val="FFFF00"/>
                </a:solidFill>
                <a:latin typeface="Arial" panose="020B0604020202020204" pitchFamily="34" charset="0"/>
                <a:cs typeface="Arial" panose="020B0604020202020204" pitchFamily="34" charset="0"/>
              </a:rPr>
              <a:t>	- Chronic physiological arousal</a:t>
            </a:r>
          </a:p>
          <a:p>
            <a:r>
              <a:rPr lang="en-US" altLang="en-US" sz="1600" dirty="0">
                <a:solidFill>
                  <a:srgbClr val="FFFF00"/>
                </a:solidFill>
                <a:latin typeface="Arial" panose="020B0604020202020204" pitchFamily="34" charset="0"/>
                <a:cs typeface="Arial" panose="020B0604020202020204" pitchFamily="34" charset="0"/>
              </a:rPr>
              <a:t>	- Negative perceptions, including negative attributions/sentiments about one’s partner and the relationship </a:t>
            </a:r>
          </a:p>
          <a:p>
            <a:r>
              <a:rPr lang="en-US" altLang="en-US" sz="1600" dirty="0">
                <a:solidFill>
                  <a:srgbClr val="FFFF00"/>
                </a:solidFill>
                <a:latin typeface="Arial" panose="020B0604020202020204" pitchFamily="34" charset="0"/>
                <a:cs typeface="Arial" panose="020B0604020202020204" pitchFamily="34" charset="0"/>
              </a:rPr>
              <a:t>	- Failure of partners to accept influence from each other or to attempt to repair the relationship.</a:t>
            </a: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304800"/>
            <a:ext cx="2147256" cy="858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457575" y="727075"/>
            <a:ext cx="2028825"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1188292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2"/>
          <p:cNvSpPr>
            <a:spLocks noChangeArrowheads="1"/>
          </p:cNvSpPr>
          <p:nvPr/>
        </p:nvSpPr>
        <p:spPr bwMode="auto">
          <a:xfrm>
            <a:off x="838200" y="0"/>
            <a:ext cx="2438400" cy="2743200"/>
          </a:xfrm>
          <a:prstGeom prst="rect">
            <a:avLst/>
          </a:prstGeom>
          <a:solidFill>
            <a:srgbClr val="00B0F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endParaRPr lang="en-US" altLang="en-US"/>
          </a:p>
        </p:txBody>
      </p:sp>
      <p:sp>
        <p:nvSpPr>
          <p:cNvPr id="10245" name="TextBox 5"/>
          <p:cNvSpPr txBox="1">
            <a:spLocks noChangeArrowheads="1"/>
          </p:cNvSpPr>
          <p:nvPr/>
        </p:nvSpPr>
        <p:spPr bwMode="auto">
          <a:xfrm>
            <a:off x="838200" y="1738313"/>
            <a:ext cx="7772400" cy="314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r>
              <a:rPr lang="en-US" altLang="en-US" dirty="0">
                <a:solidFill>
                  <a:srgbClr val="FFFF00"/>
                </a:solidFill>
                <a:latin typeface="Arial" panose="020B0604020202020204" pitchFamily="34" charset="0"/>
                <a:cs typeface="Arial" panose="020B0604020202020204" pitchFamily="34" charset="0"/>
              </a:rPr>
              <a:t>VIOLENCE </a:t>
            </a:r>
          </a:p>
          <a:p>
            <a:r>
              <a:rPr lang="en-US" altLang="en-US" dirty="0">
                <a:solidFill>
                  <a:srgbClr val="FFFF00"/>
                </a:solidFill>
                <a:latin typeface="Arial" panose="020B0604020202020204" pitchFamily="34" charset="0"/>
                <a:cs typeface="Arial" panose="020B0604020202020204" pitchFamily="34" charset="0"/>
              </a:rPr>
              <a:t>IN HIGH CONFLICT </a:t>
            </a:r>
          </a:p>
          <a:p>
            <a:r>
              <a:rPr lang="en-US" altLang="en-US" dirty="0">
                <a:solidFill>
                  <a:srgbClr val="FFFF00"/>
                </a:solidFill>
                <a:latin typeface="Arial" panose="020B0604020202020204" pitchFamily="34" charset="0"/>
                <a:cs typeface="Arial" panose="020B0604020202020204" pitchFamily="34" charset="0"/>
              </a:rPr>
              <a:t>RELATIONSHIPS</a:t>
            </a:r>
          </a:p>
          <a:p>
            <a:endParaRPr lang="en-US" altLang="en-US" dirty="0">
              <a:solidFill>
                <a:srgbClr val="FFFF00"/>
              </a:solidFill>
              <a:latin typeface="Arial" panose="020B0604020202020204" pitchFamily="34" charset="0"/>
              <a:cs typeface="Arial" panose="020B0604020202020204" pitchFamily="34" charset="0"/>
            </a:endParaRPr>
          </a:p>
          <a:p>
            <a:r>
              <a:rPr lang="en-US" altLang="en-US" dirty="0">
                <a:solidFill>
                  <a:srgbClr val="FFFF00"/>
                </a:solidFill>
                <a:latin typeface="Arial" panose="020B0604020202020204" pitchFamily="34" charset="0"/>
                <a:cs typeface="Arial" panose="020B0604020202020204" pitchFamily="34" charset="0"/>
              </a:rPr>
              <a:t>Violence and aggression are common among couples in the general population.</a:t>
            </a:r>
          </a:p>
          <a:p>
            <a:endParaRPr lang="en-US" altLang="en-US" dirty="0">
              <a:solidFill>
                <a:srgbClr val="FFFF00"/>
              </a:solidFill>
              <a:latin typeface="Arial" panose="020B0604020202020204" pitchFamily="34" charset="0"/>
              <a:cs typeface="Arial" panose="020B0604020202020204" pitchFamily="34" charset="0"/>
            </a:endParaRPr>
          </a:p>
          <a:p>
            <a:r>
              <a:rPr lang="en-US" altLang="en-US" dirty="0">
                <a:solidFill>
                  <a:srgbClr val="FFFF00"/>
                </a:solidFill>
                <a:latin typeface="Arial" panose="020B0604020202020204" pitchFamily="34" charset="0"/>
                <a:cs typeface="Arial" panose="020B0604020202020204" pitchFamily="34" charset="0"/>
              </a:rPr>
              <a:t>The prevalence of violence in high conflict couples is even greater </a:t>
            </a:r>
          </a:p>
          <a:p>
            <a:r>
              <a:rPr lang="en-US" altLang="en-US" dirty="0">
                <a:solidFill>
                  <a:srgbClr val="FFFF00"/>
                </a:solidFill>
                <a:latin typeface="Arial" panose="020B0604020202020204" pitchFamily="34" charset="0"/>
                <a:cs typeface="Arial" panose="020B0604020202020204" pitchFamily="34" charset="0"/>
              </a:rPr>
              <a:t>Many of the characteristics associated with high conflict such as anger, jealousy, poor marital adjustment, lack of conflict resolution, and negative attributions are frequently cited as being correlated with relational violence. </a:t>
            </a: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304800"/>
            <a:ext cx="2147256" cy="858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652463"/>
            <a:ext cx="2106613" cy="2106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7966988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Rectangle 2"/>
          <p:cNvSpPr>
            <a:spLocks noChangeArrowheads="1"/>
          </p:cNvSpPr>
          <p:nvPr/>
        </p:nvSpPr>
        <p:spPr bwMode="auto">
          <a:xfrm>
            <a:off x="838200" y="0"/>
            <a:ext cx="2438400" cy="2743200"/>
          </a:xfrm>
          <a:prstGeom prst="rect">
            <a:avLst/>
          </a:prstGeom>
          <a:solidFill>
            <a:srgbClr val="00B0F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endParaRPr lang="en-US" altLang="en-US"/>
          </a:p>
        </p:txBody>
      </p:sp>
      <p:sp>
        <p:nvSpPr>
          <p:cNvPr id="11269" name="TextBox 5"/>
          <p:cNvSpPr txBox="1">
            <a:spLocks noChangeArrowheads="1"/>
          </p:cNvSpPr>
          <p:nvPr/>
        </p:nvSpPr>
        <p:spPr bwMode="auto">
          <a:xfrm>
            <a:off x="838200" y="1738313"/>
            <a:ext cx="7772400" cy="424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r>
              <a:rPr lang="en-US" altLang="en-US" dirty="0">
                <a:solidFill>
                  <a:srgbClr val="FFFF00"/>
                </a:solidFill>
                <a:latin typeface="Arial" panose="020B0604020202020204" pitchFamily="34" charset="0"/>
                <a:cs typeface="Arial" panose="020B0604020202020204" pitchFamily="34" charset="0"/>
              </a:rPr>
              <a:t>VIOLENCE </a:t>
            </a:r>
          </a:p>
          <a:p>
            <a:r>
              <a:rPr lang="en-US" altLang="en-US" dirty="0">
                <a:solidFill>
                  <a:srgbClr val="FFFF00"/>
                </a:solidFill>
                <a:latin typeface="Arial" panose="020B0604020202020204" pitchFamily="34" charset="0"/>
                <a:cs typeface="Arial" panose="020B0604020202020204" pitchFamily="34" charset="0"/>
              </a:rPr>
              <a:t>IN HIGH CONFLICT </a:t>
            </a:r>
          </a:p>
          <a:p>
            <a:r>
              <a:rPr lang="en-US" altLang="en-US" dirty="0">
                <a:solidFill>
                  <a:srgbClr val="FFFF00"/>
                </a:solidFill>
                <a:latin typeface="Arial" panose="020B0604020202020204" pitchFamily="34" charset="0"/>
                <a:cs typeface="Arial" panose="020B0604020202020204" pitchFamily="34" charset="0"/>
              </a:rPr>
              <a:t>RELATIONSHIPS</a:t>
            </a:r>
          </a:p>
          <a:p>
            <a:endParaRPr lang="en-US" altLang="en-US" dirty="0">
              <a:solidFill>
                <a:srgbClr val="FFFF00"/>
              </a:solidFill>
              <a:latin typeface="Arial" panose="020B0604020202020204" pitchFamily="34" charset="0"/>
              <a:cs typeface="Arial" panose="020B0604020202020204" pitchFamily="34" charset="0"/>
            </a:endParaRPr>
          </a:p>
          <a:p>
            <a:r>
              <a:rPr lang="en-US" altLang="en-US" i="1" dirty="0">
                <a:solidFill>
                  <a:srgbClr val="FFFF00"/>
                </a:solidFill>
                <a:latin typeface="Arial" panose="020B0604020202020204" pitchFamily="34" charset="0"/>
                <a:cs typeface="Arial" panose="020B0604020202020204" pitchFamily="34" charset="0"/>
              </a:rPr>
              <a:t>Patriarchal terrorism</a:t>
            </a:r>
            <a:endParaRPr lang="en-US" altLang="en-US" dirty="0">
              <a:solidFill>
                <a:srgbClr val="FFFF00"/>
              </a:solidFill>
              <a:latin typeface="Arial" panose="020B0604020202020204" pitchFamily="34" charset="0"/>
              <a:cs typeface="Arial" panose="020B0604020202020204" pitchFamily="34" charset="0"/>
            </a:endParaRPr>
          </a:p>
          <a:p>
            <a:r>
              <a:rPr lang="en-US" altLang="en-US" dirty="0">
                <a:solidFill>
                  <a:srgbClr val="FFFF00"/>
                </a:solidFill>
                <a:latin typeface="Arial" panose="020B0604020202020204" pitchFamily="34" charset="0"/>
                <a:cs typeface="Arial" panose="020B0604020202020204" pitchFamily="34" charset="0"/>
              </a:rPr>
              <a:t>Severe violence and abuse - Tactics of control, domination, fear, manipulation, and degradation directed toward the partner </a:t>
            </a:r>
          </a:p>
          <a:p>
            <a:r>
              <a:rPr lang="en-US" altLang="en-US" dirty="0">
                <a:solidFill>
                  <a:srgbClr val="FFFF00"/>
                </a:solidFill>
                <a:latin typeface="Arial" panose="020B0604020202020204" pitchFamily="34" charset="0"/>
                <a:cs typeface="Arial" panose="020B0604020202020204" pitchFamily="34" charset="0"/>
              </a:rPr>
              <a:t>Violence in these couples is a one-sided affair perpetrated by a batterer against a victim.</a:t>
            </a:r>
          </a:p>
          <a:p>
            <a:r>
              <a:rPr lang="en-US" altLang="en-US" dirty="0">
                <a:solidFill>
                  <a:srgbClr val="FFFF00"/>
                </a:solidFill>
                <a:latin typeface="Arial" panose="020B0604020202020204" pitchFamily="34" charset="0"/>
                <a:cs typeface="Arial" panose="020B0604020202020204" pitchFamily="34" charset="0"/>
              </a:rPr>
              <a:t>In contrast, the violence among high conflict couples is more aptly.</a:t>
            </a:r>
          </a:p>
          <a:p>
            <a:endParaRPr lang="en-US" altLang="en-US" i="1" dirty="0">
              <a:solidFill>
                <a:srgbClr val="FFFF00"/>
              </a:solidFill>
              <a:latin typeface="Arial" panose="020B0604020202020204" pitchFamily="34" charset="0"/>
              <a:cs typeface="Arial" panose="020B0604020202020204" pitchFamily="34" charset="0"/>
            </a:endParaRPr>
          </a:p>
          <a:p>
            <a:r>
              <a:rPr lang="en-US" altLang="en-US" i="1" dirty="0">
                <a:solidFill>
                  <a:srgbClr val="FFFF00"/>
                </a:solidFill>
                <a:latin typeface="Arial" panose="020B0604020202020204" pitchFamily="34" charset="0"/>
                <a:cs typeface="Arial" panose="020B0604020202020204" pitchFamily="34" charset="0"/>
              </a:rPr>
              <a:t>Situational couple violence</a:t>
            </a:r>
            <a:endParaRPr lang="en-US" altLang="en-US" dirty="0">
              <a:solidFill>
                <a:srgbClr val="FFFF00"/>
              </a:solidFill>
              <a:latin typeface="Arial" panose="020B0604020202020204" pitchFamily="34" charset="0"/>
              <a:cs typeface="Arial" panose="020B0604020202020204" pitchFamily="34" charset="0"/>
            </a:endParaRPr>
          </a:p>
          <a:p>
            <a:r>
              <a:rPr lang="en-US" altLang="en-US" dirty="0">
                <a:solidFill>
                  <a:srgbClr val="FFFF00"/>
                </a:solidFill>
                <a:latin typeface="Arial" panose="020B0604020202020204" pitchFamily="34" charset="0"/>
                <a:cs typeface="Arial" panose="020B0604020202020204" pitchFamily="34" charset="0"/>
              </a:rPr>
              <a:t>Violence in these couples - frequently mutual and lacks the degree of control, manipulation, and degradation characteristic of battering relationships (mutual escalation).</a:t>
            </a: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304800"/>
            <a:ext cx="2147256" cy="858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422650" y="704850"/>
            <a:ext cx="2063750" cy="203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7088022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2"/>
          <p:cNvSpPr>
            <a:spLocks noChangeArrowheads="1"/>
          </p:cNvSpPr>
          <p:nvPr/>
        </p:nvSpPr>
        <p:spPr bwMode="auto">
          <a:xfrm>
            <a:off x="838200" y="0"/>
            <a:ext cx="2438400" cy="2743200"/>
          </a:xfrm>
          <a:prstGeom prst="rect">
            <a:avLst/>
          </a:prstGeom>
          <a:solidFill>
            <a:srgbClr val="00B0F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endParaRPr lang="en-US" altLang="en-US"/>
          </a:p>
        </p:txBody>
      </p:sp>
      <p:sp>
        <p:nvSpPr>
          <p:cNvPr id="12293" name="TextBox 5"/>
          <p:cNvSpPr txBox="1">
            <a:spLocks noChangeArrowheads="1"/>
          </p:cNvSpPr>
          <p:nvPr/>
        </p:nvSpPr>
        <p:spPr bwMode="auto">
          <a:xfrm>
            <a:off x="838200" y="1524000"/>
            <a:ext cx="7772400" cy="4247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r>
              <a:rPr lang="en-US" altLang="en-US" dirty="0">
                <a:solidFill>
                  <a:srgbClr val="FFFF00"/>
                </a:solidFill>
                <a:latin typeface="Arial" panose="020B0604020202020204" pitchFamily="34" charset="0"/>
                <a:cs typeface="Arial" panose="020B0604020202020204" pitchFamily="34" charset="0"/>
              </a:rPr>
              <a:t>DEFINITION </a:t>
            </a:r>
          </a:p>
          <a:p>
            <a:r>
              <a:rPr lang="en-US" altLang="en-US" dirty="0">
                <a:solidFill>
                  <a:srgbClr val="FFFF00"/>
                </a:solidFill>
                <a:latin typeface="Arial" panose="020B0604020202020204" pitchFamily="34" charset="0"/>
                <a:cs typeface="Arial" panose="020B0604020202020204" pitchFamily="34" charset="0"/>
              </a:rPr>
              <a:t>OF HIGH CONFLICT </a:t>
            </a:r>
          </a:p>
          <a:p>
            <a:r>
              <a:rPr lang="en-US" altLang="en-US" dirty="0">
                <a:solidFill>
                  <a:srgbClr val="FFFF00"/>
                </a:solidFill>
                <a:latin typeface="Arial" panose="020B0604020202020204" pitchFamily="34" charset="0"/>
                <a:cs typeface="Arial" panose="020B0604020202020204" pitchFamily="34" charset="0"/>
              </a:rPr>
              <a:t>COUPLE </a:t>
            </a:r>
          </a:p>
          <a:p>
            <a:r>
              <a:rPr lang="en-US" altLang="en-US" dirty="0">
                <a:solidFill>
                  <a:srgbClr val="FFFF00"/>
                </a:solidFill>
                <a:latin typeface="Arial" panose="020B0604020202020204" pitchFamily="34" charset="0"/>
                <a:cs typeface="Arial" panose="020B0604020202020204" pitchFamily="34" charset="0"/>
              </a:rPr>
              <a:t>RELATIONSHIPS</a:t>
            </a:r>
          </a:p>
          <a:p>
            <a:endParaRPr lang="en-US" altLang="en-US" dirty="0">
              <a:solidFill>
                <a:srgbClr val="FFFF00"/>
              </a:solidFill>
              <a:latin typeface="Arial" panose="020B0604020202020204" pitchFamily="34" charset="0"/>
              <a:cs typeface="Arial" panose="020B0604020202020204" pitchFamily="34" charset="0"/>
            </a:endParaRPr>
          </a:p>
          <a:p>
            <a:r>
              <a:rPr lang="en-US" altLang="en-US" dirty="0">
                <a:solidFill>
                  <a:srgbClr val="FFFF00"/>
                </a:solidFill>
                <a:latin typeface="Arial" panose="020B0604020202020204" pitchFamily="34" charset="0"/>
                <a:cs typeface="Arial" panose="020B0604020202020204" pitchFamily="34" charset="0"/>
              </a:rPr>
              <a:t>CLUSTER I: PERVASIVE NEGATIVE EXCHANGES</a:t>
            </a:r>
          </a:p>
          <a:p>
            <a:endParaRPr lang="en-US" altLang="en-US" i="1" dirty="0">
              <a:solidFill>
                <a:srgbClr val="FFFF00"/>
              </a:solidFill>
              <a:latin typeface="Arial" panose="020B0604020202020204" pitchFamily="34" charset="0"/>
              <a:cs typeface="Arial" panose="020B0604020202020204" pitchFamily="34" charset="0"/>
            </a:endParaRPr>
          </a:p>
          <a:p>
            <a:r>
              <a:rPr lang="en-US" altLang="en-US" sz="1600" i="1" dirty="0">
                <a:solidFill>
                  <a:srgbClr val="FFFF00"/>
                </a:solidFill>
                <a:latin typeface="Arial" panose="020B0604020202020204" pitchFamily="34" charset="0"/>
                <a:cs typeface="Arial" panose="020B0604020202020204" pitchFamily="34" charset="0"/>
              </a:rPr>
              <a:t>Pervasiveness</a:t>
            </a:r>
            <a:endParaRPr lang="en-US" altLang="en-US" sz="1600" dirty="0">
              <a:solidFill>
                <a:srgbClr val="FFFF00"/>
              </a:solidFill>
              <a:latin typeface="Arial" panose="020B0604020202020204" pitchFamily="34" charset="0"/>
              <a:cs typeface="Arial" panose="020B0604020202020204" pitchFamily="34" charset="0"/>
            </a:endParaRPr>
          </a:p>
          <a:p>
            <a:r>
              <a:rPr lang="en-US" altLang="en-US" sz="1600" dirty="0">
                <a:solidFill>
                  <a:srgbClr val="FFFF00"/>
                </a:solidFill>
                <a:latin typeface="Arial" panose="020B0604020202020204" pitchFamily="34" charset="0"/>
                <a:cs typeface="Arial" panose="020B0604020202020204" pitchFamily="34" charset="0"/>
              </a:rPr>
              <a:t>An obvious but essential feature of high conflict dyads is that their interactions are </a:t>
            </a:r>
            <a:r>
              <a:rPr lang="en-US" altLang="en-US" sz="1600" i="1" dirty="0">
                <a:solidFill>
                  <a:srgbClr val="FFFF00"/>
                </a:solidFill>
                <a:latin typeface="Arial" panose="020B0604020202020204" pitchFamily="34" charset="0"/>
                <a:cs typeface="Arial" panose="020B0604020202020204" pitchFamily="34" charset="0"/>
              </a:rPr>
              <a:t>dominated </a:t>
            </a:r>
            <a:r>
              <a:rPr lang="en-US" altLang="en-US" sz="1600" dirty="0">
                <a:solidFill>
                  <a:srgbClr val="FFFF00"/>
                </a:solidFill>
                <a:latin typeface="Arial" panose="020B0604020202020204" pitchFamily="34" charset="0"/>
                <a:cs typeface="Arial" panose="020B0604020202020204" pitchFamily="34" charset="0"/>
              </a:rPr>
              <a:t>by conflict. For these pairs, pervasiveness involves rapid escalation of conflict that intrudes into communication</a:t>
            </a:r>
          </a:p>
          <a:p>
            <a:r>
              <a:rPr lang="en-US" altLang="en-US" sz="1600" dirty="0">
                <a:solidFill>
                  <a:srgbClr val="FFFF00"/>
                </a:solidFill>
                <a:latin typeface="Arial" panose="020B0604020202020204" pitchFamily="34" charset="0"/>
                <a:cs typeface="Arial" panose="020B0604020202020204" pitchFamily="34" charset="0"/>
              </a:rPr>
              <a:t>Although couples experiencing conflict for a relatively short period of time may escalate into high conflict, a defining feature of high conflict couples is that the conflict persists across time. </a:t>
            </a:r>
          </a:p>
          <a:p>
            <a:r>
              <a:rPr lang="en-US" altLang="en-US" sz="1600" dirty="0">
                <a:solidFill>
                  <a:srgbClr val="FFFF00"/>
                </a:solidFill>
                <a:latin typeface="Arial" panose="020B0604020202020204" pitchFamily="34" charset="0"/>
                <a:cs typeface="Arial" panose="020B0604020202020204" pitchFamily="34" charset="0"/>
              </a:rPr>
              <a:t>Part of what keeps high conflict couples entrenched in conflict is failure to reach resolution or compromise.</a:t>
            </a: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304800"/>
            <a:ext cx="2147256" cy="858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425825" y="762000"/>
            <a:ext cx="1984375"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1782160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2"/>
          <p:cNvSpPr>
            <a:spLocks noChangeArrowheads="1"/>
          </p:cNvSpPr>
          <p:nvPr/>
        </p:nvSpPr>
        <p:spPr bwMode="auto">
          <a:xfrm>
            <a:off x="838200" y="0"/>
            <a:ext cx="2438400" cy="2743200"/>
          </a:xfrm>
          <a:prstGeom prst="rect">
            <a:avLst/>
          </a:prstGeom>
          <a:solidFill>
            <a:srgbClr val="00B0F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endParaRPr lang="en-US" altLang="en-US"/>
          </a:p>
        </p:txBody>
      </p:sp>
      <p:sp>
        <p:nvSpPr>
          <p:cNvPr id="13317" name="TextBox 5"/>
          <p:cNvSpPr txBox="1">
            <a:spLocks noChangeArrowheads="1"/>
          </p:cNvSpPr>
          <p:nvPr/>
        </p:nvSpPr>
        <p:spPr bwMode="auto">
          <a:xfrm>
            <a:off x="838200" y="1524000"/>
            <a:ext cx="7772400" cy="449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r>
              <a:rPr lang="en-US" altLang="en-US" dirty="0">
                <a:solidFill>
                  <a:srgbClr val="FFFF00"/>
                </a:solidFill>
                <a:latin typeface="Arial" panose="020B0604020202020204" pitchFamily="34" charset="0"/>
                <a:cs typeface="Arial" panose="020B0604020202020204" pitchFamily="34" charset="0"/>
              </a:rPr>
              <a:t>DEFINITION </a:t>
            </a:r>
          </a:p>
          <a:p>
            <a:r>
              <a:rPr lang="en-US" altLang="en-US" dirty="0">
                <a:solidFill>
                  <a:srgbClr val="FFFF00"/>
                </a:solidFill>
                <a:latin typeface="Arial" panose="020B0604020202020204" pitchFamily="34" charset="0"/>
                <a:cs typeface="Arial" panose="020B0604020202020204" pitchFamily="34" charset="0"/>
              </a:rPr>
              <a:t>OF HIGH CONFLICT </a:t>
            </a:r>
          </a:p>
          <a:p>
            <a:r>
              <a:rPr lang="en-US" altLang="en-US" dirty="0">
                <a:solidFill>
                  <a:srgbClr val="FFFF00"/>
                </a:solidFill>
                <a:latin typeface="Arial" panose="020B0604020202020204" pitchFamily="34" charset="0"/>
                <a:cs typeface="Arial" panose="020B0604020202020204" pitchFamily="34" charset="0"/>
              </a:rPr>
              <a:t>COUPLE </a:t>
            </a:r>
          </a:p>
          <a:p>
            <a:r>
              <a:rPr lang="en-US" altLang="en-US" dirty="0">
                <a:solidFill>
                  <a:srgbClr val="FFFF00"/>
                </a:solidFill>
                <a:latin typeface="Arial" panose="020B0604020202020204" pitchFamily="34" charset="0"/>
                <a:cs typeface="Arial" panose="020B0604020202020204" pitchFamily="34" charset="0"/>
              </a:rPr>
              <a:t>RELATIONSHIPS</a:t>
            </a:r>
          </a:p>
          <a:p>
            <a:endParaRPr lang="en-US" altLang="en-US" dirty="0">
              <a:solidFill>
                <a:srgbClr val="FFFF00"/>
              </a:solidFill>
              <a:latin typeface="Arial" panose="020B0604020202020204" pitchFamily="34" charset="0"/>
              <a:cs typeface="Arial" panose="020B0604020202020204" pitchFamily="34" charset="0"/>
            </a:endParaRPr>
          </a:p>
          <a:p>
            <a:r>
              <a:rPr lang="en-US" altLang="en-US" dirty="0">
                <a:solidFill>
                  <a:srgbClr val="FFFF00"/>
                </a:solidFill>
                <a:latin typeface="Arial" panose="020B0604020202020204" pitchFamily="34" charset="0"/>
                <a:cs typeface="Arial" panose="020B0604020202020204" pitchFamily="34" charset="0"/>
              </a:rPr>
              <a:t>CLUSTER I: PERVASIVE NEGATIVE EXCHANGES</a:t>
            </a:r>
          </a:p>
          <a:p>
            <a:endParaRPr lang="en-US" altLang="en-US" i="1" dirty="0">
              <a:solidFill>
                <a:srgbClr val="FFFF00"/>
              </a:solidFill>
              <a:latin typeface="Arial" panose="020B0604020202020204" pitchFamily="34" charset="0"/>
              <a:cs typeface="Arial" panose="020B0604020202020204" pitchFamily="34" charset="0"/>
            </a:endParaRPr>
          </a:p>
          <a:p>
            <a:r>
              <a:rPr lang="en-US" altLang="en-US" sz="1600" i="1" dirty="0">
                <a:solidFill>
                  <a:srgbClr val="FFFF00"/>
                </a:solidFill>
                <a:latin typeface="Arial" panose="020B0604020202020204" pitchFamily="34" charset="0"/>
                <a:cs typeface="Arial" panose="020B0604020202020204" pitchFamily="34" charset="0"/>
              </a:rPr>
              <a:t>Defensiveness</a:t>
            </a:r>
            <a:endParaRPr lang="en-US" altLang="en-US" sz="1600" dirty="0">
              <a:solidFill>
                <a:srgbClr val="FFFF00"/>
              </a:solidFill>
              <a:latin typeface="Arial" panose="020B0604020202020204" pitchFamily="34" charset="0"/>
              <a:cs typeface="Arial" panose="020B0604020202020204" pitchFamily="34" charset="0"/>
            </a:endParaRPr>
          </a:p>
          <a:p>
            <a:r>
              <a:rPr lang="en-US" altLang="en-US" sz="1600" dirty="0">
                <a:solidFill>
                  <a:srgbClr val="FFFF00"/>
                </a:solidFill>
                <a:latin typeface="Arial" panose="020B0604020202020204" pitchFamily="34" charset="0"/>
                <a:cs typeface="Arial" panose="020B0604020202020204" pitchFamily="34" charset="0"/>
              </a:rPr>
              <a:t>Self-protection, avoidance, withdrawal, stonewalling, or efforts to control the other before being controlled.</a:t>
            </a:r>
          </a:p>
          <a:p>
            <a:r>
              <a:rPr lang="en-US" altLang="en-US" sz="1600" dirty="0">
                <a:solidFill>
                  <a:srgbClr val="FFFF00"/>
                </a:solidFill>
                <a:latin typeface="Arial" panose="020B0604020202020204" pitchFamily="34" charset="0"/>
                <a:cs typeface="Arial" panose="020B0604020202020204" pitchFamily="34" charset="0"/>
              </a:rPr>
              <a:t> Reduced opportunity for trust to develop among high conflict couples, attempts at mediation difficult. </a:t>
            </a:r>
          </a:p>
          <a:p>
            <a:endParaRPr lang="en-US" altLang="en-US" sz="1600" i="1" dirty="0">
              <a:solidFill>
                <a:srgbClr val="FFFF00"/>
              </a:solidFill>
              <a:latin typeface="Arial" panose="020B0604020202020204" pitchFamily="34" charset="0"/>
              <a:cs typeface="Arial" panose="020B0604020202020204" pitchFamily="34" charset="0"/>
            </a:endParaRPr>
          </a:p>
          <a:p>
            <a:r>
              <a:rPr lang="en-US" altLang="en-US" sz="1600" i="1" dirty="0">
                <a:solidFill>
                  <a:srgbClr val="FFFF00"/>
                </a:solidFill>
                <a:latin typeface="Arial" panose="020B0604020202020204" pitchFamily="34" charset="0"/>
                <a:cs typeface="Arial" panose="020B0604020202020204" pitchFamily="34" charset="0"/>
              </a:rPr>
              <a:t>Aggression</a:t>
            </a:r>
            <a:endParaRPr lang="en-US" altLang="en-US" sz="1600" dirty="0">
              <a:solidFill>
                <a:srgbClr val="FFFF00"/>
              </a:solidFill>
              <a:latin typeface="Arial" panose="020B0604020202020204" pitchFamily="34" charset="0"/>
              <a:cs typeface="Arial" panose="020B0604020202020204" pitchFamily="34" charset="0"/>
            </a:endParaRPr>
          </a:p>
          <a:p>
            <a:r>
              <a:rPr lang="en-US" altLang="en-US" sz="1600" dirty="0">
                <a:solidFill>
                  <a:srgbClr val="FFFF00"/>
                </a:solidFill>
                <a:latin typeface="Arial" panose="020B0604020202020204" pitchFamily="34" charset="0"/>
                <a:cs typeface="Arial" panose="020B0604020202020204" pitchFamily="34" charset="0"/>
              </a:rPr>
              <a:t>Attacks that are person-focused rather than issue-focused and that may appear offensive and unprovoked. Aggression may be in the form of either verbal or physical attacks. </a:t>
            </a: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304800"/>
            <a:ext cx="2147256" cy="858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652463"/>
            <a:ext cx="2090738" cy="2090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7447507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2"/>
          <p:cNvSpPr>
            <a:spLocks noChangeArrowheads="1"/>
          </p:cNvSpPr>
          <p:nvPr/>
        </p:nvSpPr>
        <p:spPr bwMode="auto">
          <a:xfrm>
            <a:off x="838200" y="0"/>
            <a:ext cx="2438400" cy="2743200"/>
          </a:xfrm>
          <a:prstGeom prst="rect">
            <a:avLst/>
          </a:prstGeom>
          <a:solidFill>
            <a:srgbClr val="00B0F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endParaRPr lang="en-US" altLang="en-US"/>
          </a:p>
        </p:txBody>
      </p:sp>
      <p:sp>
        <p:nvSpPr>
          <p:cNvPr id="14341" name="TextBox 5"/>
          <p:cNvSpPr txBox="1">
            <a:spLocks noChangeArrowheads="1"/>
          </p:cNvSpPr>
          <p:nvPr/>
        </p:nvSpPr>
        <p:spPr bwMode="auto">
          <a:xfrm>
            <a:off x="838200" y="1524000"/>
            <a:ext cx="777240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r>
              <a:rPr lang="en-US" altLang="en-US" dirty="0">
                <a:solidFill>
                  <a:srgbClr val="FFFF00"/>
                </a:solidFill>
                <a:latin typeface="Arial" panose="020B0604020202020204" pitchFamily="34" charset="0"/>
                <a:cs typeface="Arial" panose="020B0604020202020204" pitchFamily="34" charset="0"/>
              </a:rPr>
              <a:t>DEFINITION </a:t>
            </a:r>
          </a:p>
          <a:p>
            <a:r>
              <a:rPr lang="en-US" altLang="en-US" dirty="0">
                <a:solidFill>
                  <a:srgbClr val="FFFF00"/>
                </a:solidFill>
                <a:latin typeface="Arial" panose="020B0604020202020204" pitchFamily="34" charset="0"/>
                <a:cs typeface="Arial" panose="020B0604020202020204" pitchFamily="34" charset="0"/>
              </a:rPr>
              <a:t>OF HIGH CONFLICT </a:t>
            </a:r>
          </a:p>
          <a:p>
            <a:r>
              <a:rPr lang="en-US" altLang="en-US" dirty="0">
                <a:solidFill>
                  <a:srgbClr val="FFFF00"/>
                </a:solidFill>
                <a:latin typeface="Arial" panose="020B0604020202020204" pitchFamily="34" charset="0"/>
                <a:cs typeface="Arial" panose="020B0604020202020204" pitchFamily="34" charset="0"/>
              </a:rPr>
              <a:t>COUPLE </a:t>
            </a:r>
          </a:p>
          <a:p>
            <a:r>
              <a:rPr lang="en-US" altLang="en-US" dirty="0">
                <a:solidFill>
                  <a:srgbClr val="FFFF00"/>
                </a:solidFill>
                <a:latin typeface="Arial" panose="020B0604020202020204" pitchFamily="34" charset="0"/>
                <a:cs typeface="Arial" panose="020B0604020202020204" pitchFamily="34" charset="0"/>
              </a:rPr>
              <a:t>RELATIONSHIPS</a:t>
            </a:r>
          </a:p>
          <a:p>
            <a:endParaRPr lang="en-US" altLang="en-US" dirty="0">
              <a:solidFill>
                <a:srgbClr val="FFFF00"/>
              </a:solidFill>
              <a:latin typeface="Arial" panose="020B0604020202020204" pitchFamily="34" charset="0"/>
              <a:cs typeface="Arial" panose="020B0604020202020204" pitchFamily="34" charset="0"/>
            </a:endParaRPr>
          </a:p>
          <a:p>
            <a:r>
              <a:rPr lang="en-US" altLang="en-US" dirty="0">
                <a:solidFill>
                  <a:srgbClr val="FFFF00"/>
                </a:solidFill>
                <a:latin typeface="Arial" panose="020B0604020202020204" pitchFamily="34" charset="0"/>
                <a:cs typeface="Arial" panose="020B0604020202020204" pitchFamily="34" charset="0"/>
              </a:rPr>
              <a:t>CLUSTER I: PERVASIVE NEGATIVE EXCHANGES</a:t>
            </a:r>
          </a:p>
          <a:p>
            <a:endParaRPr lang="en-US" altLang="en-US" i="1" dirty="0">
              <a:solidFill>
                <a:srgbClr val="FFFF00"/>
              </a:solidFill>
              <a:latin typeface="Arial" panose="020B0604020202020204" pitchFamily="34" charset="0"/>
              <a:cs typeface="Arial" panose="020B0604020202020204" pitchFamily="34" charset="0"/>
            </a:endParaRPr>
          </a:p>
          <a:p>
            <a:r>
              <a:rPr lang="en-US" altLang="en-US" i="1" dirty="0">
                <a:solidFill>
                  <a:srgbClr val="FFFF00"/>
                </a:solidFill>
                <a:latin typeface="Arial" panose="020B0604020202020204" pitchFamily="34" charset="0"/>
                <a:cs typeface="Arial" panose="020B0604020202020204" pitchFamily="34" charset="0"/>
              </a:rPr>
              <a:t>Escalation</a:t>
            </a:r>
            <a:endParaRPr lang="en-US" altLang="en-US" dirty="0">
              <a:solidFill>
                <a:srgbClr val="FFFF00"/>
              </a:solidFill>
              <a:latin typeface="Arial" panose="020B0604020202020204" pitchFamily="34" charset="0"/>
              <a:cs typeface="Arial" panose="020B0604020202020204" pitchFamily="34" charset="0"/>
            </a:endParaRPr>
          </a:p>
          <a:p>
            <a:r>
              <a:rPr lang="en-US" altLang="en-US" dirty="0">
                <a:solidFill>
                  <a:srgbClr val="FFFF00"/>
                </a:solidFill>
                <a:latin typeface="Arial" panose="020B0604020202020204" pitchFamily="34" charset="0"/>
                <a:cs typeface="Arial" panose="020B0604020202020204" pitchFamily="34" charset="0"/>
              </a:rPr>
              <a:t>Blame, criticism, lack of empathy, emotional reactivity, and a cycle of attack and counterattack </a:t>
            </a:r>
          </a:p>
          <a:p>
            <a:r>
              <a:rPr lang="en-US" altLang="en-US" dirty="0">
                <a:solidFill>
                  <a:srgbClr val="FFFF00"/>
                </a:solidFill>
                <a:latin typeface="Arial" panose="020B0604020202020204" pitchFamily="34" charset="0"/>
                <a:cs typeface="Arial" panose="020B0604020202020204" pitchFamily="34" charset="0"/>
              </a:rPr>
              <a:t>The stronger the anger and fear in the couple relationship, the greater the likelihood of moving from family-only violence to pathological battering </a:t>
            </a: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304800"/>
            <a:ext cx="2147256" cy="858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408363" y="771525"/>
            <a:ext cx="2001837" cy="197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3530164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2"/>
          <p:cNvSpPr>
            <a:spLocks noChangeArrowheads="1"/>
          </p:cNvSpPr>
          <p:nvPr/>
        </p:nvSpPr>
        <p:spPr bwMode="auto">
          <a:xfrm>
            <a:off x="838200" y="0"/>
            <a:ext cx="2438400" cy="2743200"/>
          </a:xfrm>
          <a:prstGeom prst="rect">
            <a:avLst/>
          </a:prstGeom>
          <a:solidFill>
            <a:srgbClr val="00B0F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endParaRPr lang="en-US" altLang="en-US"/>
          </a:p>
        </p:txBody>
      </p:sp>
      <p:sp>
        <p:nvSpPr>
          <p:cNvPr id="15365" name="TextBox 5"/>
          <p:cNvSpPr txBox="1">
            <a:spLocks noChangeArrowheads="1"/>
          </p:cNvSpPr>
          <p:nvPr/>
        </p:nvSpPr>
        <p:spPr bwMode="auto">
          <a:xfrm>
            <a:off x="838200" y="1524000"/>
            <a:ext cx="7772400" cy="397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r>
              <a:rPr lang="en-US" altLang="en-US" dirty="0">
                <a:solidFill>
                  <a:srgbClr val="FFFF00"/>
                </a:solidFill>
                <a:latin typeface="Arial" panose="020B0604020202020204" pitchFamily="34" charset="0"/>
                <a:cs typeface="Arial" panose="020B0604020202020204" pitchFamily="34" charset="0"/>
              </a:rPr>
              <a:t>DEFINITION </a:t>
            </a:r>
          </a:p>
          <a:p>
            <a:r>
              <a:rPr lang="en-US" altLang="en-US" dirty="0">
                <a:solidFill>
                  <a:srgbClr val="FFFF00"/>
                </a:solidFill>
                <a:latin typeface="Arial" panose="020B0604020202020204" pitchFamily="34" charset="0"/>
                <a:cs typeface="Arial" panose="020B0604020202020204" pitchFamily="34" charset="0"/>
              </a:rPr>
              <a:t>OF HIGH CONFLICT </a:t>
            </a:r>
          </a:p>
          <a:p>
            <a:r>
              <a:rPr lang="en-US" altLang="en-US" dirty="0">
                <a:solidFill>
                  <a:srgbClr val="FFFF00"/>
                </a:solidFill>
                <a:latin typeface="Arial" panose="020B0604020202020204" pitchFamily="34" charset="0"/>
                <a:cs typeface="Arial" panose="020B0604020202020204" pitchFamily="34" charset="0"/>
              </a:rPr>
              <a:t>COUPLE </a:t>
            </a:r>
          </a:p>
          <a:p>
            <a:r>
              <a:rPr lang="en-US" altLang="en-US" dirty="0">
                <a:solidFill>
                  <a:srgbClr val="FFFF00"/>
                </a:solidFill>
                <a:latin typeface="Arial" panose="020B0604020202020204" pitchFamily="34" charset="0"/>
                <a:cs typeface="Arial" panose="020B0604020202020204" pitchFamily="34" charset="0"/>
              </a:rPr>
              <a:t>RELATIONSHIPS</a:t>
            </a:r>
          </a:p>
          <a:p>
            <a:endParaRPr lang="en-US" altLang="en-US" dirty="0">
              <a:solidFill>
                <a:srgbClr val="FFFF00"/>
              </a:solidFill>
              <a:latin typeface="Arial" panose="020B0604020202020204" pitchFamily="34" charset="0"/>
              <a:cs typeface="Arial" panose="020B0604020202020204" pitchFamily="34" charset="0"/>
            </a:endParaRPr>
          </a:p>
          <a:p>
            <a:r>
              <a:rPr lang="en-US" altLang="en-US" dirty="0">
                <a:solidFill>
                  <a:srgbClr val="FFFF00"/>
                </a:solidFill>
                <a:latin typeface="Arial" panose="020B0604020202020204" pitchFamily="34" charset="0"/>
                <a:cs typeface="Arial" panose="020B0604020202020204" pitchFamily="34" charset="0"/>
              </a:rPr>
              <a:t>CLUSTER I: PERVASIVE NEGATIVE EXCHANGES</a:t>
            </a:r>
          </a:p>
          <a:p>
            <a:endParaRPr lang="en-US" altLang="en-US" i="1" dirty="0">
              <a:solidFill>
                <a:srgbClr val="FFFF00"/>
              </a:solidFill>
              <a:latin typeface="Arial" panose="020B0604020202020204" pitchFamily="34" charset="0"/>
              <a:cs typeface="Arial" panose="020B0604020202020204" pitchFamily="34" charset="0"/>
            </a:endParaRPr>
          </a:p>
          <a:p>
            <a:r>
              <a:rPr lang="en-US" altLang="en-US" i="1" dirty="0">
                <a:solidFill>
                  <a:srgbClr val="FFFF00"/>
                </a:solidFill>
                <a:latin typeface="Arial" panose="020B0604020202020204" pitchFamily="34" charset="0"/>
                <a:cs typeface="Arial" panose="020B0604020202020204" pitchFamily="34" charset="0"/>
              </a:rPr>
              <a:t>Negative Attributions and Dualistic Thinking</a:t>
            </a:r>
            <a:endParaRPr lang="en-US" altLang="en-US" dirty="0">
              <a:solidFill>
                <a:srgbClr val="FFFF00"/>
              </a:solidFill>
              <a:latin typeface="Arial" panose="020B0604020202020204" pitchFamily="34" charset="0"/>
              <a:cs typeface="Arial" panose="020B0604020202020204" pitchFamily="34" charset="0"/>
            </a:endParaRPr>
          </a:p>
          <a:p>
            <a:r>
              <a:rPr lang="en-US" altLang="en-US" dirty="0">
                <a:solidFill>
                  <a:srgbClr val="FFFF00"/>
                </a:solidFill>
                <a:latin typeface="Arial" panose="020B0604020202020204" pitchFamily="34" charset="0"/>
                <a:cs typeface="Arial" panose="020B0604020202020204" pitchFamily="34" charset="0"/>
              </a:rPr>
              <a:t>Negative attributions about the other person, tending toward dualistic thinking that vilifies the other and portrays the self as victim or under attack </a:t>
            </a:r>
          </a:p>
          <a:p>
            <a:r>
              <a:rPr lang="en-US" altLang="en-US" dirty="0">
                <a:solidFill>
                  <a:srgbClr val="FFFF00"/>
                </a:solidFill>
                <a:latin typeface="Arial" panose="020B0604020202020204" pitchFamily="34" charset="0"/>
                <a:cs typeface="Arial" panose="020B0604020202020204" pitchFamily="34" charset="0"/>
              </a:rPr>
              <a:t>Over time, these attributions become rigid, redundant, easily activated, and difficult to extinguish.</a:t>
            </a:r>
          </a:p>
          <a:p>
            <a:endParaRPr lang="en-US" altLang="en-US" dirty="0">
              <a:solidFill>
                <a:srgbClr val="FFFF00"/>
              </a:solidFill>
              <a:latin typeface="Arial" panose="020B0604020202020204" pitchFamily="34" charset="0"/>
              <a:cs typeface="Arial" panose="020B0604020202020204" pitchFamily="34" charset="0"/>
            </a:endParaRPr>
          </a:p>
          <a:p>
            <a:r>
              <a:rPr lang="en-US" altLang="en-US" dirty="0">
                <a:solidFill>
                  <a:srgbClr val="FFFF00"/>
                </a:solidFill>
                <a:latin typeface="Arial" panose="020B0604020202020204" pitchFamily="34" charset="0"/>
                <a:cs typeface="Arial" panose="020B0604020202020204" pitchFamily="34" charset="0"/>
              </a:rPr>
              <a:t>Dualistic thinking (e.g., black and white, good or bad, and all or nothing)</a:t>
            </a: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304800"/>
            <a:ext cx="2147256" cy="858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467100" y="738188"/>
            <a:ext cx="2019300" cy="200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2847785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2"/>
          <p:cNvSpPr>
            <a:spLocks noChangeArrowheads="1"/>
          </p:cNvSpPr>
          <p:nvPr/>
        </p:nvSpPr>
        <p:spPr bwMode="auto">
          <a:xfrm>
            <a:off x="838200" y="0"/>
            <a:ext cx="2438400" cy="2743200"/>
          </a:xfrm>
          <a:prstGeom prst="rect">
            <a:avLst/>
          </a:prstGeom>
          <a:solidFill>
            <a:srgbClr val="00B0F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endParaRPr lang="en-US" altLang="en-US"/>
          </a:p>
        </p:txBody>
      </p:sp>
      <p:sp>
        <p:nvSpPr>
          <p:cNvPr id="16389" name="TextBox 5"/>
          <p:cNvSpPr txBox="1">
            <a:spLocks noChangeArrowheads="1"/>
          </p:cNvSpPr>
          <p:nvPr/>
        </p:nvSpPr>
        <p:spPr bwMode="auto">
          <a:xfrm>
            <a:off x="822754" y="1484313"/>
            <a:ext cx="7772400" cy="4678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r>
              <a:rPr lang="en-US" altLang="en-US" dirty="0">
                <a:solidFill>
                  <a:srgbClr val="FFFF00"/>
                </a:solidFill>
                <a:latin typeface="Arial" panose="020B0604020202020204" pitchFamily="34" charset="0"/>
                <a:cs typeface="Arial" panose="020B0604020202020204" pitchFamily="34" charset="0"/>
              </a:rPr>
              <a:t>DEFINITION </a:t>
            </a:r>
          </a:p>
          <a:p>
            <a:r>
              <a:rPr lang="en-US" altLang="en-US" dirty="0">
                <a:solidFill>
                  <a:srgbClr val="FFFF00"/>
                </a:solidFill>
                <a:latin typeface="Arial" panose="020B0604020202020204" pitchFamily="34" charset="0"/>
                <a:cs typeface="Arial" panose="020B0604020202020204" pitchFamily="34" charset="0"/>
              </a:rPr>
              <a:t>OF HIGH CONFLICT </a:t>
            </a:r>
          </a:p>
          <a:p>
            <a:r>
              <a:rPr lang="en-US" altLang="en-US" dirty="0">
                <a:solidFill>
                  <a:srgbClr val="FFFF00"/>
                </a:solidFill>
                <a:latin typeface="Arial" panose="020B0604020202020204" pitchFamily="34" charset="0"/>
                <a:cs typeface="Arial" panose="020B0604020202020204" pitchFamily="34" charset="0"/>
              </a:rPr>
              <a:t>COUPLE </a:t>
            </a:r>
          </a:p>
          <a:p>
            <a:r>
              <a:rPr lang="en-US" altLang="en-US" dirty="0">
                <a:solidFill>
                  <a:srgbClr val="FFFF00"/>
                </a:solidFill>
                <a:latin typeface="Arial" panose="020B0604020202020204" pitchFamily="34" charset="0"/>
                <a:cs typeface="Arial" panose="020B0604020202020204" pitchFamily="34" charset="0"/>
              </a:rPr>
              <a:t>RELATIONSHIPS</a:t>
            </a:r>
          </a:p>
          <a:p>
            <a:endParaRPr lang="en-US" altLang="en-US" dirty="0">
              <a:solidFill>
                <a:srgbClr val="FFFF00"/>
              </a:solidFill>
              <a:latin typeface="Arial" panose="020B0604020202020204" pitchFamily="34" charset="0"/>
              <a:cs typeface="Arial" panose="020B0604020202020204" pitchFamily="34" charset="0"/>
            </a:endParaRPr>
          </a:p>
          <a:p>
            <a:r>
              <a:rPr lang="en-US" altLang="en-US" sz="1600" dirty="0">
                <a:solidFill>
                  <a:srgbClr val="FFFF00"/>
                </a:solidFill>
                <a:latin typeface="Arial" panose="020B0604020202020204" pitchFamily="34" charset="0"/>
                <a:cs typeface="Arial" panose="020B0604020202020204" pitchFamily="34" charset="0"/>
              </a:rPr>
              <a:t>CLUSTER II: HOSTILE, INSECURE EMOTIONAL ENVIRONMENT</a:t>
            </a:r>
          </a:p>
          <a:p>
            <a:r>
              <a:rPr lang="en-US" altLang="en-US" sz="1600" dirty="0">
                <a:solidFill>
                  <a:srgbClr val="FFFF00"/>
                </a:solidFill>
                <a:latin typeface="Arial" panose="020B0604020202020204" pitchFamily="34" charset="0"/>
                <a:cs typeface="Arial" panose="020B0604020202020204" pitchFamily="34" charset="0"/>
              </a:rPr>
              <a:t> </a:t>
            </a:r>
          </a:p>
          <a:p>
            <a:r>
              <a:rPr lang="en-US" altLang="en-US" sz="1600" i="1" dirty="0">
                <a:solidFill>
                  <a:srgbClr val="FFFF00"/>
                </a:solidFill>
                <a:latin typeface="Arial" panose="020B0604020202020204" pitchFamily="34" charset="0"/>
                <a:cs typeface="Arial" panose="020B0604020202020204" pitchFamily="34" charset="0"/>
              </a:rPr>
              <a:t>Strong Negative Affect</a:t>
            </a:r>
            <a:endParaRPr lang="en-US" altLang="en-US" sz="1600" dirty="0">
              <a:solidFill>
                <a:srgbClr val="FFFF00"/>
              </a:solidFill>
              <a:latin typeface="Arial" panose="020B0604020202020204" pitchFamily="34" charset="0"/>
              <a:cs typeface="Arial" panose="020B0604020202020204" pitchFamily="34" charset="0"/>
            </a:endParaRPr>
          </a:p>
          <a:p>
            <a:r>
              <a:rPr lang="en-US" altLang="en-US" sz="1600" dirty="0">
                <a:solidFill>
                  <a:srgbClr val="FFFF00"/>
                </a:solidFill>
                <a:latin typeface="Arial" panose="020B0604020202020204" pitchFamily="34" charset="0"/>
                <a:cs typeface="Arial" panose="020B0604020202020204" pitchFamily="34" charset="0"/>
              </a:rPr>
              <a:t>High levels of anger, hostility, and unresolved conflicts, covertly or overtly expressed, depression and anxiety that may limit parents’ abilities to be nurturing and responsive to their children </a:t>
            </a:r>
          </a:p>
          <a:p>
            <a:r>
              <a:rPr lang="en-US" altLang="en-US" sz="1600" dirty="0">
                <a:solidFill>
                  <a:srgbClr val="FFFF00"/>
                </a:solidFill>
                <a:latin typeface="Arial" panose="020B0604020202020204" pitchFamily="34" charset="0"/>
                <a:cs typeface="Arial" panose="020B0604020202020204" pitchFamily="34" charset="0"/>
              </a:rPr>
              <a:t>Parents often have minimal understanding of the effects of their mutual negative effect on their children</a:t>
            </a:r>
          </a:p>
          <a:p>
            <a:endParaRPr lang="en-US" altLang="en-US" sz="1600" i="1" dirty="0">
              <a:solidFill>
                <a:srgbClr val="FFFF00"/>
              </a:solidFill>
              <a:latin typeface="Arial" panose="020B0604020202020204" pitchFamily="34" charset="0"/>
              <a:cs typeface="Arial" panose="020B0604020202020204" pitchFamily="34" charset="0"/>
            </a:endParaRPr>
          </a:p>
          <a:p>
            <a:r>
              <a:rPr lang="en-US" altLang="en-US" sz="1600" i="1" dirty="0">
                <a:solidFill>
                  <a:srgbClr val="FFFF00"/>
                </a:solidFill>
                <a:latin typeface="Arial" panose="020B0604020202020204" pitchFamily="34" charset="0"/>
                <a:cs typeface="Arial" panose="020B0604020202020204" pitchFamily="34" charset="0"/>
              </a:rPr>
              <a:t>Emotional Reactivity</a:t>
            </a:r>
            <a:endParaRPr lang="en-US" altLang="en-US" sz="1600" dirty="0">
              <a:solidFill>
                <a:srgbClr val="FFFF00"/>
              </a:solidFill>
              <a:latin typeface="Arial" panose="020B0604020202020204" pitchFamily="34" charset="0"/>
              <a:cs typeface="Arial" panose="020B0604020202020204" pitchFamily="34" charset="0"/>
            </a:endParaRPr>
          </a:p>
          <a:p>
            <a:r>
              <a:rPr lang="en-US" altLang="en-US" sz="1600" dirty="0">
                <a:solidFill>
                  <a:srgbClr val="FFFF00"/>
                </a:solidFill>
                <a:latin typeface="Arial" panose="020B0604020202020204" pitchFamily="34" charset="0"/>
                <a:cs typeface="Arial" panose="020B0604020202020204" pitchFamily="34" charset="0"/>
              </a:rPr>
              <a:t>Both partners in these couples are highly emotionally reactive and tend to vilify each other, low differentiation and an inability to take responsibility for their role in the conflict</a:t>
            </a: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304800"/>
            <a:ext cx="2147256" cy="858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432175" y="652463"/>
            <a:ext cx="2171700" cy="2090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6270892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Rectangle 2"/>
          <p:cNvSpPr>
            <a:spLocks noChangeArrowheads="1"/>
          </p:cNvSpPr>
          <p:nvPr/>
        </p:nvSpPr>
        <p:spPr bwMode="auto">
          <a:xfrm>
            <a:off x="838200" y="0"/>
            <a:ext cx="2438400" cy="2743200"/>
          </a:xfrm>
          <a:prstGeom prst="rect">
            <a:avLst/>
          </a:prstGeom>
          <a:solidFill>
            <a:srgbClr val="00B0F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endParaRPr lang="en-US" altLang="en-US"/>
          </a:p>
        </p:txBody>
      </p:sp>
      <p:sp>
        <p:nvSpPr>
          <p:cNvPr id="17413" name="TextBox 5"/>
          <p:cNvSpPr txBox="1">
            <a:spLocks noChangeArrowheads="1"/>
          </p:cNvSpPr>
          <p:nvPr/>
        </p:nvSpPr>
        <p:spPr bwMode="auto">
          <a:xfrm>
            <a:off x="838200" y="1524000"/>
            <a:ext cx="7772400" cy="3693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r>
              <a:rPr lang="en-US" altLang="en-US" dirty="0">
                <a:solidFill>
                  <a:srgbClr val="FFFF00"/>
                </a:solidFill>
                <a:latin typeface="Arial" panose="020B0604020202020204" pitchFamily="34" charset="0"/>
                <a:cs typeface="Arial" panose="020B0604020202020204" pitchFamily="34" charset="0"/>
              </a:rPr>
              <a:t>DEFINITION </a:t>
            </a:r>
          </a:p>
          <a:p>
            <a:r>
              <a:rPr lang="en-US" altLang="en-US" dirty="0">
                <a:solidFill>
                  <a:srgbClr val="FFFF00"/>
                </a:solidFill>
                <a:latin typeface="Arial" panose="020B0604020202020204" pitchFamily="34" charset="0"/>
                <a:cs typeface="Arial" panose="020B0604020202020204" pitchFamily="34" charset="0"/>
              </a:rPr>
              <a:t>OF HIGH CONFLICT </a:t>
            </a:r>
          </a:p>
          <a:p>
            <a:r>
              <a:rPr lang="en-US" altLang="en-US" dirty="0">
                <a:solidFill>
                  <a:srgbClr val="FFFF00"/>
                </a:solidFill>
                <a:latin typeface="Arial" panose="020B0604020202020204" pitchFamily="34" charset="0"/>
                <a:cs typeface="Arial" panose="020B0604020202020204" pitchFamily="34" charset="0"/>
              </a:rPr>
              <a:t>COUPLE </a:t>
            </a:r>
          </a:p>
          <a:p>
            <a:r>
              <a:rPr lang="en-US" altLang="en-US" dirty="0">
                <a:solidFill>
                  <a:srgbClr val="FFFF00"/>
                </a:solidFill>
                <a:latin typeface="Arial" panose="020B0604020202020204" pitchFamily="34" charset="0"/>
                <a:cs typeface="Arial" panose="020B0604020202020204" pitchFamily="34" charset="0"/>
              </a:rPr>
              <a:t>RELATIONSHIPS</a:t>
            </a:r>
          </a:p>
          <a:p>
            <a:endParaRPr lang="en-US" altLang="en-US" dirty="0">
              <a:solidFill>
                <a:srgbClr val="FFFF00"/>
              </a:solidFill>
              <a:latin typeface="Arial" panose="020B0604020202020204" pitchFamily="34" charset="0"/>
              <a:cs typeface="Arial" panose="020B0604020202020204" pitchFamily="34" charset="0"/>
            </a:endParaRPr>
          </a:p>
          <a:p>
            <a:r>
              <a:rPr lang="en-US" altLang="en-US" sz="1600" dirty="0">
                <a:solidFill>
                  <a:srgbClr val="FFFF00"/>
                </a:solidFill>
                <a:latin typeface="Arial" panose="020B0604020202020204" pitchFamily="34" charset="0"/>
                <a:cs typeface="Arial" panose="020B0604020202020204" pitchFamily="34" charset="0"/>
              </a:rPr>
              <a:t>CLUSTER II: HOSTILE, INSECURE EMOTIONAL ENVIRONMENT</a:t>
            </a:r>
          </a:p>
          <a:p>
            <a:r>
              <a:rPr lang="en-US" altLang="en-US" sz="1600" dirty="0">
                <a:solidFill>
                  <a:srgbClr val="FFFF00"/>
                </a:solidFill>
                <a:latin typeface="Arial" panose="020B0604020202020204" pitchFamily="34" charset="0"/>
                <a:cs typeface="Arial" panose="020B0604020202020204" pitchFamily="34" charset="0"/>
              </a:rPr>
              <a:t> </a:t>
            </a:r>
          </a:p>
          <a:p>
            <a:r>
              <a:rPr lang="en-US" altLang="en-US" sz="1600" i="1" dirty="0">
                <a:solidFill>
                  <a:srgbClr val="FFFF00"/>
                </a:solidFill>
                <a:latin typeface="Arial" panose="020B0604020202020204" pitchFamily="34" charset="0"/>
                <a:cs typeface="Arial" panose="020B0604020202020204" pitchFamily="34" charset="0"/>
              </a:rPr>
              <a:t>Lack of Safety</a:t>
            </a:r>
            <a:endParaRPr lang="en-US" altLang="en-US" sz="1600" dirty="0">
              <a:solidFill>
                <a:srgbClr val="FFFF00"/>
              </a:solidFill>
              <a:latin typeface="Arial" panose="020B0604020202020204" pitchFamily="34" charset="0"/>
              <a:cs typeface="Arial" panose="020B0604020202020204" pitchFamily="34" charset="0"/>
            </a:endParaRPr>
          </a:p>
          <a:p>
            <a:r>
              <a:rPr lang="en-US" altLang="en-US" sz="1600" dirty="0">
                <a:solidFill>
                  <a:srgbClr val="FFFF00"/>
                </a:solidFill>
                <a:latin typeface="Arial" panose="020B0604020202020204" pitchFamily="34" charset="0"/>
                <a:cs typeface="Arial" panose="020B0604020202020204" pitchFamily="34" charset="0"/>
              </a:rPr>
              <a:t>Emotional insecurity for children: the relationship between the child and one or both parents can become distant, cut-off or alienated. </a:t>
            </a:r>
          </a:p>
          <a:p>
            <a:endParaRPr lang="en-US" altLang="en-US" sz="1600" i="1" dirty="0">
              <a:solidFill>
                <a:srgbClr val="FFFF00"/>
              </a:solidFill>
              <a:latin typeface="Arial" panose="020B0604020202020204" pitchFamily="34" charset="0"/>
              <a:cs typeface="Arial" panose="020B0604020202020204" pitchFamily="34" charset="0"/>
            </a:endParaRPr>
          </a:p>
          <a:p>
            <a:r>
              <a:rPr lang="en-US" altLang="en-US" sz="1600" i="1" dirty="0">
                <a:solidFill>
                  <a:srgbClr val="FFFF00"/>
                </a:solidFill>
                <a:latin typeface="Arial" panose="020B0604020202020204" pitchFamily="34" charset="0"/>
                <a:cs typeface="Arial" panose="020B0604020202020204" pitchFamily="34" charset="0"/>
              </a:rPr>
              <a:t>Mutual Distrust</a:t>
            </a:r>
            <a:endParaRPr lang="en-US" altLang="en-US" sz="1600" dirty="0">
              <a:solidFill>
                <a:srgbClr val="FFFF00"/>
              </a:solidFill>
              <a:latin typeface="Arial" panose="020B0604020202020204" pitchFamily="34" charset="0"/>
              <a:cs typeface="Arial" panose="020B0604020202020204" pitchFamily="34" charset="0"/>
            </a:endParaRPr>
          </a:p>
          <a:p>
            <a:r>
              <a:rPr lang="en-US" altLang="en-US" sz="1600" dirty="0">
                <a:solidFill>
                  <a:srgbClr val="FFFF00"/>
                </a:solidFill>
                <a:latin typeface="Arial" panose="020B0604020202020204" pitchFamily="34" charset="0"/>
                <a:cs typeface="Arial" panose="020B0604020202020204" pitchFamily="34" charset="0"/>
              </a:rPr>
              <a:t>Disbelief that the partner will ever change, distrust of the other’s capacity to properly care for the children or to have the children’s best interests in mind.</a:t>
            </a: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304800"/>
            <a:ext cx="2147256" cy="858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576263"/>
            <a:ext cx="2057400" cy="216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388622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2"/>
          <p:cNvSpPr>
            <a:spLocks noChangeArrowheads="1"/>
          </p:cNvSpPr>
          <p:nvPr/>
        </p:nvSpPr>
        <p:spPr bwMode="auto">
          <a:xfrm>
            <a:off x="838200" y="0"/>
            <a:ext cx="2438400" cy="2743200"/>
          </a:xfrm>
          <a:prstGeom prst="rect">
            <a:avLst/>
          </a:prstGeom>
          <a:solidFill>
            <a:srgbClr val="00B0F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endParaRPr lang="en-US" altLang="en-US"/>
          </a:p>
        </p:txBody>
      </p:sp>
      <p:sp>
        <p:nvSpPr>
          <p:cNvPr id="4101" name="TextBox 5"/>
          <p:cNvSpPr txBox="1">
            <a:spLocks noChangeArrowheads="1"/>
          </p:cNvSpPr>
          <p:nvPr/>
        </p:nvSpPr>
        <p:spPr bwMode="auto">
          <a:xfrm>
            <a:off x="838200" y="2314575"/>
            <a:ext cx="8153400"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r>
              <a:rPr lang="en-US" altLang="en-US" dirty="0">
                <a:solidFill>
                  <a:srgbClr val="FFFF00"/>
                </a:solidFill>
                <a:latin typeface="Arial" panose="020B0604020202020204" pitchFamily="34" charset="0"/>
                <a:cs typeface="Arial" panose="020B0604020202020204" pitchFamily="34" charset="0"/>
              </a:rPr>
              <a:t>FAMILY CONFLICT</a:t>
            </a:r>
          </a:p>
          <a:p>
            <a:r>
              <a:rPr lang="en-US" altLang="en-US" b="1" dirty="0">
                <a:solidFill>
                  <a:srgbClr val="FFFF00"/>
                </a:solidFill>
                <a:latin typeface="Arial" panose="020B0604020202020204" pitchFamily="34" charset="0"/>
                <a:cs typeface="Arial" panose="020B0604020202020204" pitchFamily="34" charset="0"/>
              </a:rPr>
              <a:t> </a:t>
            </a:r>
            <a:endParaRPr lang="en-US" altLang="en-US" dirty="0">
              <a:solidFill>
                <a:srgbClr val="FFFF00"/>
              </a:solidFill>
              <a:latin typeface="Arial" panose="020B0604020202020204" pitchFamily="34" charset="0"/>
              <a:cs typeface="Arial" panose="020B0604020202020204" pitchFamily="34" charset="0"/>
            </a:endParaRPr>
          </a:p>
          <a:p>
            <a:r>
              <a:rPr lang="en-US" altLang="en-US" dirty="0">
                <a:solidFill>
                  <a:srgbClr val="FFFF00"/>
                </a:solidFill>
                <a:latin typeface="Arial" panose="020B0604020202020204" pitchFamily="34" charset="0"/>
                <a:cs typeface="Arial" panose="020B0604020202020204" pitchFamily="34" charset="0"/>
              </a:rPr>
              <a:t>D</a:t>
            </a:r>
            <a:r>
              <a:rPr lang="ro-RO" altLang="en-US" dirty="0">
                <a:solidFill>
                  <a:srgbClr val="FFFF00"/>
                </a:solidFill>
                <a:latin typeface="Arial" panose="020B0604020202020204" pitchFamily="34" charset="0"/>
                <a:cs typeface="Arial" panose="020B0604020202020204" pitchFamily="34" charset="0"/>
              </a:rPr>
              <a:t>isagreemen</a:t>
            </a:r>
            <a:r>
              <a:rPr lang="en-US" altLang="en-US" dirty="0">
                <a:solidFill>
                  <a:srgbClr val="FFFF00"/>
                </a:solidFill>
                <a:latin typeface="Arial" panose="020B0604020202020204" pitchFamily="34" charset="0"/>
                <a:cs typeface="Arial" panose="020B0604020202020204" pitchFamily="34" charset="0"/>
              </a:rPr>
              <a:t>t:</a:t>
            </a:r>
            <a:r>
              <a:rPr lang="ro-RO" altLang="en-US" dirty="0">
                <a:solidFill>
                  <a:srgbClr val="FFFF00"/>
                </a:solidFill>
                <a:latin typeface="Arial" panose="020B0604020202020204" pitchFamily="34" charset="0"/>
                <a:cs typeface="Arial" panose="020B0604020202020204" pitchFamily="34" charset="0"/>
              </a:rPr>
              <a:t> the parties involved perceive a threat to their needs, interests or concerns</a:t>
            </a:r>
            <a:endParaRPr lang="en-US" altLang="en-US" dirty="0">
              <a:solidFill>
                <a:srgbClr val="FFFF00"/>
              </a:solidFill>
              <a:latin typeface="Arial" panose="020B0604020202020204" pitchFamily="34" charset="0"/>
              <a:cs typeface="Arial" panose="020B0604020202020204" pitchFamily="34" charset="0"/>
            </a:endParaRPr>
          </a:p>
          <a:p>
            <a:r>
              <a:rPr lang="en-US" altLang="en-US" dirty="0">
                <a:solidFill>
                  <a:srgbClr val="FFFF00"/>
                </a:solidFill>
                <a:latin typeface="Arial" panose="020B0604020202020204" pitchFamily="34" charset="0"/>
                <a:cs typeface="Arial" panose="020B0604020202020204" pitchFamily="34" charset="0"/>
              </a:rPr>
              <a:t>Conflict is inevitable in relationships, particularly among couples</a:t>
            </a:r>
          </a:p>
          <a:p>
            <a:r>
              <a:rPr lang="en-US" altLang="en-US" dirty="0">
                <a:solidFill>
                  <a:srgbClr val="FFFF00"/>
                </a:solidFill>
                <a:latin typeface="Arial" panose="020B0604020202020204" pitchFamily="34" charset="0"/>
                <a:cs typeface="Arial" panose="020B0604020202020204" pitchFamily="34" charset="0"/>
              </a:rPr>
              <a:t>Some levels of conflict can be beneficial:</a:t>
            </a:r>
          </a:p>
          <a:p>
            <a:r>
              <a:rPr lang="en-US" altLang="en-US" dirty="0">
                <a:solidFill>
                  <a:srgbClr val="FFFF00"/>
                </a:solidFill>
                <a:latin typeface="Arial" panose="020B0604020202020204" pitchFamily="34" charset="0"/>
                <a:cs typeface="Arial" panose="020B0604020202020204" pitchFamily="34" charset="0"/>
              </a:rPr>
              <a:t>	- enable couples to communicate in ways that promote understanding</a:t>
            </a:r>
          </a:p>
          <a:p>
            <a:r>
              <a:rPr lang="en-US" altLang="en-US" dirty="0">
                <a:solidFill>
                  <a:srgbClr val="FFFF00"/>
                </a:solidFill>
                <a:latin typeface="Arial" panose="020B0604020202020204" pitchFamily="34" charset="0"/>
                <a:cs typeface="Arial" panose="020B0604020202020204" pitchFamily="34" charset="0"/>
              </a:rPr>
              <a:t>	- resolve differences </a:t>
            </a:r>
          </a:p>
          <a:p>
            <a:r>
              <a:rPr lang="en-US" altLang="en-US" dirty="0">
                <a:solidFill>
                  <a:srgbClr val="FFFF00"/>
                </a:solidFill>
                <a:latin typeface="Arial" panose="020B0604020202020204" pitchFamily="34" charset="0"/>
                <a:cs typeface="Arial" panose="020B0604020202020204" pitchFamily="34" charset="0"/>
              </a:rPr>
              <a:t>	- foster intimacy </a:t>
            </a:r>
          </a:p>
          <a:p>
            <a:r>
              <a:rPr lang="en-US" altLang="en-US" dirty="0">
                <a:solidFill>
                  <a:srgbClr val="FFFF00"/>
                </a:solidFill>
                <a:latin typeface="Arial" panose="020B0604020202020204" pitchFamily="34" charset="0"/>
                <a:cs typeface="Arial" panose="020B0604020202020204" pitchFamily="34" charset="0"/>
              </a:rPr>
              <a:t>There is  potential for couple conflict to escalate beyond a productive level.</a:t>
            </a:r>
            <a:r>
              <a:rPr lang="en-US" altLang="en-US" b="1" dirty="0">
                <a:solidFill>
                  <a:srgbClr val="FFFF00"/>
                </a:solidFill>
                <a:latin typeface="Arial" panose="020B0604020202020204" pitchFamily="34" charset="0"/>
                <a:cs typeface="Arial" panose="020B0604020202020204" pitchFamily="34" charset="0"/>
              </a:rPr>
              <a:t> </a:t>
            </a:r>
            <a:endParaRPr lang="en-US" altLang="en-US" dirty="0">
              <a:solidFill>
                <a:srgbClr val="FFFF00"/>
              </a:solidFill>
              <a:latin typeface="Arial" panose="020B0604020202020204" pitchFamily="34" charset="0"/>
              <a:cs typeface="Arial" panose="020B0604020202020204" pitchFamily="34" charset="0"/>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304800"/>
            <a:ext cx="2147256" cy="858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467100" y="730250"/>
            <a:ext cx="2019300" cy="201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3768531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Rectangle 2"/>
          <p:cNvSpPr>
            <a:spLocks noChangeArrowheads="1"/>
          </p:cNvSpPr>
          <p:nvPr/>
        </p:nvSpPr>
        <p:spPr bwMode="auto">
          <a:xfrm>
            <a:off x="838200" y="0"/>
            <a:ext cx="2438400" cy="2743200"/>
          </a:xfrm>
          <a:prstGeom prst="rect">
            <a:avLst/>
          </a:prstGeom>
          <a:solidFill>
            <a:srgbClr val="00B0F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endParaRPr lang="en-US" altLang="en-US"/>
          </a:p>
        </p:txBody>
      </p:sp>
      <p:sp>
        <p:nvSpPr>
          <p:cNvPr id="18437" name="TextBox 5"/>
          <p:cNvSpPr txBox="1">
            <a:spLocks noChangeArrowheads="1"/>
          </p:cNvSpPr>
          <p:nvPr/>
        </p:nvSpPr>
        <p:spPr bwMode="auto">
          <a:xfrm>
            <a:off x="838200" y="1524000"/>
            <a:ext cx="7772400" cy="449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r>
              <a:rPr lang="en-US" altLang="en-US" dirty="0">
                <a:solidFill>
                  <a:srgbClr val="FFFF00"/>
                </a:solidFill>
                <a:latin typeface="Arial" panose="020B0604020202020204" pitchFamily="34" charset="0"/>
                <a:cs typeface="Arial" panose="020B0604020202020204" pitchFamily="34" charset="0"/>
              </a:rPr>
              <a:t>DEFINITION </a:t>
            </a:r>
          </a:p>
          <a:p>
            <a:r>
              <a:rPr lang="en-US" altLang="en-US" dirty="0">
                <a:solidFill>
                  <a:srgbClr val="FFFF00"/>
                </a:solidFill>
                <a:latin typeface="Arial" panose="020B0604020202020204" pitchFamily="34" charset="0"/>
                <a:cs typeface="Arial" panose="020B0604020202020204" pitchFamily="34" charset="0"/>
              </a:rPr>
              <a:t>OF HIGH CONFLICT </a:t>
            </a:r>
          </a:p>
          <a:p>
            <a:r>
              <a:rPr lang="en-US" altLang="en-US" dirty="0">
                <a:solidFill>
                  <a:srgbClr val="FFFF00"/>
                </a:solidFill>
                <a:latin typeface="Arial" panose="020B0604020202020204" pitchFamily="34" charset="0"/>
                <a:cs typeface="Arial" panose="020B0604020202020204" pitchFamily="34" charset="0"/>
              </a:rPr>
              <a:t>COUPLE </a:t>
            </a:r>
          </a:p>
          <a:p>
            <a:r>
              <a:rPr lang="en-US" altLang="en-US" dirty="0">
                <a:solidFill>
                  <a:srgbClr val="FFFF00"/>
                </a:solidFill>
                <a:latin typeface="Arial" panose="020B0604020202020204" pitchFamily="34" charset="0"/>
                <a:cs typeface="Arial" panose="020B0604020202020204" pitchFamily="34" charset="0"/>
              </a:rPr>
              <a:t>RELATIONSHIPS</a:t>
            </a:r>
          </a:p>
          <a:p>
            <a:endParaRPr lang="en-US" altLang="en-US" dirty="0">
              <a:solidFill>
                <a:srgbClr val="FFFF00"/>
              </a:solidFill>
              <a:latin typeface="Arial" panose="020B0604020202020204" pitchFamily="34" charset="0"/>
              <a:cs typeface="Arial" panose="020B0604020202020204" pitchFamily="34" charset="0"/>
            </a:endParaRPr>
          </a:p>
          <a:p>
            <a:r>
              <a:rPr lang="en-US" altLang="en-US" dirty="0">
                <a:solidFill>
                  <a:srgbClr val="FFFF00"/>
                </a:solidFill>
                <a:latin typeface="Arial" panose="020B0604020202020204" pitchFamily="34" charset="0"/>
                <a:cs typeface="Arial" panose="020B0604020202020204" pitchFamily="34" charset="0"/>
              </a:rPr>
              <a:t>CLUSTER II: HOSTILE, INSECURE EMOTIONAL ENVIRONMENT</a:t>
            </a:r>
          </a:p>
          <a:p>
            <a:r>
              <a:rPr lang="en-US" altLang="en-US" dirty="0">
                <a:solidFill>
                  <a:srgbClr val="FFFF00"/>
                </a:solidFill>
                <a:latin typeface="Arial" panose="020B0604020202020204" pitchFamily="34" charset="0"/>
                <a:cs typeface="Arial" panose="020B0604020202020204" pitchFamily="34" charset="0"/>
              </a:rPr>
              <a:t> </a:t>
            </a:r>
          </a:p>
          <a:p>
            <a:r>
              <a:rPr lang="en-US" altLang="en-US" sz="1600" i="1" dirty="0">
                <a:solidFill>
                  <a:srgbClr val="FFFF00"/>
                </a:solidFill>
                <a:latin typeface="Arial" panose="020B0604020202020204" pitchFamily="34" charset="0"/>
                <a:cs typeface="Arial" panose="020B0604020202020204" pitchFamily="34" charset="0"/>
              </a:rPr>
              <a:t>Triangulation</a:t>
            </a:r>
            <a:endParaRPr lang="en-US" altLang="en-US" sz="1600" dirty="0">
              <a:solidFill>
                <a:srgbClr val="FFFF00"/>
              </a:solidFill>
              <a:latin typeface="Arial" panose="020B0604020202020204" pitchFamily="34" charset="0"/>
              <a:cs typeface="Arial" panose="020B0604020202020204" pitchFamily="34" charset="0"/>
            </a:endParaRPr>
          </a:p>
          <a:p>
            <a:r>
              <a:rPr lang="en-US" altLang="en-US" sz="1600" dirty="0">
                <a:solidFill>
                  <a:srgbClr val="FFFF00"/>
                </a:solidFill>
                <a:latin typeface="Arial" panose="020B0604020202020204" pitchFamily="34" charset="0"/>
                <a:cs typeface="Arial" panose="020B0604020202020204" pitchFamily="34" charset="0"/>
              </a:rPr>
              <a:t>Occurs when tension or conflict builds to an intolerable level within a two-person relationship</a:t>
            </a:r>
          </a:p>
          <a:p>
            <a:r>
              <a:rPr lang="en-US" altLang="en-US" sz="1600" dirty="0">
                <a:solidFill>
                  <a:srgbClr val="FFFF00"/>
                </a:solidFill>
                <a:latin typeface="Arial" panose="020B0604020202020204" pitchFamily="34" charset="0"/>
                <a:cs typeface="Arial" panose="020B0604020202020204" pitchFamily="34" charset="0"/>
              </a:rPr>
              <a:t>To relieve anxiety the person most uncomfortable with the relationship brings a third person into</a:t>
            </a:r>
          </a:p>
          <a:p>
            <a:r>
              <a:rPr lang="en-US" altLang="en-US" sz="1600" dirty="0">
                <a:solidFill>
                  <a:srgbClr val="FFFF00"/>
                </a:solidFill>
                <a:latin typeface="Arial" panose="020B0604020202020204" pitchFamily="34" charset="0"/>
                <a:cs typeface="Arial" panose="020B0604020202020204" pitchFamily="34" charset="0"/>
              </a:rPr>
              <a:t>the relationship (complaining to him/her, gossiping about the other, or asking for advice) </a:t>
            </a:r>
          </a:p>
          <a:p>
            <a:r>
              <a:rPr lang="en-US" altLang="en-US" sz="1600" dirty="0">
                <a:solidFill>
                  <a:srgbClr val="FFFF00"/>
                </a:solidFill>
                <a:latin typeface="Arial" panose="020B0604020202020204" pitchFamily="34" charset="0"/>
                <a:cs typeface="Arial" panose="020B0604020202020204" pitchFamily="34" charset="0"/>
              </a:rPr>
              <a:t>Triangulation becomes dysfunctional when it is a primary strategy for managing conflict, because conflict remains unresolved.</a:t>
            </a:r>
          </a:p>
          <a:p>
            <a:r>
              <a:rPr lang="en-US" altLang="en-US" sz="1600" dirty="0">
                <a:solidFill>
                  <a:srgbClr val="FFFF00"/>
                </a:solidFill>
                <a:latin typeface="Arial" panose="020B0604020202020204" pitchFamily="34" charset="0"/>
                <a:cs typeface="Arial" panose="020B0604020202020204" pitchFamily="34" charset="0"/>
              </a:rPr>
              <a:t>Children are prime targets of the triangulation process.</a:t>
            </a: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304800"/>
            <a:ext cx="2147256" cy="858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419475" y="685800"/>
            <a:ext cx="2097088" cy="205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770944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Rectangle 2"/>
          <p:cNvSpPr>
            <a:spLocks noChangeArrowheads="1"/>
          </p:cNvSpPr>
          <p:nvPr/>
        </p:nvSpPr>
        <p:spPr bwMode="auto">
          <a:xfrm>
            <a:off x="838200" y="0"/>
            <a:ext cx="2438400" cy="2743200"/>
          </a:xfrm>
          <a:prstGeom prst="rect">
            <a:avLst/>
          </a:prstGeom>
          <a:solidFill>
            <a:srgbClr val="00B0F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endParaRPr lang="en-US" altLang="en-US"/>
          </a:p>
        </p:txBody>
      </p:sp>
      <p:sp>
        <p:nvSpPr>
          <p:cNvPr id="19461" name="TextBox 5"/>
          <p:cNvSpPr txBox="1">
            <a:spLocks noChangeArrowheads="1"/>
          </p:cNvSpPr>
          <p:nvPr/>
        </p:nvSpPr>
        <p:spPr bwMode="auto">
          <a:xfrm>
            <a:off x="838200" y="1524000"/>
            <a:ext cx="8153400" cy="449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r>
              <a:rPr lang="en-US" altLang="en-US" dirty="0">
                <a:solidFill>
                  <a:srgbClr val="FFFF00"/>
                </a:solidFill>
                <a:latin typeface="Arial" panose="020B0604020202020204" pitchFamily="34" charset="0"/>
                <a:cs typeface="Arial" panose="020B0604020202020204" pitchFamily="34" charset="0"/>
              </a:rPr>
              <a:t>DEFINITION </a:t>
            </a:r>
          </a:p>
          <a:p>
            <a:r>
              <a:rPr lang="en-US" altLang="en-US" dirty="0">
                <a:solidFill>
                  <a:srgbClr val="FFFF00"/>
                </a:solidFill>
                <a:latin typeface="Arial" panose="020B0604020202020204" pitchFamily="34" charset="0"/>
                <a:cs typeface="Arial" panose="020B0604020202020204" pitchFamily="34" charset="0"/>
              </a:rPr>
              <a:t>OF HIGH CONFLICT </a:t>
            </a:r>
          </a:p>
          <a:p>
            <a:r>
              <a:rPr lang="en-US" altLang="en-US" dirty="0">
                <a:solidFill>
                  <a:srgbClr val="FFFF00"/>
                </a:solidFill>
                <a:latin typeface="Arial" panose="020B0604020202020204" pitchFamily="34" charset="0"/>
                <a:cs typeface="Arial" panose="020B0604020202020204" pitchFamily="34" charset="0"/>
              </a:rPr>
              <a:t>COUPLE </a:t>
            </a:r>
          </a:p>
          <a:p>
            <a:r>
              <a:rPr lang="en-US" altLang="en-US" dirty="0">
                <a:solidFill>
                  <a:srgbClr val="FFFF00"/>
                </a:solidFill>
                <a:latin typeface="Arial" panose="020B0604020202020204" pitchFamily="34" charset="0"/>
                <a:cs typeface="Arial" panose="020B0604020202020204" pitchFamily="34" charset="0"/>
              </a:rPr>
              <a:t>RELATIONSHIPS</a:t>
            </a:r>
          </a:p>
          <a:p>
            <a:endParaRPr lang="en-US" altLang="en-US" dirty="0">
              <a:solidFill>
                <a:srgbClr val="FFFF00"/>
              </a:solidFill>
              <a:latin typeface="Arial" panose="020B0604020202020204" pitchFamily="34" charset="0"/>
              <a:cs typeface="Arial" panose="020B0604020202020204" pitchFamily="34" charset="0"/>
            </a:endParaRPr>
          </a:p>
          <a:p>
            <a:r>
              <a:rPr lang="en-US" altLang="en-US" dirty="0">
                <a:solidFill>
                  <a:srgbClr val="FFFF00"/>
                </a:solidFill>
                <a:latin typeface="Arial" panose="020B0604020202020204" pitchFamily="34" charset="0"/>
                <a:cs typeface="Arial" panose="020B0604020202020204" pitchFamily="34" charset="0"/>
              </a:rPr>
              <a:t>CLUSTER II: HOSTILE, INSECURE EMOTIONAL ENVIRONMENT</a:t>
            </a:r>
          </a:p>
          <a:p>
            <a:r>
              <a:rPr lang="en-US" altLang="en-US" dirty="0">
                <a:solidFill>
                  <a:srgbClr val="FFFF00"/>
                </a:solidFill>
                <a:latin typeface="Arial" panose="020B0604020202020204" pitchFamily="34" charset="0"/>
                <a:cs typeface="Arial" panose="020B0604020202020204" pitchFamily="34" charset="0"/>
              </a:rPr>
              <a:t> </a:t>
            </a:r>
          </a:p>
          <a:p>
            <a:r>
              <a:rPr lang="en-US" altLang="en-US" sz="1600" i="1" dirty="0">
                <a:solidFill>
                  <a:srgbClr val="FFFF00"/>
                </a:solidFill>
                <a:latin typeface="Arial" panose="020B0604020202020204" pitchFamily="34" charset="0"/>
                <a:cs typeface="Arial" panose="020B0604020202020204" pitchFamily="34" charset="0"/>
              </a:rPr>
              <a:t>Triangulation</a:t>
            </a:r>
            <a:endParaRPr lang="en-US" altLang="en-US" sz="1600" dirty="0">
              <a:solidFill>
                <a:srgbClr val="FFFF00"/>
              </a:solidFill>
              <a:latin typeface="Arial" panose="020B0604020202020204" pitchFamily="34" charset="0"/>
              <a:cs typeface="Arial" panose="020B0604020202020204" pitchFamily="34" charset="0"/>
            </a:endParaRPr>
          </a:p>
          <a:p>
            <a:r>
              <a:rPr lang="en-US" altLang="en-US" sz="1600" dirty="0">
                <a:solidFill>
                  <a:srgbClr val="FFFF00"/>
                </a:solidFill>
                <a:latin typeface="Arial" panose="020B0604020202020204" pitchFamily="34" charset="0"/>
                <a:cs typeface="Arial" panose="020B0604020202020204" pitchFamily="34" charset="0"/>
              </a:rPr>
              <a:t>Partners may attempt to gain control over the other by placing the child in the middle and attempting to sway his or her opinion of the other parent, putting pressure on the children to take sides or play the role of messenger or spy.</a:t>
            </a:r>
          </a:p>
          <a:p>
            <a:endParaRPr lang="en-US" altLang="en-US" sz="1600" dirty="0">
              <a:solidFill>
                <a:srgbClr val="FFFF00"/>
              </a:solidFill>
              <a:latin typeface="Arial" panose="020B0604020202020204" pitchFamily="34" charset="0"/>
              <a:cs typeface="Arial" panose="020B0604020202020204" pitchFamily="34" charset="0"/>
            </a:endParaRPr>
          </a:p>
          <a:p>
            <a:r>
              <a:rPr lang="en-US" altLang="en-US" sz="1600" dirty="0">
                <a:solidFill>
                  <a:srgbClr val="FFFF00"/>
                </a:solidFill>
                <a:latin typeface="Arial" panose="020B0604020202020204" pitchFamily="34" charset="0"/>
                <a:cs typeface="Arial" panose="020B0604020202020204" pitchFamily="34" charset="0"/>
              </a:rPr>
              <a:t>Parental Alienation Syndrome (PAS) </a:t>
            </a:r>
          </a:p>
          <a:p>
            <a:r>
              <a:rPr lang="en-US" altLang="en-US" sz="1600" dirty="0">
                <a:solidFill>
                  <a:srgbClr val="FFFF00"/>
                </a:solidFill>
                <a:latin typeface="Arial" panose="020B0604020202020204" pitchFamily="34" charset="0"/>
                <a:cs typeface="Arial" panose="020B0604020202020204" pitchFamily="34" charset="0"/>
              </a:rPr>
              <a:t>Triangulation among divorcing couples, one parent vilifying the other parent with unwarranted claims of abuse, neglect, or wrongdoing </a:t>
            </a:r>
          </a:p>
          <a:p>
            <a:r>
              <a:rPr lang="en-US" altLang="en-US" sz="1600" dirty="0">
                <a:solidFill>
                  <a:srgbClr val="FFFF00"/>
                </a:solidFill>
                <a:latin typeface="Arial" panose="020B0604020202020204" pitchFamily="34" charset="0"/>
                <a:cs typeface="Arial" panose="020B0604020202020204" pitchFamily="34" charset="0"/>
              </a:rPr>
              <a:t>Devastating to children, damages to the functioning and reasoning of the adult perpetrator.</a:t>
            </a: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304800"/>
            <a:ext cx="2147256" cy="858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421063" y="677863"/>
            <a:ext cx="2065337" cy="2065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6997262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Rectangle 2"/>
          <p:cNvSpPr>
            <a:spLocks noChangeArrowheads="1"/>
          </p:cNvSpPr>
          <p:nvPr/>
        </p:nvSpPr>
        <p:spPr bwMode="auto">
          <a:xfrm>
            <a:off x="838200" y="0"/>
            <a:ext cx="2438400" cy="2743200"/>
          </a:xfrm>
          <a:prstGeom prst="rect">
            <a:avLst/>
          </a:prstGeom>
          <a:solidFill>
            <a:srgbClr val="00B0F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endParaRPr lang="en-US" altLang="en-US"/>
          </a:p>
        </p:txBody>
      </p:sp>
      <p:sp>
        <p:nvSpPr>
          <p:cNvPr id="20485" name="TextBox 5"/>
          <p:cNvSpPr txBox="1">
            <a:spLocks noChangeArrowheads="1"/>
          </p:cNvSpPr>
          <p:nvPr/>
        </p:nvSpPr>
        <p:spPr bwMode="auto">
          <a:xfrm>
            <a:off x="838200" y="1524000"/>
            <a:ext cx="8077200" cy="3200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r>
              <a:rPr lang="en-US" altLang="en-US" dirty="0">
                <a:solidFill>
                  <a:srgbClr val="FFFF00"/>
                </a:solidFill>
                <a:latin typeface="Arial" panose="020B0604020202020204" pitchFamily="34" charset="0"/>
                <a:cs typeface="Arial" panose="020B0604020202020204" pitchFamily="34" charset="0"/>
              </a:rPr>
              <a:t>OTHER CORRELATES </a:t>
            </a:r>
          </a:p>
          <a:p>
            <a:r>
              <a:rPr lang="en-US" altLang="en-US" dirty="0">
                <a:solidFill>
                  <a:srgbClr val="FFFF00"/>
                </a:solidFill>
                <a:latin typeface="Arial" panose="020B0604020202020204" pitchFamily="34" charset="0"/>
                <a:cs typeface="Arial" panose="020B0604020202020204" pitchFamily="34" charset="0"/>
              </a:rPr>
              <a:t>AND RISK FACTORS </a:t>
            </a:r>
          </a:p>
          <a:p>
            <a:r>
              <a:rPr lang="en-US" altLang="en-US" dirty="0">
                <a:solidFill>
                  <a:srgbClr val="FFFF00"/>
                </a:solidFill>
                <a:latin typeface="Arial" panose="020B0604020202020204" pitchFamily="34" charset="0"/>
                <a:cs typeface="Arial" panose="020B0604020202020204" pitchFamily="34" charset="0"/>
              </a:rPr>
              <a:t>FOR </a:t>
            </a:r>
          </a:p>
          <a:p>
            <a:r>
              <a:rPr lang="en-US" altLang="en-US" dirty="0">
                <a:solidFill>
                  <a:srgbClr val="FFFF00"/>
                </a:solidFill>
                <a:latin typeface="Arial" panose="020B0604020202020204" pitchFamily="34" charset="0"/>
                <a:cs typeface="Arial" panose="020B0604020202020204" pitchFamily="34" charset="0"/>
              </a:rPr>
              <a:t>HIGH CONFLICT</a:t>
            </a:r>
          </a:p>
          <a:p>
            <a:endParaRPr lang="en-US" altLang="en-US" dirty="0">
              <a:solidFill>
                <a:srgbClr val="FFFF00"/>
              </a:solidFill>
              <a:latin typeface="Arial" panose="020B0604020202020204" pitchFamily="34" charset="0"/>
              <a:cs typeface="Arial" panose="020B0604020202020204" pitchFamily="34" charset="0"/>
            </a:endParaRPr>
          </a:p>
          <a:p>
            <a:r>
              <a:rPr lang="en-US" altLang="en-US" sz="1600" dirty="0">
                <a:solidFill>
                  <a:srgbClr val="FFFF00"/>
                </a:solidFill>
                <a:latin typeface="Arial" panose="020B0604020202020204" pitchFamily="34" charset="0"/>
                <a:cs typeface="Arial" panose="020B0604020202020204" pitchFamily="34" charset="0"/>
              </a:rPr>
              <a:t>COUPLE RELATIONSHIP HISTORY</a:t>
            </a:r>
          </a:p>
          <a:p>
            <a:endParaRPr lang="en-US" altLang="en-US" sz="1600" dirty="0">
              <a:solidFill>
                <a:srgbClr val="FFFF00"/>
              </a:solidFill>
              <a:latin typeface="Arial" panose="020B0604020202020204" pitchFamily="34" charset="0"/>
              <a:cs typeface="Arial" panose="020B0604020202020204" pitchFamily="34" charset="0"/>
            </a:endParaRPr>
          </a:p>
          <a:p>
            <a:r>
              <a:rPr lang="en-US" altLang="en-US" sz="1600" dirty="0">
                <a:solidFill>
                  <a:srgbClr val="FFFF00"/>
                </a:solidFill>
                <a:latin typeface="Arial" panose="020B0604020202020204" pitchFamily="34" charset="0"/>
                <a:cs typeface="Arial" panose="020B0604020202020204" pitchFamily="34" charset="0"/>
              </a:rPr>
              <a:t>Grievances have been present in the relationship and remained unresolved over a period of time.</a:t>
            </a:r>
          </a:p>
          <a:p>
            <a:r>
              <a:rPr lang="en-US" altLang="en-US" sz="1600" dirty="0">
                <a:solidFill>
                  <a:srgbClr val="FFFF00"/>
                </a:solidFill>
                <a:latin typeface="Arial" panose="020B0604020202020204" pitchFamily="34" charset="0"/>
                <a:cs typeface="Arial" panose="020B0604020202020204" pitchFamily="34" charset="0"/>
              </a:rPr>
              <a:t>Sometimes, from the very beginning of the relationship, “perpetual problems”.</a:t>
            </a:r>
          </a:p>
          <a:p>
            <a:r>
              <a:rPr lang="en-US" altLang="en-US" sz="1600" dirty="0">
                <a:solidFill>
                  <a:srgbClr val="FFFF00"/>
                </a:solidFill>
                <a:latin typeface="Arial" panose="020B0604020202020204" pitchFamily="34" charset="0"/>
                <a:cs typeface="Arial" panose="020B0604020202020204" pitchFamily="34" charset="0"/>
              </a:rPr>
              <a:t>Heavily loaded with negative affect, can escalate quickly into full-blown arguments, and have limited strategies for de-escalating or softening the interaction. </a:t>
            </a: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304800"/>
            <a:ext cx="2147256" cy="858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505200" y="625475"/>
            <a:ext cx="2111375" cy="211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5783264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Rectangle 2"/>
          <p:cNvSpPr>
            <a:spLocks noChangeArrowheads="1"/>
          </p:cNvSpPr>
          <p:nvPr/>
        </p:nvSpPr>
        <p:spPr bwMode="auto">
          <a:xfrm>
            <a:off x="838200" y="0"/>
            <a:ext cx="2438400" cy="2743200"/>
          </a:xfrm>
          <a:prstGeom prst="rect">
            <a:avLst/>
          </a:prstGeom>
          <a:solidFill>
            <a:srgbClr val="00B0F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endParaRPr lang="en-US" altLang="en-US"/>
          </a:p>
        </p:txBody>
      </p:sp>
      <p:sp>
        <p:nvSpPr>
          <p:cNvPr id="21509" name="TextBox 5"/>
          <p:cNvSpPr txBox="1">
            <a:spLocks noChangeArrowheads="1"/>
          </p:cNvSpPr>
          <p:nvPr/>
        </p:nvSpPr>
        <p:spPr bwMode="auto">
          <a:xfrm>
            <a:off x="838200" y="1524000"/>
            <a:ext cx="8077200" cy="4431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r>
              <a:rPr lang="en-US" altLang="en-US" dirty="0">
                <a:solidFill>
                  <a:srgbClr val="FFFF00"/>
                </a:solidFill>
                <a:latin typeface="Arial" panose="020B0604020202020204" pitchFamily="34" charset="0"/>
                <a:cs typeface="Arial" panose="020B0604020202020204" pitchFamily="34" charset="0"/>
              </a:rPr>
              <a:t>OTHER CORRELATES </a:t>
            </a:r>
          </a:p>
          <a:p>
            <a:r>
              <a:rPr lang="en-US" altLang="en-US" dirty="0">
                <a:solidFill>
                  <a:srgbClr val="FFFF00"/>
                </a:solidFill>
                <a:latin typeface="Arial" panose="020B0604020202020204" pitchFamily="34" charset="0"/>
                <a:cs typeface="Arial" panose="020B0604020202020204" pitchFamily="34" charset="0"/>
              </a:rPr>
              <a:t>AND RISK FACTORS </a:t>
            </a:r>
          </a:p>
          <a:p>
            <a:r>
              <a:rPr lang="en-US" altLang="en-US" dirty="0">
                <a:solidFill>
                  <a:srgbClr val="FFFF00"/>
                </a:solidFill>
                <a:latin typeface="Arial" panose="020B0604020202020204" pitchFamily="34" charset="0"/>
                <a:cs typeface="Arial" panose="020B0604020202020204" pitchFamily="34" charset="0"/>
              </a:rPr>
              <a:t>FOR </a:t>
            </a:r>
          </a:p>
          <a:p>
            <a:r>
              <a:rPr lang="en-US" altLang="en-US" dirty="0">
                <a:solidFill>
                  <a:srgbClr val="FFFF00"/>
                </a:solidFill>
                <a:latin typeface="Arial" panose="020B0604020202020204" pitchFamily="34" charset="0"/>
                <a:cs typeface="Arial" panose="020B0604020202020204" pitchFamily="34" charset="0"/>
              </a:rPr>
              <a:t>HIGH CONFLICT</a:t>
            </a:r>
          </a:p>
          <a:p>
            <a:endParaRPr lang="en-US" altLang="en-US" dirty="0">
              <a:solidFill>
                <a:srgbClr val="FFFF00"/>
              </a:solidFill>
              <a:latin typeface="Arial" panose="020B0604020202020204" pitchFamily="34" charset="0"/>
              <a:cs typeface="Arial" panose="020B0604020202020204" pitchFamily="34" charset="0"/>
            </a:endParaRPr>
          </a:p>
          <a:p>
            <a:r>
              <a:rPr lang="en-US" altLang="en-US" sz="1600" dirty="0">
                <a:solidFill>
                  <a:srgbClr val="FFFF00"/>
                </a:solidFill>
                <a:latin typeface="Arial" panose="020B0604020202020204" pitchFamily="34" charset="0"/>
                <a:cs typeface="Arial" panose="020B0604020202020204" pitchFamily="34" charset="0"/>
              </a:rPr>
              <a:t>PARTNERS’ INDIVIDUAL HISTORIES AND FAMILY OF ORIGIN EXPERIENCES</a:t>
            </a:r>
          </a:p>
          <a:p>
            <a:r>
              <a:rPr lang="en-US" altLang="en-US" sz="1600" dirty="0">
                <a:solidFill>
                  <a:srgbClr val="FFFF00"/>
                </a:solidFill>
                <a:latin typeface="Arial" panose="020B0604020202020204" pitchFamily="34" charset="0"/>
                <a:cs typeface="Arial" panose="020B0604020202020204" pitchFamily="34" charset="0"/>
              </a:rPr>
              <a:t>Childhood experiences (trauma, abuse, neglect, loss, separation, and related attachment injuries</a:t>
            </a:r>
            <a:r>
              <a:rPr lang="en-US" altLang="en-US" sz="1600" dirty="0" smtClean="0">
                <a:solidFill>
                  <a:srgbClr val="FFFF00"/>
                </a:solidFill>
                <a:latin typeface="Arial" panose="020B0604020202020204" pitchFamily="34" charset="0"/>
                <a:cs typeface="Arial" panose="020B0604020202020204" pitchFamily="34" charset="0"/>
              </a:rPr>
              <a:t>):</a:t>
            </a:r>
          </a:p>
          <a:p>
            <a:endParaRPr lang="en-US" altLang="en-US" sz="1600" dirty="0">
              <a:solidFill>
                <a:srgbClr val="FFFF00"/>
              </a:solidFill>
              <a:latin typeface="Arial" panose="020B0604020202020204" pitchFamily="34" charset="0"/>
              <a:cs typeface="Arial" panose="020B0604020202020204" pitchFamily="34" charset="0"/>
            </a:endParaRPr>
          </a:p>
          <a:p>
            <a:r>
              <a:rPr lang="en-US" altLang="en-US" sz="1600" dirty="0" smtClean="0">
                <a:solidFill>
                  <a:srgbClr val="FFFF00"/>
                </a:solidFill>
                <a:latin typeface="Arial" panose="020B0604020202020204" pitchFamily="34" charset="0"/>
                <a:cs typeface="Arial" panose="020B0604020202020204" pitchFamily="34" charset="0"/>
              </a:rPr>
              <a:t>- Inability </a:t>
            </a:r>
            <a:r>
              <a:rPr lang="en-US" altLang="en-US" sz="1600" dirty="0">
                <a:solidFill>
                  <a:srgbClr val="FFFF00"/>
                </a:solidFill>
                <a:latin typeface="Arial" panose="020B0604020202020204" pitchFamily="34" charset="0"/>
                <a:cs typeface="Arial" panose="020B0604020202020204" pitchFamily="34" charset="0"/>
              </a:rPr>
              <a:t>to establish trust, form secure attachments, or manage the stresses inherent in an intimate relationship; </a:t>
            </a:r>
          </a:p>
          <a:p>
            <a:endParaRPr lang="en-US" altLang="en-US" sz="1600" dirty="0" smtClean="0">
              <a:solidFill>
                <a:srgbClr val="FFFF00"/>
              </a:solidFill>
              <a:latin typeface="Arial" panose="020B0604020202020204" pitchFamily="34" charset="0"/>
              <a:cs typeface="Arial" panose="020B0604020202020204" pitchFamily="34" charset="0"/>
            </a:endParaRPr>
          </a:p>
          <a:p>
            <a:r>
              <a:rPr lang="en-US" altLang="en-US" sz="1600" dirty="0" smtClean="0">
                <a:solidFill>
                  <a:srgbClr val="FFFF00"/>
                </a:solidFill>
                <a:latin typeface="Arial" panose="020B0604020202020204" pitchFamily="34" charset="0"/>
                <a:cs typeface="Arial" panose="020B0604020202020204" pitchFamily="34" charset="0"/>
              </a:rPr>
              <a:t>- </a:t>
            </a:r>
            <a:r>
              <a:rPr lang="en-US" altLang="en-US" sz="1600" dirty="0">
                <a:solidFill>
                  <a:srgbClr val="FFFF00"/>
                </a:solidFill>
                <a:latin typeface="Arial" panose="020B0604020202020204" pitchFamily="34" charset="0"/>
                <a:cs typeface="Arial" panose="020B0604020202020204" pitchFamily="34" charset="0"/>
              </a:rPr>
              <a:t>Seeing the world and relationships as dangerous and uncertain; </a:t>
            </a:r>
          </a:p>
          <a:p>
            <a:r>
              <a:rPr lang="en-US" altLang="en-US" sz="1600" dirty="0">
                <a:solidFill>
                  <a:srgbClr val="FFFF00"/>
                </a:solidFill>
                <a:latin typeface="Arial" panose="020B0604020202020204" pitchFamily="34" charset="0"/>
                <a:cs typeface="Arial" panose="020B0604020202020204" pitchFamily="34" charset="0"/>
              </a:rPr>
              <a:t>They are at high risk for getting stuck in the pervasive kinds of pursue-withdraw or criticize-defend interaction cycles that characterize highly distressed relationships. </a:t>
            </a:r>
          </a:p>
          <a:p>
            <a:r>
              <a:rPr lang="en-US" altLang="en-US" sz="1600" dirty="0">
                <a:solidFill>
                  <a:srgbClr val="FFFF00"/>
                </a:solidFill>
                <a:latin typeface="Arial" panose="020B0604020202020204" pitchFamily="34" charset="0"/>
                <a:cs typeface="Arial" panose="020B0604020202020204" pitchFamily="34" charset="0"/>
              </a:rPr>
              <a:t>Absent capacity to self-soothe and a willingness to accept influence or relationship repair overtures from the partner.</a:t>
            </a: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304800"/>
            <a:ext cx="2147256" cy="858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421063" y="576263"/>
            <a:ext cx="2187575" cy="216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911160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Rectangle 2"/>
          <p:cNvSpPr>
            <a:spLocks noChangeArrowheads="1"/>
          </p:cNvSpPr>
          <p:nvPr/>
        </p:nvSpPr>
        <p:spPr bwMode="auto">
          <a:xfrm>
            <a:off x="838200" y="0"/>
            <a:ext cx="2438400" cy="2743200"/>
          </a:xfrm>
          <a:prstGeom prst="rect">
            <a:avLst/>
          </a:prstGeom>
          <a:solidFill>
            <a:srgbClr val="00B0F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endParaRPr lang="en-US" altLang="en-US"/>
          </a:p>
        </p:txBody>
      </p:sp>
      <p:sp>
        <p:nvSpPr>
          <p:cNvPr id="22533" name="TextBox 5"/>
          <p:cNvSpPr txBox="1">
            <a:spLocks noChangeArrowheads="1"/>
          </p:cNvSpPr>
          <p:nvPr/>
        </p:nvSpPr>
        <p:spPr bwMode="auto">
          <a:xfrm>
            <a:off x="838200" y="1711325"/>
            <a:ext cx="8001000"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r>
              <a:rPr lang="en-US" altLang="en-US" dirty="0">
                <a:solidFill>
                  <a:srgbClr val="FFFF00"/>
                </a:solidFill>
                <a:latin typeface="Arial" panose="020B0604020202020204" pitchFamily="34" charset="0"/>
                <a:cs typeface="Arial" panose="020B0604020202020204" pitchFamily="34" charset="0"/>
              </a:rPr>
              <a:t>CONFLICT STYLES </a:t>
            </a:r>
          </a:p>
          <a:p>
            <a:r>
              <a:rPr lang="en-US" altLang="en-US" dirty="0">
                <a:solidFill>
                  <a:srgbClr val="FFFF00"/>
                </a:solidFill>
                <a:latin typeface="Arial" panose="020B0604020202020204" pitchFamily="34" charset="0"/>
                <a:cs typeface="Arial" panose="020B0604020202020204" pitchFamily="34" charset="0"/>
              </a:rPr>
              <a:t>AND RELATIONAL </a:t>
            </a:r>
          </a:p>
          <a:p>
            <a:r>
              <a:rPr lang="en-US" altLang="en-US" dirty="0">
                <a:solidFill>
                  <a:srgbClr val="FFFF00"/>
                </a:solidFill>
                <a:latin typeface="Arial" panose="020B0604020202020204" pitchFamily="34" charset="0"/>
                <a:cs typeface="Arial" panose="020B0604020202020204" pitchFamily="34" charset="0"/>
              </a:rPr>
              <a:t>OUTCOMES</a:t>
            </a:r>
          </a:p>
          <a:p>
            <a:r>
              <a:rPr lang="en-US" altLang="en-US" dirty="0">
                <a:solidFill>
                  <a:srgbClr val="FFFF00"/>
                </a:solidFill>
                <a:latin typeface="Arial" panose="020B0604020202020204" pitchFamily="34" charset="0"/>
                <a:cs typeface="Arial" panose="020B0604020202020204" pitchFamily="34" charset="0"/>
              </a:rPr>
              <a:t> </a:t>
            </a:r>
          </a:p>
          <a:p>
            <a:r>
              <a:rPr lang="en-US" altLang="en-US" sz="1600" b="1" dirty="0">
                <a:solidFill>
                  <a:srgbClr val="FFFF00"/>
                </a:solidFill>
                <a:latin typeface="Arial" panose="020B0604020202020204" pitchFamily="34" charset="0"/>
                <a:cs typeface="Arial" panose="020B0604020202020204" pitchFamily="34" charset="0"/>
              </a:rPr>
              <a:t>Functional (regulated)</a:t>
            </a:r>
            <a:r>
              <a:rPr lang="en-US" altLang="en-US" sz="1600" dirty="0">
                <a:solidFill>
                  <a:srgbClr val="FFFF00"/>
                </a:solidFill>
                <a:latin typeface="Arial" panose="020B0604020202020204" pitchFamily="34" charset="0"/>
                <a:cs typeface="Arial" panose="020B0604020202020204" pitchFamily="34" charset="0"/>
              </a:rPr>
              <a:t> conflict style = varying degrees of positive relational outcomes. </a:t>
            </a:r>
          </a:p>
          <a:p>
            <a:endParaRPr lang="en-US" altLang="en-US" sz="1600" dirty="0">
              <a:solidFill>
                <a:srgbClr val="FFFF00"/>
              </a:solidFill>
              <a:latin typeface="Arial" panose="020B0604020202020204" pitchFamily="34" charset="0"/>
              <a:cs typeface="Arial" panose="020B0604020202020204" pitchFamily="34" charset="0"/>
            </a:endParaRPr>
          </a:p>
          <a:p>
            <a:r>
              <a:rPr lang="en-US" altLang="en-US" sz="1600" dirty="0">
                <a:solidFill>
                  <a:srgbClr val="FFFF00"/>
                </a:solidFill>
                <a:latin typeface="Arial" panose="020B0604020202020204" pitchFamily="34" charset="0"/>
                <a:cs typeface="Arial" panose="020B0604020202020204" pitchFamily="34" charset="0"/>
              </a:rPr>
              <a:t>Distinguished by the degree of willingness of the partners to influence each other through positive dialogue and interaction:</a:t>
            </a:r>
          </a:p>
          <a:p>
            <a:endParaRPr lang="en-US" altLang="en-US" sz="1600" i="1" dirty="0">
              <a:solidFill>
                <a:srgbClr val="FFFF00"/>
              </a:solidFill>
              <a:latin typeface="Arial" panose="020B0604020202020204" pitchFamily="34" charset="0"/>
              <a:cs typeface="Arial" panose="020B0604020202020204" pitchFamily="34" charset="0"/>
            </a:endParaRPr>
          </a:p>
          <a:p>
            <a:r>
              <a:rPr lang="en-US" altLang="en-US" sz="1600" i="1" dirty="0">
                <a:solidFill>
                  <a:srgbClr val="FFFF00"/>
                </a:solidFill>
                <a:latin typeface="Arial" panose="020B0604020202020204" pitchFamily="34" charset="0"/>
                <a:cs typeface="Arial" panose="020B0604020202020204" pitchFamily="34" charset="0"/>
              </a:rPr>
              <a:t>Avoidant</a:t>
            </a:r>
            <a:r>
              <a:rPr lang="en-US" altLang="en-US" sz="1600" dirty="0">
                <a:solidFill>
                  <a:srgbClr val="FFFF00"/>
                </a:solidFill>
                <a:latin typeface="Arial" panose="020B0604020202020204" pitchFamily="34" charset="0"/>
                <a:cs typeface="Arial" panose="020B0604020202020204" pitchFamily="34" charset="0"/>
              </a:rPr>
              <a:t>, preference to minimize or even avoid conflict with the hope that the issue at hand will resolve (or at least minimize) itself over time, or the couples may simply agree to disagree on the issue without pressing for a resolution. </a:t>
            </a: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304800"/>
            <a:ext cx="2147256" cy="858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441700" y="596900"/>
            <a:ext cx="2044700" cy="214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5669865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2"/>
          <p:cNvSpPr>
            <a:spLocks noChangeArrowheads="1"/>
          </p:cNvSpPr>
          <p:nvPr/>
        </p:nvSpPr>
        <p:spPr bwMode="auto">
          <a:xfrm>
            <a:off x="838200" y="0"/>
            <a:ext cx="2438400" cy="2743200"/>
          </a:xfrm>
          <a:prstGeom prst="rect">
            <a:avLst/>
          </a:prstGeom>
          <a:solidFill>
            <a:srgbClr val="00B0F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endParaRPr lang="en-US" altLang="en-US"/>
          </a:p>
        </p:txBody>
      </p:sp>
      <p:sp>
        <p:nvSpPr>
          <p:cNvPr id="23557" name="TextBox 5"/>
          <p:cNvSpPr txBox="1">
            <a:spLocks noChangeArrowheads="1"/>
          </p:cNvSpPr>
          <p:nvPr/>
        </p:nvSpPr>
        <p:spPr bwMode="auto">
          <a:xfrm>
            <a:off x="838200" y="1711325"/>
            <a:ext cx="7772400" cy="2923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r>
              <a:rPr lang="en-US" altLang="en-US" dirty="0">
                <a:solidFill>
                  <a:srgbClr val="FFFF00"/>
                </a:solidFill>
                <a:latin typeface="Arial" panose="020B0604020202020204" pitchFamily="34" charset="0"/>
                <a:cs typeface="Arial" panose="020B0604020202020204" pitchFamily="34" charset="0"/>
              </a:rPr>
              <a:t>CONFLICT STYLES </a:t>
            </a:r>
          </a:p>
          <a:p>
            <a:r>
              <a:rPr lang="en-US" altLang="en-US" dirty="0">
                <a:solidFill>
                  <a:srgbClr val="FFFF00"/>
                </a:solidFill>
                <a:latin typeface="Arial" panose="020B0604020202020204" pitchFamily="34" charset="0"/>
                <a:cs typeface="Arial" panose="020B0604020202020204" pitchFamily="34" charset="0"/>
              </a:rPr>
              <a:t>AND RELATIONAL </a:t>
            </a:r>
          </a:p>
          <a:p>
            <a:r>
              <a:rPr lang="en-US" altLang="en-US" dirty="0">
                <a:solidFill>
                  <a:srgbClr val="FFFF00"/>
                </a:solidFill>
                <a:latin typeface="Arial" panose="020B0604020202020204" pitchFamily="34" charset="0"/>
                <a:cs typeface="Arial" panose="020B0604020202020204" pitchFamily="34" charset="0"/>
              </a:rPr>
              <a:t>OUTCOMES</a:t>
            </a:r>
          </a:p>
          <a:p>
            <a:r>
              <a:rPr lang="en-US" altLang="en-US" dirty="0">
                <a:solidFill>
                  <a:srgbClr val="FFFF00"/>
                </a:solidFill>
                <a:latin typeface="Arial" panose="020B0604020202020204" pitchFamily="34" charset="0"/>
                <a:cs typeface="Arial" panose="020B0604020202020204" pitchFamily="34" charset="0"/>
              </a:rPr>
              <a:t> </a:t>
            </a:r>
          </a:p>
          <a:p>
            <a:r>
              <a:rPr lang="en-US" altLang="en-US" sz="1600" i="1" dirty="0">
                <a:solidFill>
                  <a:srgbClr val="FFFF00"/>
                </a:solidFill>
                <a:latin typeface="Arial" panose="020B0604020202020204" pitchFamily="34" charset="0"/>
                <a:cs typeface="Arial" panose="020B0604020202020204" pitchFamily="34" charset="0"/>
              </a:rPr>
              <a:t>Validating</a:t>
            </a:r>
            <a:r>
              <a:rPr lang="en-US" altLang="en-US" sz="1600" dirty="0">
                <a:solidFill>
                  <a:srgbClr val="FFFF00"/>
                </a:solidFill>
                <a:latin typeface="Arial" panose="020B0604020202020204" pitchFamily="34" charset="0"/>
                <a:cs typeface="Arial" panose="020B0604020202020204" pitchFamily="34" charset="0"/>
              </a:rPr>
              <a:t>, strive to ensure that each party feels heard and appreciated and work toward mutually satisfactory outcomes</a:t>
            </a:r>
          </a:p>
          <a:p>
            <a:endParaRPr lang="en-US" altLang="en-US" sz="1600" i="1" dirty="0">
              <a:solidFill>
                <a:srgbClr val="FFFF00"/>
              </a:solidFill>
              <a:latin typeface="Arial" panose="020B0604020202020204" pitchFamily="34" charset="0"/>
              <a:cs typeface="Arial" panose="020B0604020202020204" pitchFamily="34" charset="0"/>
            </a:endParaRPr>
          </a:p>
          <a:p>
            <a:r>
              <a:rPr lang="en-US" altLang="en-US" sz="1600" i="1" dirty="0">
                <a:solidFill>
                  <a:srgbClr val="FFFF00"/>
                </a:solidFill>
                <a:latin typeface="Arial" panose="020B0604020202020204" pitchFamily="34" charset="0"/>
                <a:cs typeface="Arial" panose="020B0604020202020204" pitchFamily="34" charset="0"/>
              </a:rPr>
              <a:t>Volatile</a:t>
            </a:r>
            <a:r>
              <a:rPr lang="en-US" altLang="en-US" sz="1600" dirty="0">
                <a:solidFill>
                  <a:srgbClr val="FFFF00"/>
                </a:solidFill>
                <a:latin typeface="Arial" panose="020B0604020202020204" pitchFamily="34" charset="0"/>
                <a:cs typeface="Arial" panose="020B0604020202020204" pitchFamily="34" charset="0"/>
              </a:rPr>
              <a:t>, engage in active and even passionate disagreement</a:t>
            </a:r>
          </a:p>
          <a:p>
            <a:r>
              <a:rPr lang="en-US" altLang="en-US" sz="1600" dirty="0">
                <a:solidFill>
                  <a:srgbClr val="FFFF00"/>
                </a:solidFill>
                <a:latin typeface="Arial" panose="020B0604020202020204" pitchFamily="34" charset="0"/>
                <a:cs typeface="Arial" panose="020B0604020202020204" pitchFamily="34" charset="0"/>
              </a:rPr>
              <a:t>Research indicates that couples who are matched (both partners utilizing the same conflict styles) and who utilize a more validating style tend to be more relationally satisfied </a:t>
            </a: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304800"/>
            <a:ext cx="2147256" cy="858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436938" y="693738"/>
            <a:ext cx="2049462" cy="2049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0092831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Rectangle 2"/>
          <p:cNvSpPr>
            <a:spLocks noChangeArrowheads="1"/>
          </p:cNvSpPr>
          <p:nvPr/>
        </p:nvSpPr>
        <p:spPr bwMode="auto">
          <a:xfrm>
            <a:off x="838200" y="0"/>
            <a:ext cx="2438400" cy="2743200"/>
          </a:xfrm>
          <a:prstGeom prst="rect">
            <a:avLst/>
          </a:prstGeom>
          <a:solidFill>
            <a:srgbClr val="00B0F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endParaRPr lang="en-US" altLang="en-US"/>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304800"/>
            <a:ext cx="2147256" cy="858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603250"/>
            <a:ext cx="2133600" cy="213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Flowchart: Alternate Process 5"/>
          <p:cNvSpPr/>
          <p:nvPr/>
        </p:nvSpPr>
        <p:spPr>
          <a:xfrm>
            <a:off x="609600" y="5181600"/>
            <a:ext cx="7010400" cy="914400"/>
          </a:xfrm>
          <a:prstGeom prst="flowChartAlternateProcess">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00"/>
              </a:solidFill>
            </a:endParaRPr>
          </a:p>
        </p:txBody>
      </p:sp>
      <p:sp>
        <p:nvSpPr>
          <p:cNvPr id="7" name="TextBox 5"/>
          <p:cNvSpPr txBox="1">
            <a:spLocks noChangeArrowheads="1"/>
          </p:cNvSpPr>
          <p:nvPr/>
        </p:nvSpPr>
        <p:spPr bwMode="auto">
          <a:xfrm>
            <a:off x="838200" y="1788616"/>
            <a:ext cx="7772400"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r>
              <a:rPr lang="en-US" altLang="en-US" dirty="0">
                <a:solidFill>
                  <a:srgbClr val="FFFF00"/>
                </a:solidFill>
                <a:latin typeface="Arial" panose="020B0604020202020204" pitchFamily="34" charset="0"/>
                <a:cs typeface="Arial" panose="020B0604020202020204" pitchFamily="34" charset="0"/>
              </a:rPr>
              <a:t>CONFLICT STYLES </a:t>
            </a:r>
          </a:p>
          <a:p>
            <a:r>
              <a:rPr lang="en-US" altLang="en-US" dirty="0">
                <a:solidFill>
                  <a:srgbClr val="FFFF00"/>
                </a:solidFill>
                <a:latin typeface="Arial" panose="020B0604020202020204" pitchFamily="34" charset="0"/>
                <a:cs typeface="Arial" panose="020B0604020202020204" pitchFamily="34" charset="0"/>
              </a:rPr>
              <a:t>AND RELATIONAL </a:t>
            </a:r>
          </a:p>
          <a:p>
            <a:r>
              <a:rPr lang="en-US" altLang="en-US" dirty="0">
                <a:solidFill>
                  <a:srgbClr val="FFFF00"/>
                </a:solidFill>
                <a:latin typeface="Arial" panose="020B0604020202020204" pitchFamily="34" charset="0"/>
                <a:cs typeface="Arial" panose="020B0604020202020204" pitchFamily="34" charset="0"/>
              </a:rPr>
              <a:t>OUTCOMES</a:t>
            </a:r>
          </a:p>
          <a:p>
            <a:r>
              <a:rPr lang="en-US" altLang="en-US" dirty="0">
                <a:solidFill>
                  <a:srgbClr val="FFFF00"/>
                </a:solidFill>
                <a:latin typeface="Arial" panose="020B0604020202020204" pitchFamily="34" charset="0"/>
                <a:cs typeface="Arial" panose="020B0604020202020204" pitchFamily="34" charset="0"/>
              </a:rPr>
              <a:t> </a:t>
            </a:r>
          </a:p>
          <a:p>
            <a:r>
              <a:rPr lang="en-US" altLang="en-US" sz="1600" b="1" dirty="0">
                <a:solidFill>
                  <a:srgbClr val="FFFF00"/>
                </a:solidFill>
                <a:latin typeface="Arial" panose="020B0604020202020204" pitchFamily="34" charset="0"/>
                <a:cs typeface="Arial" panose="020B0604020202020204" pitchFamily="34" charset="0"/>
              </a:rPr>
              <a:t>Dysfunctional (unregulated)</a:t>
            </a:r>
            <a:r>
              <a:rPr lang="en-US" altLang="en-US" sz="1600" dirty="0">
                <a:solidFill>
                  <a:srgbClr val="FFFF00"/>
                </a:solidFill>
                <a:latin typeface="Arial" panose="020B0604020202020204" pitchFamily="34" charset="0"/>
                <a:cs typeface="Arial" panose="020B0604020202020204" pitchFamily="34" charset="0"/>
              </a:rPr>
              <a:t> conflict style= destructive outcomes</a:t>
            </a:r>
          </a:p>
          <a:p>
            <a:r>
              <a:rPr lang="en-US" altLang="en-US" sz="1600" dirty="0">
                <a:solidFill>
                  <a:srgbClr val="FFFF00"/>
                </a:solidFill>
                <a:latin typeface="Arial" panose="020B0604020202020204" pitchFamily="34" charset="0"/>
                <a:cs typeface="Arial" panose="020B0604020202020204" pitchFamily="34" charset="0"/>
              </a:rPr>
              <a:t> </a:t>
            </a:r>
          </a:p>
          <a:p>
            <a:r>
              <a:rPr lang="en-US" altLang="en-US" sz="1600" i="1" dirty="0">
                <a:solidFill>
                  <a:srgbClr val="FFFF00"/>
                </a:solidFill>
                <a:latin typeface="Arial" panose="020B0604020202020204" pitchFamily="34" charset="0"/>
                <a:cs typeface="Arial" panose="020B0604020202020204" pitchFamily="34" charset="0"/>
              </a:rPr>
              <a:t>Hostile,</a:t>
            </a:r>
            <a:r>
              <a:rPr lang="en-US" altLang="en-US" sz="1600" dirty="0">
                <a:solidFill>
                  <a:srgbClr val="FFFF00"/>
                </a:solidFill>
                <a:latin typeface="Arial" panose="020B0604020202020204" pitchFamily="34" charset="0"/>
                <a:cs typeface="Arial" panose="020B0604020202020204" pitchFamily="34" charset="0"/>
              </a:rPr>
              <a:t> destructive and marked by couples engaging in contemptuous and deprecatory conflict, reducing positive affect and relational stability between the partners </a:t>
            </a:r>
          </a:p>
          <a:p>
            <a:endParaRPr lang="en-US" altLang="en-US" sz="1600" dirty="0">
              <a:solidFill>
                <a:srgbClr val="FFFF00"/>
              </a:solidFill>
              <a:latin typeface="Arial" panose="020B0604020202020204" pitchFamily="34" charset="0"/>
              <a:cs typeface="Arial" panose="020B0604020202020204" pitchFamily="34" charset="0"/>
            </a:endParaRPr>
          </a:p>
          <a:p>
            <a:r>
              <a:rPr lang="en-US" altLang="en-US" sz="1600" dirty="0">
                <a:solidFill>
                  <a:srgbClr val="FFFF00"/>
                </a:solidFill>
                <a:latin typeface="Arial" panose="020B0604020202020204" pitchFamily="34" charset="0"/>
                <a:cs typeface="Arial" panose="020B0604020202020204" pitchFamily="34" charset="0"/>
              </a:rPr>
              <a:t>Studies indicate that any couple in which even one partner is hostile is likely to be more problematic and less stable than those in which both partners manifest one of the regulated forms of conflict styles </a:t>
            </a:r>
          </a:p>
          <a:p>
            <a:r>
              <a:rPr lang="en-US" altLang="en-US" sz="1600" dirty="0">
                <a:solidFill>
                  <a:srgbClr val="FFFF00"/>
                </a:solidFill>
                <a:latin typeface="Arial" panose="020B0604020202020204" pitchFamily="34" charset="0"/>
                <a:cs typeface="Arial" panose="020B0604020202020204" pitchFamily="34" charset="0"/>
              </a:rPr>
              <a:t> </a:t>
            </a:r>
          </a:p>
          <a:p>
            <a:r>
              <a:rPr lang="en-US" altLang="en-US" sz="1600" dirty="0">
                <a:solidFill>
                  <a:srgbClr val="FFFF00"/>
                </a:solidFill>
                <a:latin typeface="Arial" panose="020B0604020202020204" pitchFamily="34" charset="0"/>
                <a:cs typeface="Arial" panose="020B0604020202020204" pitchFamily="34" charset="0"/>
              </a:rPr>
              <a:t>The validating style is constructive </a:t>
            </a:r>
          </a:p>
          <a:p>
            <a:r>
              <a:rPr lang="en-US" altLang="en-US" sz="1600" dirty="0">
                <a:solidFill>
                  <a:srgbClr val="FFFF00"/>
                </a:solidFill>
                <a:latin typeface="Arial" panose="020B0604020202020204" pitchFamily="34" charset="0"/>
                <a:cs typeface="Arial" panose="020B0604020202020204" pitchFamily="34" charset="0"/>
              </a:rPr>
              <a:t>The avoiding, volatile, and hostile styles are less constructive.</a:t>
            </a:r>
          </a:p>
        </p:txBody>
      </p:sp>
    </p:spTree>
    <p:extLst>
      <p:ext uri="{BB962C8B-B14F-4D97-AF65-F5344CB8AC3E}">
        <p14:creationId xmlns:p14="http://schemas.microsoft.com/office/powerpoint/2010/main" val="280788772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Rectangle 2"/>
          <p:cNvSpPr>
            <a:spLocks noChangeArrowheads="1"/>
          </p:cNvSpPr>
          <p:nvPr/>
        </p:nvSpPr>
        <p:spPr bwMode="auto">
          <a:xfrm>
            <a:off x="838200" y="0"/>
            <a:ext cx="2438400" cy="2743200"/>
          </a:xfrm>
          <a:prstGeom prst="rect">
            <a:avLst/>
          </a:prstGeom>
          <a:solidFill>
            <a:srgbClr val="00B0F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endParaRPr lang="en-US" altLang="en-US"/>
          </a:p>
        </p:txBody>
      </p:sp>
      <p:sp>
        <p:nvSpPr>
          <p:cNvPr id="25605" name="TextBox 5"/>
          <p:cNvSpPr txBox="1">
            <a:spLocks noChangeArrowheads="1"/>
          </p:cNvSpPr>
          <p:nvPr/>
        </p:nvSpPr>
        <p:spPr bwMode="auto">
          <a:xfrm>
            <a:off x="838200" y="1818144"/>
            <a:ext cx="7772400"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r>
              <a:rPr lang="en-US" altLang="en-US" dirty="0">
                <a:solidFill>
                  <a:srgbClr val="FFFF00"/>
                </a:solidFill>
                <a:latin typeface="Arial" panose="020B0604020202020204" pitchFamily="34" charset="0"/>
                <a:cs typeface="Arial" panose="020B0604020202020204" pitchFamily="34" charset="0"/>
              </a:rPr>
              <a:t>CONFLICT STYLE </a:t>
            </a:r>
          </a:p>
          <a:p>
            <a:r>
              <a:rPr lang="en-US" altLang="en-US" dirty="0">
                <a:solidFill>
                  <a:srgbClr val="FFFF00"/>
                </a:solidFill>
                <a:latin typeface="Arial" panose="020B0604020202020204" pitchFamily="34" charset="0"/>
                <a:cs typeface="Arial" panose="020B0604020202020204" pitchFamily="34" charset="0"/>
              </a:rPr>
              <a:t>AND ADULT </a:t>
            </a:r>
          </a:p>
          <a:p>
            <a:r>
              <a:rPr lang="en-US" altLang="en-US" dirty="0">
                <a:solidFill>
                  <a:srgbClr val="FFFF00"/>
                </a:solidFill>
                <a:latin typeface="Arial" panose="020B0604020202020204" pitchFamily="34" charset="0"/>
                <a:cs typeface="Arial" panose="020B0604020202020204" pitchFamily="34" charset="0"/>
              </a:rPr>
              <a:t>ATTACHMENT</a:t>
            </a:r>
          </a:p>
          <a:p>
            <a:endParaRPr lang="en-US" altLang="en-US" dirty="0">
              <a:solidFill>
                <a:srgbClr val="FFFF00"/>
              </a:solidFill>
              <a:latin typeface="Arial" panose="020B0604020202020204" pitchFamily="34" charset="0"/>
              <a:cs typeface="Arial" panose="020B0604020202020204" pitchFamily="34" charset="0"/>
            </a:endParaRPr>
          </a:p>
          <a:p>
            <a:r>
              <a:rPr lang="en-US" altLang="en-US" sz="1600" dirty="0">
                <a:solidFill>
                  <a:srgbClr val="FFFF00"/>
                </a:solidFill>
                <a:latin typeface="Arial" panose="020B0604020202020204" pitchFamily="34" charset="0"/>
                <a:cs typeface="Arial" panose="020B0604020202020204" pitchFamily="34" charset="0"/>
              </a:rPr>
              <a:t>Higher levels of perceived enmeshment and disengagement in families-of-origin will be associated with higher use of hostile, volatile and avoiding conflict styles and lower use of validating conflict style.</a:t>
            </a:r>
          </a:p>
          <a:p>
            <a:endParaRPr lang="en-US" altLang="en-US" sz="1600" dirty="0">
              <a:solidFill>
                <a:srgbClr val="FFFF00"/>
              </a:solidFill>
              <a:latin typeface="Arial" panose="020B0604020202020204" pitchFamily="34" charset="0"/>
              <a:cs typeface="Arial" panose="020B0604020202020204" pitchFamily="34" charset="0"/>
            </a:endParaRPr>
          </a:p>
          <a:p>
            <a:r>
              <a:rPr lang="en-US" altLang="en-US" sz="1600" dirty="0">
                <a:solidFill>
                  <a:srgbClr val="FFFF00"/>
                </a:solidFill>
                <a:latin typeface="Arial" panose="020B0604020202020204" pitchFamily="34" charset="0"/>
                <a:cs typeface="Arial" panose="020B0604020202020204" pitchFamily="34" charset="0"/>
              </a:rPr>
              <a:t>Attachment levels will moderate the relationship between perceived enmeshment and disengagement in families-of-origin and conflict styles.</a:t>
            </a: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304800"/>
            <a:ext cx="2147256" cy="858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389313" y="638175"/>
            <a:ext cx="2097087" cy="210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1319321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a:spLocks noChangeArrowheads="1"/>
          </p:cNvSpPr>
          <p:nvPr/>
        </p:nvSpPr>
        <p:spPr bwMode="auto">
          <a:xfrm>
            <a:off x="838200" y="0"/>
            <a:ext cx="2438400" cy="2743200"/>
          </a:xfrm>
          <a:prstGeom prst="rect">
            <a:avLst/>
          </a:prstGeom>
          <a:solidFill>
            <a:srgbClr val="00B0F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endParaRPr lang="en-US" altLang="en-US"/>
          </a:p>
        </p:txBody>
      </p:sp>
      <p:sp>
        <p:nvSpPr>
          <p:cNvPr id="27653" name="TextBox 5"/>
          <p:cNvSpPr txBox="1">
            <a:spLocks noChangeArrowheads="1"/>
          </p:cNvSpPr>
          <p:nvPr/>
        </p:nvSpPr>
        <p:spPr bwMode="auto">
          <a:xfrm>
            <a:off x="838200" y="2070100"/>
            <a:ext cx="8153400" cy="363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r>
              <a:rPr lang="ro-RO" altLang="en-US" dirty="0">
                <a:solidFill>
                  <a:srgbClr val="FFFF00"/>
                </a:solidFill>
                <a:latin typeface="Arial" panose="020B0604020202020204" pitchFamily="34" charset="0"/>
                <a:cs typeface="Arial" panose="020B0604020202020204" pitchFamily="34" charset="0"/>
              </a:rPr>
              <a:t>CONFLICT </a:t>
            </a:r>
            <a:endParaRPr lang="en-US" altLang="en-US" dirty="0">
              <a:solidFill>
                <a:srgbClr val="FFFF00"/>
              </a:solidFill>
              <a:latin typeface="Arial" panose="020B0604020202020204" pitchFamily="34" charset="0"/>
              <a:cs typeface="Arial" panose="020B0604020202020204" pitchFamily="34" charset="0"/>
            </a:endParaRPr>
          </a:p>
          <a:p>
            <a:r>
              <a:rPr lang="ro-RO" altLang="en-US" dirty="0">
                <a:solidFill>
                  <a:srgbClr val="FFFF00"/>
                </a:solidFill>
                <a:latin typeface="Arial" panose="020B0604020202020204" pitchFamily="34" charset="0"/>
                <a:cs typeface="Arial" panose="020B0604020202020204" pitchFamily="34" charset="0"/>
              </a:rPr>
              <a:t>RESOLUTION </a:t>
            </a:r>
            <a:endParaRPr lang="en-US" altLang="en-US" dirty="0">
              <a:solidFill>
                <a:srgbClr val="FFFF00"/>
              </a:solidFill>
              <a:latin typeface="Arial" panose="020B0604020202020204" pitchFamily="34" charset="0"/>
              <a:cs typeface="Arial" panose="020B0604020202020204" pitchFamily="34" charset="0"/>
            </a:endParaRPr>
          </a:p>
          <a:p>
            <a:endParaRPr lang="en-US" altLang="en-US" dirty="0">
              <a:solidFill>
                <a:srgbClr val="FFFF00"/>
              </a:solidFill>
              <a:latin typeface="Arial" panose="020B0604020202020204" pitchFamily="34" charset="0"/>
              <a:cs typeface="Arial" panose="020B0604020202020204" pitchFamily="34" charset="0"/>
            </a:endParaRPr>
          </a:p>
          <a:p>
            <a:r>
              <a:rPr lang="ro-RO" altLang="en-US" sz="1600" dirty="0">
                <a:solidFill>
                  <a:srgbClr val="FFFF00"/>
                </a:solidFill>
                <a:latin typeface="Arial" panose="020B0604020202020204" pitchFamily="34" charset="0"/>
                <a:cs typeface="Arial" panose="020B0604020202020204" pitchFamily="34" charset="0"/>
              </a:rPr>
              <a:t>Techniques involved in facilitating the peaceful ending of </a:t>
            </a:r>
            <a:r>
              <a:rPr lang="ro-RO" altLang="en-US" sz="1600" dirty="0">
                <a:solidFill>
                  <a:srgbClr val="FFFF00"/>
                </a:solidFill>
                <a:latin typeface="Arial" panose="020B0604020202020204" pitchFamily="34" charset="0"/>
                <a:cs typeface="Arial" panose="020B0604020202020204" pitchFamily="34" charset="0"/>
                <a:hlinkClick r:id="rId2" tooltip="Social conflict"/>
              </a:rPr>
              <a:t>social conflict</a:t>
            </a:r>
            <a:endParaRPr lang="en-US" altLang="en-US" sz="1600" dirty="0">
              <a:solidFill>
                <a:srgbClr val="FFFF00"/>
              </a:solidFill>
              <a:latin typeface="Arial" panose="020B0604020202020204" pitchFamily="34" charset="0"/>
              <a:cs typeface="Arial" panose="020B0604020202020204" pitchFamily="34" charset="0"/>
            </a:endParaRPr>
          </a:p>
          <a:p>
            <a:r>
              <a:rPr lang="en-US" altLang="en-US" sz="1600" dirty="0">
                <a:solidFill>
                  <a:srgbClr val="FFFF00"/>
                </a:solidFill>
                <a:latin typeface="Arial" panose="020B0604020202020204" pitchFamily="34" charset="0"/>
                <a:cs typeface="Arial" panose="020B0604020202020204" pitchFamily="34" charset="0"/>
              </a:rPr>
              <a:t> </a:t>
            </a:r>
          </a:p>
          <a:p>
            <a:r>
              <a:rPr lang="en-US" altLang="en-US" sz="1600" dirty="0">
                <a:solidFill>
                  <a:srgbClr val="FFFF00"/>
                </a:solidFill>
                <a:latin typeface="Arial" panose="020B0604020202020204" pitchFamily="34" charset="0"/>
                <a:cs typeface="Arial" panose="020B0604020202020204" pitchFamily="34" charset="0"/>
              </a:rPr>
              <a:t>Accept conflict as inevitable</a:t>
            </a:r>
          </a:p>
          <a:p>
            <a:r>
              <a:rPr lang="en-US" altLang="en-US" sz="1600" dirty="0">
                <a:solidFill>
                  <a:srgbClr val="FFFF00"/>
                </a:solidFill>
                <a:latin typeface="Arial" panose="020B0604020202020204" pitchFamily="34" charset="0"/>
                <a:cs typeface="Arial" panose="020B0604020202020204" pitchFamily="34" charset="0"/>
              </a:rPr>
              <a:t>Give priority to your relationship</a:t>
            </a:r>
          </a:p>
          <a:p>
            <a:r>
              <a:rPr lang="en-US" altLang="en-US" sz="1600" dirty="0">
                <a:solidFill>
                  <a:srgbClr val="FFFF00"/>
                </a:solidFill>
                <a:latin typeface="Arial" panose="020B0604020202020204" pitchFamily="34" charset="0"/>
                <a:cs typeface="Arial" panose="020B0604020202020204" pitchFamily="34" charset="0"/>
              </a:rPr>
              <a:t>Seek to understand the other’s perspective</a:t>
            </a:r>
          </a:p>
          <a:p>
            <a:r>
              <a:rPr lang="en-US" altLang="en-US" sz="1600" dirty="0">
                <a:solidFill>
                  <a:srgbClr val="FFFF00"/>
                </a:solidFill>
                <a:latin typeface="Arial" panose="020B0604020202020204" pitchFamily="34" charset="0"/>
                <a:cs typeface="Arial" panose="020B0604020202020204" pitchFamily="34" charset="0"/>
              </a:rPr>
              <a:t>Separate the other’s intention from behavior</a:t>
            </a:r>
          </a:p>
          <a:p>
            <a:r>
              <a:rPr lang="en-US" altLang="en-US" sz="1600" dirty="0">
                <a:solidFill>
                  <a:srgbClr val="FFFF00"/>
                </a:solidFill>
                <a:latin typeface="Arial" panose="020B0604020202020204" pitchFamily="34" charset="0"/>
                <a:cs typeface="Arial" panose="020B0604020202020204" pitchFamily="34" charset="0"/>
              </a:rPr>
              <a:t>Take responsibility for sharing your thoughts and feelings</a:t>
            </a:r>
          </a:p>
          <a:p>
            <a:r>
              <a:rPr lang="en-US" altLang="en-US" sz="1600" dirty="0">
                <a:solidFill>
                  <a:srgbClr val="FFFF00"/>
                </a:solidFill>
                <a:latin typeface="Arial" panose="020B0604020202020204" pitchFamily="34" charset="0"/>
                <a:cs typeface="Arial" panose="020B0604020202020204" pitchFamily="34" charset="0"/>
              </a:rPr>
              <a:t>Take risk to share thoughts and feelings</a:t>
            </a:r>
          </a:p>
          <a:p>
            <a:r>
              <a:rPr lang="en-US" altLang="en-US" sz="1600" dirty="0">
                <a:solidFill>
                  <a:srgbClr val="FFFF00"/>
                </a:solidFill>
                <a:latin typeface="Arial" panose="020B0604020202020204" pitchFamily="34" charset="0"/>
                <a:cs typeface="Arial" panose="020B0604020202020204" pitchFamily="34" charset="0"/>
              </a:rPr>
              <a:t>Practice creating a health home environment</a:t>
            </a:r>
          </a:p>
          <a:p>
            <a:r>
              <a:rPr lang="en-US" altLang="en-US" sz="1600" dirty="0">
                <a:solidFill>
                  <a:srgbClr val="FFFF00"/>
                </a:solidFill>
                <a:latin typeface="Arial" panose="020B0604020202020204" pitchFamily="34" charset="0"/>
                <a:cs typeface="Arial" panose="020B0604020202020204" pitchFamily="34" charset="0"/>
              </a:rPr>
              <a:t>Value yourself even when others don’t </a:t>
            </a:r>
          </a:p>
          <a:p>
            <a:r>
              <a:rPr lang="en-US" altLang="en-US" sz="1600" dirty="0">
                <a:solidFill>
                  <a:srgbClr val="FFFF00"/>
                </a:solidFill>
                <a:latin typeface="Arial" panose="020B0604020202020204" pitchFamily="34" charset="0"/>
                <a:cs typeface="Arial" panose="020B0604020202020204" pitchFamily="34" charset="0"/>
              </a:rPr>
              <a:t>Manage your anxiety and reactivity</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304800"/>
            <a:ext cx="2147256" cy="858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443288" y="685800"/>
            <a:ext cx="2043112" cy="206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4467023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Rectangle 2"/>
          <p:cNvSpPr>
            <a:spLocks noChangeArrowheads="1"/>
          </p:cNvSpPr>
          <p:nvPr/>
        </p:nvSpPr>
        <p:spPr bwMode="auto">
          <a:xfrm>
            <a:off x="838200" y="0"/>
            <a:ext cx="2438400" cy="2743200"/>
          </a:xfrm>
          <a:prstGeom prst="rect">
            <a:avLst/>
          </a:prstGeom>
          <a:solidFill>
            <a:srgbClr val="00B0F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endParaRPr lang="en-US" altLang="en-US"/>
          </a:p>
        </p:txBody>
      </p:sp>
      <p:sp>
        <p:nvSpPr>
          <p:cNvPr id="26629" name="TextBox 5"/>
          <p:cNvSpPr txBox="1">
            <a:spLocks noChangeArrowheads="1"/>
          </p:cNvSpPr>
          <p:nvPr/>
        </p:nvSpPr>
        <p:spPr bwMode="auto">
          <a:xfrm>
            <a:off x="838200" y="1219200"/>
            <a:ext cx="8077200" cy="4708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r>
              <a:rPr lang="en-US" altLang="en-US" dirty="0">
                <a:solidFill>
                  <a:srgbClr val="FFFF00"/>
                </a:solidFill>
                <a:latin typeface="Arial" panose="020B0604020202020204" pitchFamily="34" charset="0"/>
                <a:cs typeface="Arial" panose="020B0604020202020204" pitchFamily="34" charset="0"/>
              </a:rPr>
              <a:t>BIBLICAL </a:t>
            </a:r>
          </a:p>
          <a:p>
            <a:r>
              <a:rPr lang="en-US" altLang="en-US" dirty="0">
                <a:solidFill>
                  <a:srgbClr val="FFFF00"/>
                </a:solidFill>
                <a:latin typeface="Arial" panose="020B0604020202020204" pitchFamily="34" charset="0"/>
                <a:cs typeface="Arial" panose="020B0604020202020204" pitchFamily="34" charset="0"/>
              </a:rPr>
              <a:t>GUIDELINES </a:t>
            </a:r>
          </a:p>
          <a:p>
            <a:r>
              <a:rPr lang="en-US" altLang="en-US" dirty="0">
                <a:solidFill>
                  <a:srgbClr val="FFFF00"/>
                </a:solidFill>
                <a:latin typeface="Arial" panose="020B0604020202020204" pitchFamily="34" charset="0"/>
                <a:cs typeface="Arial" panose="020B0604020202020204" pitchFamily="34" charset="0"/>
              </a:rPr>
              <a:t>ON </a:t>
            </a:r>
          </a:p>
          <a:p>
            <a:r>
              <a:rPr lang="en-US" altLang="en-US" dirty="0">
                <a:solidFill>
                  <a:srgbClr val="FFFF00"/>
                </a:solidFill>
                <a:latin typeface="Arial" panose="020B0604020202020204" pitchFamily="34" charset="0"/>
                <a:cs typeface="Arial" panose="020B0604020202020204" pitchFamily="34" charset="0"/>
              </a:rPr>
              <a:t>COMMUNICATION </a:t>
            </a:r>
          </a:p>
          <a:p>
            <a:r>
              <a:rPr lang="en-US" altLang="en-US" dirty="0">
                <a:solidFill>
                  <a:srgbClr val="FFFF00"/>
                </a:solidFill>
                <a:latin typeface="Arial" panose="020B0604020202020204" pitchFamily="34" charset="0"/>
                <a:cs typeface="Arial" panose="020B0604020202020204" pitchFamily="34" charset="0"/>
              </a:rPr>
              <a:t>AND CONFLICT</a:t>
            </a:r>
          </a:p>
          <a:p>
            <a:r>
              <a:rPr lang="en-US" altLang="en-US" b="1" dirty="0">
                <a:solidFill>
                  <a:srgbClr val="FFFF00"/>
                </a:solidFill>
                <a:latin typeface="Arial" panose="020B0604020202020204" pitchFamily="34" charset="0"/>
                <a:cs typeface="Arial" panose="020B0604020202020204" pitchFamily="34" charset="0"/>
              </a:rPr>
              <a:t> </a:t>
            </a:r>
            <a:endParaRPr lang="en-US" altLang="en-US" dirty="0">
              <a:solidFill>
                <a:srgbClr val="FFFF00"/>
              </a:solidFill>
              <a:latin typeface="Arial" panose="020B0604020202020204" pitchFamily="34" charset="0"/>
              <a:cs typeface="Arial" panose="020B0604020202020204" pitchFamily="34" charset="0"/>
            </a:endParaRPr>
          </a:p>
          <a:p>
            <a:r>
              <a:rPr lang="en-US" altLang="en-US" sz="1600" dirty="0">
                <a:solidFill>
                  <a:srgbClr val="FFFF00"/>
                </a:solidFill>
                <a:latin typeface="Arial" panose="020B0604020202020204" pitchFamily="34" charset="0"/>
                <a:cs typeface="Arial" panose="020B0604020202020204" pitchFamily="34" charset="0"/>
              </a:rPr>
              <a:t>“Death and life are in the power of the tongue.” Proverbs 18:21</a:t>
            </a:r>
          </a:p>
          <a:p>
            <a:r>
              <a:rPr lang="en-US" altLang="en-US" sz="1600" dirty="0">
                <a:solidFill>
                  <a:srgbClr val="FFFF00"/>
                </a:solidFill>
                <a:latin typeface="Arial" panose="020B0604020202020204" pitchFamily="34" charset="0"/>
                <a:cs typeface="Arial" panose="020B0604020202020204" pitchFamily="34" charset="0"/>
              </a:rPr>
              <a:t>“Wherefore my beloved brethren, let every men be swift to hear, </a:t>
            </a:r>
          </a:p>
          <a:p>
            <a:r>
              <a:rPr lang="en-US" altLang="en-US" sz="1600" dirty="0">
                <a:solidFill>
                  <a:srgbClr val="FFFF00"/>
                </a:solidFill>
                <a:latin typeface="Arial" panose="020B0604020202020204" pitchFamily="34" charset="0"/>
                <a:cs typeface="Arial" panose="020B0604020202020204" pitchFamily="34" charset="0"/>
              </a:rPr>
              <a:t>	slow to speak, slow to wrath…” James 1:19</a:t>
            </a:r>
          </a:p>
          <a:p>
            <a:r>
              <a:rPr lang="en-US" altLang="en-US" sz="1600" dirty="0">
                <a:solidFill>
                  <a:srgbClr val="FFFF00"/>
                </a:solidFill>
                <a:latin typeface="Arial" panose="020B0604020202020204" pitchFamily="34" charset="0"/>
                <a:cs typeface="Arial" panose="020B0604020202020204" pitchFamily="34" charset="0"/>
              </a:rPr>
              <a:t>“He that keeps his mouth, keep his life; but he that opens </a:t>
            </a:r>
          </a:p>
          <a:p>
            <a:r>
              <a:rPr lang="en-US" altLang="en-US" sz="1600" dirty="0">
                <a:solidFill>
                  <a:srgbClr val="FFFF00"/>
                </a:solidFill>
                <a:latin typeface="Arial" panose="020B0604020202020204" pitchFamily="34" charset="0"/>
                <a:cs typeface="Arial" panose="020B0604020202020204" pitchFamily="34" charset="0"/>
              </a:rPr>
              <a:t>	wide his lips shall have destruction..” Proverbs 21:23 </a:t>
            </a:r>
          </a:p>
          <a:p>
            <a:r>
              <a:rPr lang="en-US" altLang="en-US" sz="1600" dirty="0">
                <a:solidFill>
                  <a:srgbClr val="FFFF00"/>
                </a:solidFill>
                <a:latin typeface="Arial" panose="020B0604020202020204" pitchFamily="34" charset="0"/>
                <a:cs typeface="Arial" panose="020B0604020202020204" pitchFamily="34" charset="0"/>
              </a:rPr>
              <a:t>“A soft answer turns away wrath, but grievous </a:t>
            </a:r>
          </a:p>
          <a:p>
            <a:r>
              <a:rPr lang="en-US" altLang="en-US" sz="1600" dirty="0">
                <a:solidFill>
                  <a:srgbClr val="FFFF00"/>
                </a:solidFill>
                <a:latin typeface="Arial" panose="020B0604020202020204" pitchFamily="34" charset="0"/>
                <a:cs typeface="Arial" panose="020B0604020202020204" pitchFamily="34" charset="0"/>
              </a:rPr>
              <a:t>	words stir up anger…” Proverbs 15:1</a:t>
            </a:r>
          </a:p>
          <a:p>
            <a:r>
              <a:rPr lang="en-US" altLang="en-US" sz="1600" dirty="0">
                <a:solidFill>
                  <a:srgbClr val="FFFF00"/>
                </a:solidFill>
                <a:latin typeface="Arial" panose="020B0604020202020204" pitchFamily="34" charset="0"/>
                <a:cs typeface="Arial" panose="020B0604020202020204" pitchFamily="34" charset="0"/>
              </a:rPr>
              <a:t>“Let your speech be always with grace, seasoned with salt, that you may know how to answer every man.” Colossians 4:6</a:t>
            </a:r>
          </a:p>
          <a:p>
            <a:r>
              <a:rPr lang="en-US" altLang="en-US" sz="1600" dirty="0">
                <a:solidFill>
                  <a:srgbClr val="FFFF00"/>
                </a:solidFill>
                <a:latin typeface="Arial" panose="020B0604020202020204" pitchFamily="34" charset="0"/>
                <a:cs typeface="Arial" panose="020B0604020202020204" pitchFamily="34" charset="0"/>
              </a:rPr>
              <a:t>“Let no corrupt communication proceed out of your mouth, </a:t>
            </a:r>
          </a:p>
          <a:p>
            <a:r>
              <a:rPr lang="en-US" altLang="en-US" sz="1600" dirty="0">
                <a:solidFill>
                  <a:srgbClr val="FFFF00"/>
                </a:solidFill>
                <a:latin typeface="Arial" panose="020B0604020202020204" pitchFamily="34" charset="0"/>
                <a:cs typeface="Arial" panose="020B0604020202020204" pitchFamily="34" charset="0"/>
              </a:rPr>
              <a:t>	but what is good to the use of edifying, that it may minister </a:t>
            </a:r>
          </a:p>
          <a:p>
            <a:r>
              <a:rPr lang="en-US" altLang="en-US" sz="1600" dirty="0">
                <a:solidFill>
                  <a:srgbClr val="FFFF00"/>
                </a:solidFill>
                <a:latin typeface="Arial" panose="020B0604020202020204" pitchFamily="34" charset="0"/>
                <a:cs typeface="Arial" panose="020B0604020202020204" pitchFamily="34" charset="0"/>
              </a:rPr>
              <a:t>	grace unto the hearers…” Ephesians 4:29</a:t>
            </a: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304800"/>
            <a:ext cx="2147256" cy="858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1454150"/>
            <a:ext cx="2301875" cy="128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142404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2"/>
          <p:cNvSpPr>
            <a:spLocks noChangeArrowheads="1"/>
          </p:cNvSpPr>
          <p:nvPr/>
        </p:nvSpPr>
        <p:spPr bwMode="auto">
          <a:xfrm>
            <a:off x="838200" y="0"/>
            <a:ext cx="2438400" cy="2743200"/>
          </a:xfrm>
          <a:prstGeom prst="rect">
            <a:avLst/>
          </a:prstGeom>
          <a:solidFill>
            <a:srgbClr val="00B0F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endParaRPr lang="en-US" altLang="en-US"/>
          </a:p>
        </p:txBody>
      </p:sp>
      <p:sp>
        <p:nvSpPr>
          <p:cNvPr id="5125" name="TextBox 5"/>
          <p:cNvSpPr txBox="1">
            <a:spLocks noChangeArrowheads="1"/>
          </p:cNvSpPr>
          <p:nvPr/>
        </p:nvSpPr>
        <p:spPr bwMode="auto">
          <a:xfrm>
            <a:off x="838200" y="2314575"/>
            <a:ext cx="8077200" cy="258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r>
              <a:rPr lang="en-US" altLang="en-US">
                <a:solidFill>
                  <a:srgbClr val="FFFF00"/>
                </a:solidFill>
                <a:latin typeface="Arial" panose="020B0604020202020204" pitchFamily="34" charset="0"/>
                <a:cs typeface="Arial" panose="020B0604020202020204" pitchFamily="34" charset="0"/>
              </a:rPr>
              <a:t>FAMILY CONFLICT</a:t>
            </a:r>
          </a:p>
          <a:p>
            <a:r>
              <a:rPr lang="en-US" altLang="en-US" b="1">
                <a:solidFill>
                  <a:srgbClr val="FFFF00"/>
                </a:solidFill>
                <a:latin typeface="Arial" panose="020B0604020202020204" pitchFamily="34" charset="0"/>
                <a:cs typeface="Arial" panose="020B0604020202020204" pitchFamily="34" charset="0"/>
              </a:rPr>
              <a:t> </a:t>
            </a:r>
            <a:endParaRPr lang="en-US" altLang="en-US">
              <a:solidFill>
                <a:srgbClr val="FFFF00"/>
              </a:solidFill>
              <a:latin typeface="Arial" panose="020B0604020202020204" pitchFamily="34" charset="0"/>
              <a:cs typeface="Arial" panose="020B0604020202020204" pitchFamily="34" charset="0"/>
            </a:endParaRPr>
          </a:p>
          <a:p>
            <a:r>
              <a:rPr lang="en-US" altLang="en-US">
                <a:solidFill>
                  <a:srgbClr val="FFFF00"/>
                </a:solidFill>
                <a:latin typeface="Arial" panose="020B0604020202020204" pitchFamily="34" charset="0"/>
                <a:cs typeface="Arial" panose="020B0604020202020204" pitchFamily="34" charset="0"/>
              </a:rPr>
              <a:t>‘High conflict’ = when the timing, duration, and intensity of the conflict results in negative effects for the relationship, individual partners, or other family members, most notably children.</a:t>
            </a:r>
          </a:p>
          <a:p>
            <a:endParaRPr lang="en-US" altLang="en-US">
              <a:solidFill>
                <a:srgbClr val="FFFF00"/>
              </a:solidFill>
              <a:latin typeface="Arial" panose="020B0604020202020204" pitchFamily="34" charset="0"/>
              <a:cs typeface="Arial" panose="020B0604020202020204" pitchFamily="34" charset="0"/>
            </a:endParaRPr>
          </a:p>
          <a:p>
            <a:r>
              <a:rPr lang="en-US" altLang="en-US">
                <a:solidFill>
                  <a:srgbClr val="FFFF00"/>
                </a:solidFill>
                <a:latin typeface="Arial" panose="020B0604020202020204" pitchFamily="34" charset="0"/>
                <a:cs typeface="Arial" panose="020B0604020202020204" pitchFamily="34" charset="0"/>
              </a:rPr>
              <a:t>Couples that engage in high conflict:</a:t>
            </a:r>
          </a:p>
          <a:p>
            <a:r>
              <a:rPr lang="en-US" altLang="en-US">
                <a:solidFill>
                  <a:srgbClr val="FFFF00"/>
                </a:solidFill>
                <a:latin typeface="Arial" panose="020B0604020202020204" pitchFamily="34" charset="0"/>
                <a:cs typeface="Arial" panose="020B0604020202020204" pitchFamily="34" charset="0"/>
              </a:rPr>
              <a:t>	Couples in ongoing stable relationships (conflict-habituated)</a:t>
            </a:r>
          </a:p>
          <a:p>
            <a:r>
              <a:rPr lang="en-US" altLang="en-US">
                <a:solidFill>
                  <a:srgbClr val="FFFF00"/>
                </a:solidFill>
                <a:latin typeface="Arial" panose="020B0604020202020204" pitchFamily="34" charset="0"/>
                <a:cs typeface="Arial" panose="020B0604020202020204" pitchFamily="34" charset="0"/>
              </a:rPr>
              <a:t>	Separated or divorced couples.</a:t>
            </a: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304800"/>
            <a:ext cx="2147256" cy="858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700088"/>
            <a:ext cx="2057400" cy="2043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835857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6" name="Rectangle 2"/>
          <p:cNvSpPr>
            <a:spLocks noChangeArrowheads="1"/>
          </p:cNvSpPr>
          <p:nvPr/>
        </p:nvSpPr>
        <p:spPr bwMode="auto">
          <a:xfrm>
            <a:off x="838200" y="0"/>
            <a:ext cx="2438400" cy="2743200"/>
          </a:xfrm>
          <a:prstGeom prst="rect">
            <a:avLst/>
          </a:prstGeom>
          <a:solidFill>
            <a:srgbClr val="00B0F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endParaRPr lang="en-US" altLang="en-US"/>
          </a:p>
        </p:txBody>
      </p:sp>
      <p:sp>
        <p:nvSpPr>
          <p:cNvPr id="28677" name="TextBox 5"/>
          <p:cNvSpPr txBox="1">
            <a:spLocks noChangeArrowheads="1"/>
          </p:cNvSpPr>
          <p:nvPr/>
        </p:nvSpPr>
        <p:spPr bwMode="auto">
          <a:xfrm>
            <a:off x="838200" y="2070100"/>
            <a:ext cx="8153400" cy="314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r>
              <a:rPr lang="en-US" altLang="en-US" dirty="0">
                <a:solidFill>
                  <a:srgbClr val="FFFF00"/>
                </a:solidFill>
                <a:latin typeface="Arial" panose="020B0604020202020204" pitchFamily="34" charset="0"/>
                <a:cs typeface="Arial" panose="020B0604020202020204" pitchFamily="34" charset="0"/>
              </a:rPr>
              <a:t>FAMILY </a:t>
            </a:r>
          </a:p>
          <a:p>
            <a:r>
              <a:rPr lang="en-US" altLang="en-US" dirty="0">
                <a:solidFill>
                  <a:srgbClr val="FFFF00"/>
                </a:solidFill>
                <a:latin typeface="Arial" panose="020B0604020202020204" pitchFamily="34" charset="0"/>
                <a:cs typeface="Arial" panose="020B0604020202020204" pitchFamily="34" charset="0"/>
              </a:rPr>
              <a:t>REFLECTION</a:t>
            </a:r>
          </a:p>
          <a:p>
            <a:r>
              <a:rPr lang="en-US" altLang="en-US" dirty="0">
                <a:solidFill>
                  <a:srgbClr val="FFFF00"/>
                </a:solidFill>
                <a:latin typeface="Arial" panose="020B0604020202020204" pitchFamily="34" charset="0"/>
                <a:cs typeface="Arial" panose="020B0604020202020204" pitchFamily="34" charset="0"/>
              </a:rPr>
              <a:t> </a:t>
            </a:r>
          </a:p>
          <a:p>
            <a:r>
              <a:rPr lang="en-US" altLang="en-US" dirty="0">
                <a:solidFill>
                  <a:srgbClr val="FFFF00"/>
                </a:solidFill>
                <a:latin typeface="Arial" panose="020B0604020202020204" pitchFamily="34" charset="0"/>
                <a:cs typeface="Arial" panose="020B0604020202020204" pitchFamily="34" charset="0"/>
              </a:rPr>
              <a:t>What were the main reasons for conflict in your family?</a:t>
            </a:r>
          </a:p>
          <a:p>
            <a:r>
              <a:rPr lang="en-US" altLang="en-US" dirty="0">
                <a:solidFill>
                  <a:srgbClr val="FFFF00"/>
                </a:solidFill>
                <a:latin typeface="Arial" panose="020B0604020202020204" pitchFamily="34" charset="0"/>
                <a:cs typeface="Arial" panose="020B0604020202020204" pitchFamily="34" charset="0"/>
              </a:rPr>
              <a:t>What techniques did your parents used to solve their conflicts?</a:t>
            </a:r>
          </a:p>
          <a:p>
            <a:r>
              <a:rPr lang="en-US" altLang="en-US" dirty="0">
                <a:solidFill>
                  <a:srgbClr val="FFFF00"/>
                </a:solidFill>
                <a:latin typeface="Arial" panose="020B0604020202020204" pitchFamily="34" charset="0"/>
                <a:cs typeface="Arial" panose="020B0604020202020204" pitchFamily="34" charset="0"/>
              </a:rPr>
              <a:t>How your family-of-origin influenced your style of dealing with conflict?</a:t>
            </a:r>
          </a:p>
          <a:p>
            <a:r>
              <a:rPr lang="en-US" altLang="en-US" dirty="0">
                <a:solidFill>
                  <a:srgbClr val="FFFF00"/>
                </a:solidFill>
                <a:latin typeface="Arial" panose="020B0604020202020204" pitchFamily="34" charset="0"/>
                <a:cs typeface="Arial" panose="020B0604020202020204" pitchFamily="34" charset="0"/>
              </a:rPr>
              <a:t>What is your style of expressing the unpleasant situations you are involved in?</a:t>
            </a:r>
          </a:p>
          <a:p>
            <a:r>
              <a:rPr lang="en-US" altLang="en-US" dirty="0">
                <a:solidFill>
                  <a:srgbClr val="FFFF00"/>
                </a:solidFill>
                <a:latin typeface="Arial" panose="020B0604020202020204" pitchFamily="34" charset="0"/>
                <a:cs typeface="Arial" panose="020B0604020202020204" pitchFamily="34" charset="0"/>
              </a:rPr>
              <a:t>What can you do beginning today to make a difference in the way you handle </a:t>
            </a:r>
            <a:r>
              <a:rPr lang="en-US" altLang="en-US" dirty="0" smtClean="0">
                <a:solidFill>
                  <a:srgbClr val="FFFF00"/>
                </a:solidFill>
                <a:latin typeface="Arial" panose="020B0604020202020204" pitchFamily="34" charset="0"/>
                <a:cs typeface="Arial" panose="020B0604020202020204" pitchFamily="34" charset="0"/>
              </a:rPr>
              <a:t>	conflict </a:t>
            </a:r>
            <a:r>
              <a:rPr lang="en-US" altLang="en-US" dirty="0">
                <a:solidFill>
                  <a:srgbClr val="FFFF00"/>
                </a:solidFill>
                <a:latin typeface="Arial" panose="020B0604020202020204" pitchFamily="34" charset="0"/>
                <a:cs typeface="Arial" panose="020B0604020202020204" pitchFamily="34" charset="0"/>
              </a:rPr>
              <a:t>in your marriage or family relationships?</a:t>
            </a:r>
          </a:p>
          <a:p>
            <a:r>
              <a:rPr lang="en-US" altLang="en-US" dirty="0">
                <a:solidFill>
                  <a:srgbClr val="FFFF00"/>
                </a:solidFill>
                <a:latin typeface="Arial" panose="020B0604020202020204" pitchFamily="34" charset="0"/>
                <a:cs typeface="Arial" panose="020B0604020202020204" pitchFamily="34" charset="0"/>
              </a:rPr>
              <a:t>How can you help when you are asked to mediate in a family conflict?</a:t>
            </a:r>
          </a:p>
          <a:p>
            <a:r>
              <a:rPr lang="en-US" altLang="en-US" dirty="0">
                <a:solidFill>
                  <a:srgbClr val="FFFF00"/>
                </a:solidFill>
                <a:latin typeface="Arial" panose="020B0604020202020204" pitchFamily="34" charset="0"/>
                <a:cs typeface="Arial" panose="020B0604020202020204" pitchFamily="34" charset="0"/>
              </a:rPr>
              <a:t>What can you do to help a child who is a target in a triangulation process?</a:t>
            </a: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304800"/>
            <a:ext cx="2147256" cy="858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425825" y="617538"/>
            <a:ext cx="2136775" cy="2125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7092079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Rectangle 2"/>
          <p:cNvSpPr>
            <a:spLocks noChangeArrowheads="1"/>
          </p:cNvSpPr>
          <p:nvPr/>
        </p:nvSpPr>
        <p:spPr bwMode="auto">
          <a:xfrm>
            <a:off x="838200" y="0"/>
            <a:ext cx="2438400" cy="2743200"/>
          </a:xfrm>
          <a:prstGeom prst="rect">
            <a:avLst/>
          </a:prstGeom>
          <a:solidFill>
            <a:srgbClr val="00B0F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endParaRPr lang="en-US" altLang="en-US"/>
          </a:p>
        </p:txBody>
      </p:sp>
      <p:sp>
        <p:nvSpPr>
          <p:cNvPr id="29701" name="TextBox 5"/>
          <p:cNvSpPr txBox="1">
            <a:spLocks noChangeArrowheads="1"/>
          </p:cNvSpPr>
          <p:nvPr/>
        </p:nvSpPr>
        <p:spPr bwMode="auto">
          <a:xfrm>
            <a:off x="838200" y="2263775"/>
            <a:ext cx="7772400" cy="314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r>
              <a:rPr lang="en-US" altLang="en-US">
                <a:solidFill>
                  <a:srgbClr val="FFFF00"/>
                </a:solidFill>
                <a:latin typeface="Arial" panose="020B0604020202020204" pitchFamily="34" charset="0"/>
                <a:cs typeface="Arial" panose="020B0604020202020204" pitchFamily="34" charset="0"/>
              </a:rPr>
              <a:t>REFERENCES</a:t>
            </a:r>
          </a:p>
          <a:p>
            <a:endParaRPr lang="en-US" altLang="en-US" b="1">
              <a:solidFill>
                <a:srgbClr val="FFFF00"/>
              </a:solidFill>
              <a:latin typeface="Arial" panose="020B0604020202020204" pitchFamily="34" charset="0"/>
              <a:cs typeface="Arial" panose="020B0604020202020204" pitchFamily="34" charset="0"/>
            </a:endParaRPr>
          </a:p>
          <a:p>
            <a:endParaRPr lang="en-US" altLang="en-US">
              <a:solidFill>
                <a:srgbClr val="FFFF00"/>
              </a:solidFill>
              <a:latin typeface="Arial" panose="020B0604020202020204" pitchFamily="34" charset="0"/>
              <a:cs typeface="Arial" panose="020B0604020202020204" pitchFamily="34" charset="0"/>
            </a:endParaRPr>
          </a:p>
          <a:p>
            <a:r>
              <a:rPr lang="en-US" altLang="en-US">
                <a:solidFill>
                  <a:srgbClr val="FFFF00"/>
                </a:solidFill>
                <a:latin typeface="Arial" panose="020B0604020202020204" pitchFamily="34" charset="0"/>
                <a:cs typeface="Arial" panose="020B0604020202020204" pitchFamily="34" charset="0"/>
              </a:rPr>
              <a:t>BAPTIST, J.A., THOMPSON, D. E., NORTON, A.M., HARDY, N.R., &amp; LINK, C.D., The effects of the Intergenerational Transmission of Family Emotional Processes on Conflict Styles: The Moderating Role of Attachment </a:t>
            </a:r>
            <a:r>
              <a:rPr lang="en-US" altLang="en-US" i="1">
                <a:solidFill>
                  <a:srgbClr val="FFFF00"/>
                </a:solidFill>
                <a:latin typeface="Arial" panose="020B0604020202020204" pitchFamily="34" charset="0"/>
                <a:cs typeface="Arial" panose="020B0604020202020204" pitchFamily="34" charset="0"/>
              </a:rPr>
              <a:t>The American Journal of Family Therapy</a:t>
            </a:r>
            <a:r>
              <a:rPr lang="en-US" altLang="en-US">
                <a:solidFill>
                  <a:srgbClr val="FFFF00"/>
                </a:solidFill>
                <a:latin typeface="Arial" panose="020B0604020202020204" pitchFamily="34" charset="0"/>
                <a:cs typeface="Arial" panose="020B0604020202020204" pitchFamily="34" charset="0"/>
              </a:rPr>
              <a:t>, 40:56–73, 2012</a:t>
            </a:r>
          </a:p>
          <a:p>
            <a:r>
              <a:rPr lang="en-US" altLang="en-US">
                <a:solidFill>
                  <a:srgbClr val="FFFF00"/>
                </a:solidFill>
                <a:latin typeface="Arial" panose="020B0604020202020204" pitchFamily="34" charset="0"/>
                <a:cs typeface="Arial" panose="020B0604020202020204" pitchFamily="34" charset="0"/>
              </a:rPr>
              <a:t> </a:t>
            </a:r>
          </a:p>
          <a:p>
            <a:r>
              <a:rPr lang="en-US" altLang="en-US">
                <a:solidFill>
                  <a:srgbClr val="FFFF00"/>
                </a:solidFill>
                <a:latin typeface="Arial" panose="020B0604020202020204" pitchFamily="34" charset="0"/>
                <a:cs typeface="Arial" panose="020B0604020202020204" pitchFamily="34" charset="0"/>
              </a:rPr>
              <a:t>ANDERSON, S. R., ANDERSON, S. A., PALMER, K.L., MUTCHLER, M.S.,BAKER, L.K., Defining High Conflict, </a:t>
            </a:r>
            <a:r>
              <a:rPr lang="en-US" altLang="en-US" i="1">
                <a:solidFill>
                  <a:srgbClr val="FFFF00"/>
                </a:solidFill>
                <a:latin typeface="Arial" panose="020B0604020202020204" pitchFamily="34" charset="0"/>
                <a:cs typeface="Arial" panose="020B0604020202020204" pitchFamily="34" charset="0"/>
              </a:rPr>
              <a:t>The American Journal of Family Therapy</a:t>
            </a:r>
            <a:r>
              <a:rPr lang="en-US" altLang="en-US">
                <a:solidFill>
                  <a:srgbClr val="FFFF00"/>
                </a:solidFill>
                <a:latin typeface="Arial" panose="020B0604020202020204" pitchFamily="34" charset="0"/>
                <a:cs typeface="Arial" panose="020B0604020202020204" pitchFamily="34" charset="0"/>
              </a:rPr>
              <a:t>, 39:11–27, 2011</a:t>
            </a: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304800"/>
            <a:ext cx="2147256" cy="858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638481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2"/>
          <p:cNvSpPr>
            <a:spLocks noChangeArrowheads="1"/>
          </p:cNvSpPr>
          <p:nvPr/>
        </p:nvSpPr>
        <p:spPr bwMode="auto">
          <a:xfrm>
            <a:off x="838200" y="0"/>
            <a:ext cx="2438400" cy="2743200"/>
          </a:xfrm>
          <a:prstGeom prst="rect">
            <a:avLst/>
          </a:prstGeom>
          <a:solidFill>
            <a:srgbClr val="00B0F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endParaRPr lang="en-US" altLang="en-US"/>
          </a:p>
        </p:txBody>
      </p:sp>
      <p:sp>
        <p:nvSpPr>
          <p:cNvPr id="6149" name="TextBox 5"/>
          <p:cNvSpPr txBox="1">
            <a:spLocks noChangeArrowheads="1"/>
          </p:cNvSpPr>
          <p:nvPr/>
        </p:nvSpPr>
        <p:spPr bwMode="auto">
          <a:xfrm>
            <a:off x="838200" y="1828800"/>
            <a:ext cx="7772400"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r>
              <a:rPr lang="en-US" altLang="en-US" dirty="0">
                <a:solidFill>
                  <a:srgbClr val="FFFF00"/>
                </a:solidFill>
                <a:latin typeface="Arial" panose="020B0604020202020204" pitchFamily="34" charset="0"/>
                <a:cs typeface="Arial" panose="020B0604020202020204" pitchFamily="34" charset="0"/>
              </a:rPr>
              <a:t>THE CONFLICT </a:t>
            </a:r>
          </a:p>
          <a:p>
            <a:r>
              <a:rPr lang="en-US" altLang="en-US" dirty="0">
                <a:solidFill>
                  <a:srgbClr val="FFFF00"/>
                </a:solidFill>
                <a:latin typeface="Arial" panose="020B0604020202020204" pitchFamily="34" charset="0"/>
                <a:cs typeface="Arial" panose="020B0604020202020204" pitchFamily="34" charset="0"/>
              </a:rPr>
              <a:t>CONTINUUM </a:t>
            </a:r>
          </a:p>
          <a:p>
            <a:r>
              <a:rPr lang="en-US" altLang="en-US" dirty="0">
                <a:solidFill>
                  <a:srgbClr val="FFFF00"/>
                </a:solidFill>
                <a:latin typeface="Arial" panose="020B0604020202020204" pitchFamily="34" charset="0"/>
                <a:cs typeface="Arial" panose="020B0604020202020204" pitchFamily="34" charset="0"/>
              </a:rPr>
              <a:t>- FIVE LEVELS </a:t>
            </a:r>
          </a:p>
          <a:p>
            <a:endParaRPr lang="en-US" altLang="en-US" dirty="0">
              <a:solidFill>
                <a:srgbClr val="FFFF00"/>
              </a:solidFill>
              <a:latin typeface="Arial" panose="020B0604020202020204" pitchFamily="34" charset="0"/>
              <a:cs typeface="Arial" panose="020B0604020202020204" pitchFamily="34" charset="0"/>
            </a:endParaRPr>
          </a:p>
          <a:p>
            <a:r>
              <a:rPr lang="en-US" altLang="en-US" sz="1600" dirty="0">
                <a:solidFill>
                  <a:srgbClr val="FFFF00"/>
                </a:solidFill>
                <a:latin typeface="Arial" panose="020B0604020202020204" pitchFamily="34" charset="0"/>
                <a:cs typeface="Arial" panose="020B0604020202020204" pitchFamily="34" charset="0"/>
              </a:rPr>
              <a:t>At each stage of the continuum the ratio of positive to negative, hostile exchanges declines.</a:t>
            </a:r>
          </a:p>
          <a:p>
            <a:r>
              <a:rPr lang="en-US" altLang="en-US" sz="1600" b="1" dirty="0">
                <a:solidFill>
                  <a:srgbClr val="FFFF00"/>
                </a:solidFill>
                <a:latin typeface="Arial" panose="020B0604020202020204" pitchFamily="34" charset="0"/>
                <a:cs typeface="Arial" panose="020B0604020202020204" pitchFamily="34" charset="0"/>
              </a:rPr>
              <a:t> </a:t>
            </a:r>
            <a:endParaRPr lang="en-US" altLang="en-US" sz="1600" dirty="0">
              <a:solidFill>
                <a:srgbClr val="FFFF00"/>
              </a:solidFill>
              <a:latin typeface="Arial" panose="020B0604020202020204" pitchFamily="34" charset="0"/>
              <a:cs typeface="Arial" panose="020B0604020202020204" pitchFamily="34" charset="0"/>
            </a:endParaRPr>
          </a:p>
          <a:p>
            <a:r>
              <a:rPr lang="en-US" altLang="en-US" sz="1600" dirty="0">
                <a:solidFill>
                  <a:srgbClr val="FFFF00"/>
                </a:solidFill>
                <a:latin typeface="Arial" panose="020B0604020202020204" pitchFamily="34" charset="0"/>
                <a:cs typeface="Arial" panose="020B0604020202020204" pitchFamily="34" charset="0"/>
              </a:rPr>
              <a:t>Level 1 (Problems to Solve) </a:t>
            </a:r>
          </a:p>
          <a:p>
            <a:r>
              <a:rPr lang="en-US" altLang="en-US" sz="1600" dirty="0">
                <a:solidFill>
                  <a:srgbClr val="FFFF00"/>
                </a:solidFill>
                <a:latin typeface="Arial" panose="020B0604020202020204" pitchFamily="34" charset="0"/>
                <a:cs typeface="Arial" panose="020B0604020202020204" pitchFamily="34" charset="0"/>
              </a:rPr>
              <a:t>Conflict is focused on specific issues and how to solve them. When anger is expressed over differences it is usually short lived and the emotional climate remains hopeful. </a:t>
            </a:r>
          </a:p>
          <a:p>
            <a:endParaRPr lang="en-US" altLang="en-US" sz="1600" dirty="0">
              <a:solidFill>
                <a:srgbClr val="FFFF00"/>
              </a:solidFill>
              <a:latin typeface="Arial" panose="020B0604020202020204" pitchFamily="34" charset="0"/>
              <a:cs typeface="Arial" panose="020B0604020202020204" pitchFamily="34" charset="0"/>
            </a:endParaRPr>
          </a:p>
          <a:p>
            <a:r>
              <a:rPr lang="en-US" altLang="en-US" sz="1600" dirty="0">
                <a:solidFill>
                  <a:srgbClr val="FFFF00"/>
                </a:solidFill>
                <a:latin typeface="Arial" panose="020B0604020202020204" pitchFamily="34" charset="0"/>
                <a:cs typeface="Arial" panose="020B0604020202020204" pitchFamily="34" charset="0"/>
              </a:rPr>
              <a:t>Level 2 (Disagreements)</a:t>
            </a:r>
          </a:p>
          <a:p>
            <a:r>
              <a:rPr lang="en-US" altLang="en-US" sz="1600" dirty="0">
                <a:solidFill>
                  <a:srgbClr val="FFFF00"/>
                </a:solidFill>
                <a:latin typeface="Arial" panose="020B0604020202020204" pitchFamily="34" charset="0"/>
                <a:cs typeface="Arial" panose="020B0604020202020204" pitchFamily="34" charset="0"/>
              </a:rPr>
              <a:t>Trust within the emotional environment has begun to fade; partners communicate less often with one another and are more likely to triangulate others into the conflict.</a:t>
            </a:r>
          </a:p>
          <a:p>
            <a:r>
              <a:rPr lang="en-US" altLang="en-US" sz="1600" dirty="0">
                <a:solidFill>
                  <a:srgbClr val="FFFF00"/>
                </a:solidFill>
                <a:latin typeface="Arial" panose="020B0604020202020204" pitchFamily="34" charset="0"/>
                <a:cs typeface="Arial" panose="020B0604020202020204" pitchFamily="34" charset="0"/>
              </a:rPr>
              <a:t>Couples still see ways to address their disagreements.</a:t>
            </a: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304800"/>
            <a:ext cx="2147256" cy="858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750888"/>
            <a:ext cx="20574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313279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2"/>
          <p:cNvSpPr>
            <a:spLocks noChangeArrowheads="1"/>
          </p:cNvSpPr>
          <p:nvPr/>
        </p:nvSpPr>
        <p:spPr bwMode="auto">
          <a:xfrm>
            <a:off x="838200" y="0"/>
            <a:ext cx="2438400" cy="2743200"/>
          </a:xfrm>
          <a:prstGeom prst="rect">
            <a:avLst/>
          </a:prstGeom>
          <a:solidFill>
            <a:srgbClr val="00B0F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endParaRPr lang="en-US" altLang="en-US"/>
          </a:p>
        </p:txBody>
      </p:sp>
      <p:sp>
        <p:nvSpPr>
          <p:cNvPr id="7173" name="TextBox 5"/>
          <p:cNvSpPr txBox="1">
            <a:spLocks noChangeArrowheads="1"/>
          </p:cNvSpPr>
          <p:nvPr/>
        </p:nvSpPr>
        <p:spPr bwMode="auto">
          <a:xfrm>
            <a:off x="838200" y="1828800"/>
            <a:ext cx="8077200"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r>
              <a:rPr lang="en-US" altLang="en-US" dirty="0">
                <a:solidFill>
                  <a:srgbClr val="FFFF00"/>
                </a:solidFill>
                <a:latin typeface="Arial" panose="020B0604020202020204" pitchFamily="34" charset="0"/>
                <a:cs typeface="Arial" panose="020B0604020202020204" pitchFamily="34" charset="0"/>
              </a:rPr>
              <a:t>THE CONFLICT </a:t>
            </a:r>
          </a:p>
          <a:p>
            <a:r>
              <a:rPr lang="en-US" altLang="en-US" dirty="0">
                <a:solidFill>
                  <a:srgbClr val="FFFF00"/>
                </a:solidFill>
                <a:latin typeface="Arial" panose="020B0604020202020204" pitchFamily="34" charset="0"/>
                <a:cs typeface="Arial" panose="020B0604020202020204" pitchFamily="34" charset="0"/>
              </a:rPr>
              <a:t>CONTINUUM </a:t>
            </a:r>
          </a:p>
          <a:p>
            <a:r>
              <a:rPr lang="en-US" altLang="en-US" dirty="0">
                <a:solidFill>
                  <a:srgbClr val="FFFF00"/>
                </a:solidFill>
                <a:latin typeface="Arial" panose="020B0604020202020204" pitchFamily="34" charset="0"/>
                <a:cs typeface="Arial" panose="020B0604020202020204" pitchFamily="34" charset="0"/>
              </a:rPr>
              <a:t>- FIVE LEVELS</a:t>
            </a:r>
          </a:p>
          <a:p>
            <a:endParaRPr lang="en-US" altLang="en-US" dirty="0">
              <a:solidFill>
                <a:srgbClr val="FFFF00"/>
              </a:solidFill>
              <a:latin typeface="Arial" panose="020B0604020202020204" pitchFamily="34" charset="0"/>
              <a:cs typeface="Arial" panose="020B0604020202020204" pitchFamily="34" charset="0"/>
            </a:endParaRPr>
          </a:p>
          <a:p>
            <a:r>
              <a:rPr lang="en-US" altLang="en-US" sz="1600" dirty="0">
                <a:solidFill>
                  <a:srgbClr val="FFFF00"/>
                </a:solidFill>
                <a:latin typeface="Arial" panose="020B0604020202020204" pitchFamily="34" charset="0"/>
                <a:cs typeface="Arial" panose="020B0604020202020204" pitchFamily="34" charset="0"/>
              </a:rPr>
              <a:t>Level 3 (Contest)</a:t>
            </a:r>
          </a:p>
          <a:p>
            <a:r>
              <a:rPr lang="en-US" altLang="en-US" sz="1600" dirty="0">
                <a:solidFill>
                  <a:srgbClr val="FFFF00"/>
                </a:solidFill>
                <a:latin typeface="Arial" panose="020B0604020202020204" pitchFamily="34" charset="0"/>
                <a:cs typeface="Arial" panose="020B0604020202020204" pitchFamily="34" charset="0"/>
              </a:rPr>
              <a:t>	Frustration and resentment, with anger erupting quickly and dissipating slowly.</a:t>
            </a:r>
          </a:p>
          <a:p>
            <a:r>
              <a:rPr lang="en-US" altLang="en-US" sz="1600" dirty="0">
                <a:solidFill>
                  <a:srgbClr val="FFFF00"/>
                </a:solidFill>
                <a:latin typeface="Arial" panose="020B0604020202020204" pitchFamily="34" charset="0"/>
                <a:cs typeface="Arial" panose="020B0604020202020204" pitchFamily="34" charset="0"/>
              </a:rPr>
              <a:t>	Each partner generally sees the conflict as coming from the other, such that if the other partner changed, the conflict would disappear.</a:t>
            </a:r>
          </a:p>
          <a:p>
            <a:r>
              <a:rPr lang="en-US" altLang="en-US" sz="1600" dirty="0">
                <a:solidFill>
                  <a:srgbClr val="FFFF00"/>
                </a:solidFill>
                <a:latin typeface="Arial" panose="020B0604020202020204" pitchFamily="34" charset="0"/>
                <a:cs typeface="Arial" panose="020B0604020202020204" pitchFamily="34" charset="0"/>
              </a:rPr>
              <a:t>Level 4 (Fight/Flight)</a:t>
            </a:r>
          </a:p>
          <a:p>
            <a:r>
              <a:rPr lang="en-US" altLang="en-US" sz="1600" dirty="0">
                <a:solidFill>
                  <a:srgbClr val="FFFF00"/>
                </a:solidFill>
                <a:latin typeface="Arial" panose="020B0604020202020204" pitchFamily="34" charset="0"/>
                <a:cs typeface="Arial" panose="020B0604020202020204" pitchFamily="34" charset="0"/>
              </a:rPr>
              <a:t>	Increased triangulation of third parties and fixed, negative perceptions of each other. </a:t>
            </a:r>
          </a:p>
          <a:p>
            <a:r>
              <a:rPr lang="en-US" altLang="en-US" sz="1600" dirty="0">
                <a:solidFill>
                  <a:srgbClr val="FFFF00"/>
                </a:solidFill>
                <a:latin typeface="Arial" panose="020B0604020202020204" pitchFamily="34" charset="0"/>
                <a:cs typeface="Arial" panose="020B0604020202020204" pitchFamily="34" charset="0"/>
              </a:rPr>
              <a:t>Antagonism and </a:t>
            </a:r>
            <a:r>
              <a:rPr lang="en-US" altLang="en-US" sz="1600" dirty="0" smtClean="0">
                <a:solidFill>
                  <a:srgbClr val="FFFF00"/>
                </a:solidFill>
                <a:latin typeface="Arial" panose="020B0604020202020204" pitchFamily="34" charset="0"/>
                <a:cs typeface="Arial" panose="020B0604020202020204" pitchFamily="34" charset="0"/>
              </a:rPr>
              <a:t>alienation</a:t>
            </a:r>
          </a:p>
          <a:p>
            <a:endParaRPr lang="en-US" altLang="en-US" sz="1600" dirty="0">
              <a:solidFill>
                <a:srgbClr val="FFFF00"/>
              </a:solidFill>
              <a:latin typeface="Arial" panose="020B0604020202020204" pitchFamily="34" charset="0"/>
              <a:cs typeface="Arial" panose="020B0604020202020204" pitchFamily="34" charset="0"/>
            </a:endParaRPr>
          </a:p>
          <a:p>
            <a:r>
              <a:rPr lang="en-US" altLang="en-US" sz="1600" dirty="0">
                <a:solidFill>
                  <a:srgbClr val="FFFF00"/>
                </a:solidFill>
                <a:latin typeface="Arial" panose="020B0604020202020204" pitchFamily="34" charset="0"/>
                <a:cs typeface="Arial" panose="020B0604020202020204" pitchFamily="34" charset="0"/>
              </a:rPr>
              <a:t>Level 5 (War) </a:t>
            </a:r>
          </a:p>
          <a:p>
            <a:r>
              <a:rPr lang="en-US" altLang="en-US" sz="1600" dirty="0">
                <a:solidFill>
                  <a:srgbClr val="FFFF00"/>
                </a:solidFill>
                <a:latin typeface="Arial" panose="020B0604020202020204" pitchFamily="34" charset="0"/>
                <a:cs typeface="Arial" panose="020B0604020202020204" pitchFamily="34" charset="0"/>
              </a:rPr>
              <a:t>	Blame, emotional volatility, partners’ inability to take responsibility for their part in the dispute. Hopelessness, rage, and revenge.</a:t>
            </a: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304800"/>
            <a:ext cx="2147256" cy="858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470275" y="709613"/>
            <a:ext cx="2016125" cy="2033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104745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TextBox 5"/>
          <p:cNvSpPr txBox="1">
            <a:spLocks noChangeArrowheads="1"/>
          </p:cNvSpPr>
          <p:nvPr/>
        </p:nvSpPr>
        <p:spPr bwMode="auto">
          <a:xfrm>
            <a:off x="76200" y="6324600"/>
            <a:ext cx="2819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r>
              <a:rPr lang="en-US" altLang="en-US" sz="1200">
                <a:solidFill>
                  <a:srgbClr val="00B0F0"/>
                </a:solidFill>
                <a:latin typeface="Arial" panose="020B0604020202020204" pitchFamily="34" charset="0"/>
                <a:cs typeface="Arial" panose="020B0604020202020204" pitchFamily="34" charset="0"/>
              </a:rPr>
              <a:t>KRISTI KANEL</a:t>
            </a:r>
          </a:p>
          <a:p>
            <a:r>
              <a:rPr lang="en-US" altLang="en-US" sz="1200">
                <a:solidFill>
                  <a:srgbClr val="00B0F0"/>
                </a:solidFill>
                <a:latin typeface="Arial" panose="020B0604020202020204" pitchFamily="34" charset="0"/>
                <a:cs typeface="Arial" panose="020B0604020202020204" pitchFamily="34" charset="0"/>
              </a:rPr>
              <a:t>A GUIDE TO CRISIS INTERVENTION</a:t>
            </a:r>
          </a:p>
        </p:txBody>
      </p:sp>
      <p:sp>
        <p:nvSpPr>
          <p:cNvPr id="17414" name="Rectangle 1"/>
          <p:cNvSpPr>
            <a:spLocks noChangeArrowheads="1"/>
          </p:cNvSpPr>
          <p:nvPr/>
        </p:nvSpPr>
        <p:spPr bwMode="auto">
          <a:xfrm>
            <a:off x="0" y="1755775"/>
            <a:ext cx="9144000" cy="533400"/>
          </a:xfrm>
          <a:prstGeom prst="rect">
            <a:avLst/>
          </a:prstGeom>
          <a:solidFill>
            <a:srgbClr val="00206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endParaRPr lang="en-US" altLang="en-US"/>
          </a:p>
        </p:txBody>
      </p:sp>
      <p:sp>
        <p:nvSpPr>
          <p:cNvPr id="17415" name="TextBox 5"/>
          <p:cNvSpPr txBox="1">
            <a:spLocks noChangeArrowheads="1"/>
          </p:cNvSpPr>
          <p:nvPr/>
        </p:nvSpPr>
        <p:spPr bwMode="auto">
          <a:xfrm>
            <a:off x="228600" y="1908175"/>
            <a:ext cx="9906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r>
              <a:rPr lang="en-US" altLang="en-US" sz="1600">
                <a:solidFill>
                  <a:srgbClr val="00B0F0"/>
                </a:solidFill>
                <a:latin typeface="Arial" panose="020B0604020202020204" pitchFamily="34" charset="0"/>
                <a:cs typeface="Arial" panose="020B0604020202020204" pitchFamily="34" charset="0"/>
              </a:rPr>
              <a:t>STAGE</a:t>
            </a:r>
          </a:p>
        </p:txBody>
      </p:sp>
      <p:sp>
        <p:nvSpPr>
          <p:cNvPr id="17416" name="TextBox 5"/>
          <p:cNvSpPr txBox="1">
            <a:spLocks noChangeArrowheads="1"/>
          </p:cNvSpPr>
          <p:nvPr/>
        </p:nvSpPr>
        <p:spPr bwMode="auto">
          <a:xfrm>
            <a:off x="1981200" y="1908175"/>
            <a:ext cx="9906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r>
              <a:rPr lang="en-US" altLang="en-US" sz="1600">
                <a:solidFill>
                  <a:srgbClr val="00B0F0"/>
                </a:solidFill>
                <a:latin typeface="Arial" panose="020B0604020202020204" pitchFamily="34" charset="0"/>
                <a:cs typeface="Arial" panose="020B0604020202020204" pitchFamily="34" charset="0"/>
              </a:rPr>
              <a:t>WOMAN</a:t>
            </a:r>
          </a:p>
        </p:txBody>
      </p:sp>
      <p:sp>
        <p:nvSpPr>
          <p:cNvPr id="17417" name="TextBox 5"/>
          <p:cNvSpPr txBox="1">
            <a:spLocks noChangeArrowheads="1"/>
          </p:cNvSpPr>
          <p:nvPr/>
        </p:nvSpPr>
        <p:spPr bwMode="auto">
          <a:xfrm>
            <a:off x="4038600" y="1908175"/>
            <a:ext cx="9906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r>
              <a:rPr lang="en-US" altLang="en-US" sz="1600">
                <a:solidFill>
                  <a:srgbClr val="00B0F0"/>
                </a:solidFill>
                <a:latin typeface="Arial" panose="020B0604020202020204" pitchFamily="34" charset="0"/>
                <a:cs typeface="Arial" panose="020B0604020202020204" pitchFamily="34" charset="0"/>
              </a:rPr>
              <a:t>MAN</a:t>
            </a:r>
          </a:p>
        </p:txBody>
      </p:sp>
      <p:sp>
        <p:nvSpPr>
          <p:cNvPr id="17418" name="TextBox 5"/>
          <p:cNvSpPr txBox="1">
            <a:spLocks noChangeArrowheads="1"/>
          </p:cNvSpPr>
          <p:nvPr/>
        </p:nvSpPr>
        <p:spPr bwMode="auto">
          <a:xfrm>
            <a:off x="6553200" y="1908175"/>
            <a:ext cx="16764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r>
              <a:rPr lang="en-US" altLang="en-US" sz="1600">
                <a:solidFill>
                  <a:srgbClr val="00B0F0"/>
                </a:solidFill>
                <a:latin typeface="Arial" panose="020B0604020202020204" pitchFamily="34" charset="0"/>
                <a:cs typeface="Arial" panose="020B0604020202020204" pitchFamily="34" charset="0"/>
              </a:rPr>
              <a:t>DYNAMICS</a:t>
            </a:r>
          </a:p>
        </p:txBody>
      </p:sp>
      <p:sp>
        <p:nvSpPr>
          <p:cNvPr id="17419" name="TextBox 5"/>
          <p:cNvSpPr txBox="1">
            <a:spLocks noChangeArrowheads="1"/>
          </p:cNvSpPr>
          <p:nvPr/>
        </p:nvSpPr>
        <p:spPr bwMode="auto">
          <a:xfrm>
            <a:off x="228600" y="2754313"/>
            <a:ext cx="1981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r>
              <a:rPr lang="en-US" altLang="en-US" sz="1600">
                <a:solidFill>
                  <a:srgbClr val="FFFF00"/>
                </a:solidFill>
                <a:latin typeface="Arial" panose="020B0604020202020204" pitchFamily="34" charset="0"/>
                <a:cs typeface="Arial" panose="020B0604020202020204" pitchFamily="34" charset="0"/>
              </a:rPr>
              <a:t>Honeymoon </a:t>
            </a:r>
          </a:p>
          <a:p>
            <a:r>
              <a:rPr lang="en-US" altLang="en-US" sz="1600">
                <a:solidFill>
                  <a:srgbClr val="FFFF00"/>
                </a:solidFill>
                <a:latin typeface="Arial" panose="020B0604020202020204" pitchFamily="34" charset="0"/>
                <a:cs typeface="Arial" panose="020B0604020202020204" pitchFamily="34" charset="0"/>
              </a:rPr>
              <a:t>phase</a:t>
            </a:r>
          </a:p>
        </p:txBody>
      </p:sp>
      <p:sp>
        <p:nvSpPr>
          <p:cNvPr id="17420" name="TextBox 5"/>
          <p:cNvSpPr txBox="1">
            <a:spLocks noChangeArrowheads="1"/>
          </p:cNvSpPr>
          <p:nvPr/>
        </p:nvSpPr>
        <p:spPr bwMode="auto">
          <a:xfrm>
            <a:off x="1981200" y="2754313"/>
            <a:ext cx="1981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r>
              <a:rPr lang="en-US" altLang="en-US" sz="1600">
                <a:solidFill>
                  <a:srgbClr val="FFFF00"/>
                </a:solidFill>
                <a:latin typeface="Arial" panose="020B0604020202020204" pitchFamily="34" charset="0"/>
                <a:cs typeface="Arial" panose="020B0604020202020204" pitchFamily="34" charset="0"/>
              </a:rPr>
              <a:t>Fells special, love, dependent</a:t>
            </a:r>
          </a:p>
        </p:txBody>
      </p:sp>
      <p:sp>
        <p:nvSpPr>
          <p:cNvPr id="17421" name="TextBox 5"/>
          <p:cNvSpPr txBox="1">
            <a:spLocks noChangeArrowheads="1"/>
          </p:cNvSpPr>
          <p:nvPr/>
        </p:nvSpPr>
        <p:spPr bwMode="auto">
          <a:xfrm>
            <a:off x="4038600" y="2754313"/>
            <a:ext cx="26670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r>
              <a:rPr lang="en-US" altLang="en-US" sz="1600">
                <a:solidFill>
                  <a:srgbClr val="FFFF00"/>
                </a:solidFill>
                <a:latin typeface="Arial" panose="020B0604020202020204" pitchFamily="34" charset="0"/>
                <a:cs typeface="Arial" panose="020B0604020202020204" pitchFamily="34" charset="0"/>
              </a:rPr>
              <a:t>Jealousy, </a:t>
            </a:r>
          </a:p>
          <a:p>
            <a:r>
              <a:rPr lang="en-US" altLang="en-US" sz="1600">
                <a:solidFill>
                  <a:srgbClr val="FFFF00"/>
                </a:solidFill>
                <a:latin typeface="Arial" panose="020B0604020202020204" pitchFamily="34" charset="0"/>
                <a:cs typeface="Arial" panose="020B0604020202020204" pitchFamily="34" charset="0"/>
              </a:rPr>
              <a:t>over-possessive love, dependency</a:t>
            </a:r>
          </a:p>
        </p:txBody>
      </p:sp>
      <p:sp>
        <p:nvSpPr>
          <p:cNvPr id="17422" name="TextBox 5"/>
          <p:cNvSpPr txBox="1">
            <a:spLocks noChangeArrowheads="1"/>
          </p:cNvSpPr>
          <p:nvPr/>
        </p:nvSpPr>
        <p:spPr bwMode="auto">
          <a:xfrm>
            <a:off x="6553200" y="2754313"/>
            <a:ext cx="2438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r>
              <a:rPr lang="en-US" altLang="en-US" sz="1600">
                <a:solidFill>
                  <a:srgbClr val="FFFF00"/>
                </a:solidFill>
                <a:latin typeface="Arial" panose="020B0604020202020204" pitchFamily="34" charset="0"/>
                <a:cs typeface="Arial" panose="020B0604020202020204" pitchFamily="34" charset="0"/>
              </a:rPr>
              <a:t>Lack of mutuality, </a:t>
            </a:r>
          </a:p>
          <a:p>
            <a:r>
              <a:rPr lang="en-US" altLang="en-US" sz="1600">
                <a:solidFill>
                  <a:srgbClr val="FFFF00"/>
                </a:solidFill>
                <a:latin typeface="Arial" panose="020B0604020202020204" pitchFamily="34" charset="0"/>
                <a:cs typeface="Arial" panose="020B0604020202020204" pitchFamily="34" charset="0"/>
              </a:rPr>
              <a:t>lack of healthy intimacy</a:t>
            </a:r>
          </a:p>
        </p:txBody>
      </p:sp>
      <p:cxnSp>
        <p:nvCxnSpPr>
          <p:cNvPr id="17423" name="Straight Connector 4"/>
          <p:cNvCxnSpPr>
            <a:cxnSpLocks noChangeShapeType="1"/>
          </p:cNvCxnSpPr>
          <p:nvPr/>
        </p:nvCxnSpPr>
        <p:spPr bwMode="auto">
          <a:xfrm>
            <a:off x="1905000" y="1984375"/>
            <a:ext cx="0" cy="190500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17424" name="Straight Connector 46"/>
          <p:cNvCxnSpPr>
            <a:cxnSpLocks noChangeShapeType="1"/>
          </p:cNvCxnSpPr>
          <p:nvPr/>
        </p:nvCxnSpPr>
        <p:spPr bwMode="auto">
          <a:xfrm>
            <a:off x="3962400" y="1984375"/>
            <a:ext cx="0" cy="190500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17425" name="Straight Connector 47"/>
          <p:cNvCxnSpPr>
            <a:cxnSpLocks noChangeShapeType="1"/>
          </p:cNvCxnSpPr>
          <p:nvPr/>
        </p:nvCxnSpPr>
        <p:spPr bwMode="auto">
          <a:xfrm>
            <a:off x="6477000" y="1984375"/>
            <a:ext cx="0" cy="190500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17426" name="TextBox 5"/>
          <p:cNvSpPr txBox="1">
            <a:spLocks noChangeArrowheads="1"/>
          </p:cNvSpPr>
          <p:nvPr/>
        </p:nvSpPr>
        <p:spPr bwMode="auto">
          <a:xfrm>
            <a:off x="4953000" y="1371600"/>
            <a:ext cx="3810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lgn="r"/>
            <a:r>
              <a:rPr lang="en-US" altLang="en-US" sz="2400">
                <a:solidFill>
                  <a:srgbClr val="FF0000"/>
                </a:solidFill>
                <a:latin typeface="Arial" panose="020B0604020202020204" pitchFamily="34" charset="0"/>
                <a:cs typeface="Arial" panose="020B0604020202020204" pitchFamily="34" charset="0"/>
              </a:rPr>
              <a:t>The Battering Cycle</a:t>
            </a:r>
          </a:p>
        </p:txBody>
      </p:sp>
      <p:sp>
        <p:nvSpPr>
          <p:cNvPr id="17427" name="TextBox 5"/>
          <p:cNvSpPr txBox="1">
            <a:spLocks noChangeArrowheads="1"/>
          </p:cNvSpPr>
          <p:nvPr/>
        </p:nvSpPr>
        <p:spPr bwMode="auto">
          <a:xfrm>
            <a:off x="152400" y="2209800"/>
            <a:ext cx="990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r>
              <a:rPr lang="en-US" altLang="en-US" sz="3600">
                <a:solidFill>
                  <a:srgbClr val="00B0F0"/>
                </a:solidFill>
                <a:latin typeface="Arial" panose="020B0604020202020204" pitchFamily="34" charset="0"/>
                <a:cs typeface="Arial" panose="020B0604020202020204" pitchFamily="34" charset="0"/>
              </a:rPr>
              <a:t>1</a:t>
            </a:r>
          </a:p>
        </p:txBody>
      </p:sp>
      <p:pic>
        <p:nvPicPr>
          <p:cNvPr id="17428" name="Picture 1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28975" y="4587875"/>
            <a:ext cx="2181225" cy="210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 Box 3"/>
          <p:cNvSpPr txBox="1">
            <a:spLocks noChangeArrowheads="1"/>
          </p:cNvSpPr>
          <p:nvPr/>
        </p:nvSpPr>
        <p:spPr bwMode="auto">
          <a:xfrm>
            <a:off x="6096000" y="152400"/>
            <a:ext cx="28956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lgn="r" eaLnBrk="1" hangingPunct="1"/>
            <a:r>
              <a:rPr lang="ro-RO" altLang="en-US" sz="1200" dirty="0">
                <a:solidFill>
                  <a:srgbClr val="FFFF00"/>
                </a:solidFill>
                <a:latin typeface="Arial" panose="020B0604020202020204" pitchFamily="34" charset="0"/>
                <a:cs typeface="Arial" panose="020B0604020202020204" pitchFamily="34" charset="0"/>
              </a:rPr>
              <a:t> Dr MargiAnne Isaia,</a:t>
            </a:r>
            <a:r>
              <a:rPr lang="en-US" altLang="en-US" sz="1200" dirty="0">
                <a:solidFill>
                  <a:srgbClr val="FFFF00"/>
                </a:solidFill>
                <a:latin typeface="Arial" panose="020B0604020202020204" pitchFamily="34" charset="0"/>
                <a:cs typeface="Arial" panose="020B0604020202020204" pitchFamily="34" charset="0"/>
              </a:rPr>
              <a:t> </a:t>
            </a:r>
            <a:r>
              <a:rPr lang="ro-RO" altLang="en-US" sz="1200" dirty="0">
                <a:solidFill>
                  <a:srgbClr val="FFFF00"/>
                </a:solidFill>
                <a:latin typeface="Arial" panose="020B0604020202020204" pitchFamily="34" charset="0"/>
                <a:cs typeface="Arial" panose="020B0604020202020204" pitchFamily="34" charset="0"/>
              </a:rPr>
              <a:t>MD </a:t>
            </a:r>
            <a:r>
              <a:rPr lang="ro-RO" altLang="en-US" sz="1200" dirty="0" smtClean="0">
                <a:solidFill>
                  <a:srgbClr val="FFFF00"/>
                </a:solidFill>
                <a:latin typeface="Arial" panose="020B0604020202020204" pitchFamily="34" charset="0"/>
                <a:cs typeface="Arial" panose="020B0604020202020204" pitchFamily="34" charset="0"/>
              </a:rPr>
              <a:t>MPH PCC (T)</a:t>
            </a:r>
            <a:endParaRPr lang="en-US" altLang="en-US" sz="1200" dirty="0">
              <a:solidFill>
                <a:srgbClr val="FFFF00"/>
              </a:solidFill>
              <a:latin typeface="Arial" panose="020B0604020202020204" pitchFamily="34" charset="0"/>
              <a:cs typeface="Arial" panose="020B0604020202020204" pitchFamily="34" charset="0"/>
            </a:endParaRPr>
          </a:p>
        </p:txBody>
      </p:sp>
      <p:sp>
        <p:nvSpPr>
          <p:cNvPr id="22" name="Text Box 3"/>
          <p:cNvSpPr txBox="1">
            <a:spLocks noChangeArrowheads="1"/>
          </p:cNvSpPr>
          <p:nvPr/>
        </p:nvSpPr>
        <p:spPr bwMode="auto">
          <a:xfrm>
            <a:off x="6248400" y="304800"/>
            <a:ext cx="2743200" cy="307975"/>
          </a:xfrm>
          <a:prstGeom prst="rect">
            <a:avLst/>
          </a:prstGeom>
          <a:noFill/>
          <a:ln w="9525">
            <a:noFill/>
            <a:miter lim="800000"/>
            <a:headEnd/>
            <a:tailEnd/>
          </a:ln>
          <a:effectLst/>
        </p:spPr>
        <p:txBody>
          <a:bodyPr>
            <a:spAutoFit/>
          </a:bodyPr>
          <a:lstStyle/>
          <a:p>
            <a:pPr algn="r" fontAlgn="auto">
              <a:spcBef>
                <a:spcPts val="0"/>
              </a:spcBef>
              <a:spcAft>
                <a:spcPts val="0"/>
              </a:spcAft>
              <a:defRPr/>
            </a:pPr>
            <a:r>
              <a:rPr lang="en-US" sz="1400" dirty="0">
                <a:solidFill>
                  <a:srgbClr val="FFFF00"/>
                </a:solidFill>
                <a:latin typeface="+mn-lt"/>
              </a:rPr>
              <a:t>www.enthusiasticlife.net</a:t>
            </a:r>
          </a:p>
        </p:txBody>
      </p:sp>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304800"/>
            <a:ext cx="2147256" cy="858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796943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7" name="TextBox 5"/>
          <p:cNvSpPr txBox="1">
            <a:spLocks noChangeArrowheads="1"/>
          </p:cNvSpPr>
          <p:nvPr/>
        </p:nvSpPr>
        <p:spPr bwMode="auto">
          <a:xfrm>
            <a:off x="76200" y="6324600"/>
            <a:ext cx="2819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r>
              <a:rPr lang="en-US" altLang="en-US" sz="1200">
                <a:solidFill>
                  <a:srgbClr val="00B0F0"/>
                </a:solidFill>
                <a:latin typeface="Arial" panose="020B0604020202020204" pitchFamily="34" charset="0"/>
                <a:cs typeface="Arial" panose="020B0604020202020204" pitchFamily="34" charset="0"/>
              </a:rPr>
              <a:t>KRISTI KANEL</a:t>
            </a:r>
          </a:p>
          <a:p>
            <a:r>
              <a:rPr lang="en-US" altLang="en-US" sz="1200">
                <a:solidFill>
                  <a:srgbClr val="00B0F0"/>
                </a:solidFill>
                <a:latin typeface="Arial" panose="020B0604020202020204" pitchFamily="34" charset="0"/>
                <a:cs typeface="Arial" panose="020B0604020202020204" pitchFamily="34" charset="0"/>
              </a:rPr>
              <a:t>A GUIDE TO CRISIS INTERVENTION</a:t>
            </a:r>
          </a:p>
        </p:txBody>
      </p:sp>
      <p:sp>
        <p:nvSpPr>
          <p:cNvPr id="18438" name="Rectangle 1"/>
          <p:cNvSpPr>
            <a:spLocks noChangeArrowheads="1"/>
          </p:cNvSpPr>
          <p:nvPr/>
        </p:nvSpPr>
        <p:spPr bwMode="auto">
          <a:xfrm>
            <a:off x="0" y="1755775"/>
            <a:ext cx="9144000" cy="533400"/>
          </a:xfrm>
          <a:prstGeom prst="rect">
            <a:avLst/>
          </a:prstGeom>
          <a:solidFill>
            <a:srgbClr val="00206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endParaRPr lang="en-US" altLang="en-US"/>
          </a:p>
        </p:txBody>
      </p:sp>
      <p:sp>
        <p:nvSpPr>
          <p:cNvPr id="18439" name="TextBox 5"/>
          <p:cNvSpPr txBox="1">
            <a:spLocks noChangeArrowheads="1"/>
          </p:cNvSpPr>
          <p:nvPr/>
        </p:nvSpPr>
        <p:spPr bwMode="auto">
          <a:xfrm>
            <a:off x="228600" y="1908175"/>
            <a:ext cx="9906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r>
              <a:rPr lang="en-US" altLang="en-US" sz="1600">
                <a:solidFill>
                  <a:srgbClr val="00B0F0"/>
                </a:solidFill>
                <a:latin typeface="Arial" panose="020B0604020202020204" pitchFamily="34" charset="0"/>
                <a:cs typeface="Arial" panose="020B0604020202020204" pitchFamily="34" charset="0"/>
              </a:rPr>
              <a:t>STAGE</a:t>
            </a:r>
          </a:p>
        </p:txBody>
      </p:sp>
      <p:sp>
        <p:nvSpPr>
          <p:cNvPr id="18440" name="TextBox 5"/>
          <p:cNvSpPr txBox="1">
            <a:spLocks noChangeArrowheads="1"/>
          </p:cNvSpPr>
          <p:nvPr/>
        </p:nvSpPr>
        <p:spPr bwMode="auto">
          <a:xfrm>
            <a:off x="1981200" y="1908175"/>
            <a:ext cx="9906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r>
              <a:rPr lang="en-US" altLang="en-US" sz="1600">
                <a:solidFill>
                  <a:srgbClr val="00B0F0"/>
                </a:solidFill>
                <a:latin typeface="Arial" panose="020B0604020202020204" pitchFamily="34" charset="0"/>
                <a:cs typeface="Arial" panose="020B0604020202020204" pitchFamily="34" charset="0"/>
              </a:rPr>
              <a:t>WOMAN</a:t>
            </a:r>
          </a:p>
        </p:txBody>
      </p:sp>
      <p:sp>
        <p:nvSpPr>
          <p:cNvPr id="18441" name="TextBox 5"/>
          <p:cNvSpPr txBox="1">
            <a:spLocks noChangeArrowheads="1"/>
          </p:cNvSpPr>
          <p:nvPr/>
        </p:nvSpPr>
        <p:spPr bwMode="auto">
          <a:xfrm>
            <a:off x="4038600" y="1908175"/>
            <a:ext cx="9906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r>
              <a:rPr lang="en-US" altLang="en-US" sz="1600">
                <a:solidFill>
                  <a:srgbClr val="00B0F0"/>
                </a:solidFill>
                <a:latin typeface="Arial" panose="020B0604020202020204" pitchFamily="34" charset="0"/>
                <a:cs typeface="Arial" panose="020B0604020202020204" pitchFamily="34" charset="0"/>
              </a:rPr>
              <a:t>MAN</a:t>
            </a:r>
          </a:p>
        </p:txBody>
      </p:sp>
      <p:sp>
        <p:nvSpPr>
          <p:cNvPr id="18442" name="TextBox 5"/>
          <p:cNvSpPr txBox="1">
            <a:spLocks noChangeArrowheads="1"/>
          </p:cNvSpPr>
          <p:nvPr/>
        </p:nvSpPr>
        <p:spPr bwMode="auto">
          <a:xfrm>
            <a:off x="6553200" y="1908175"/>
            <a:ext cx="16764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r>
              <a:rPr lang="en-US" altLang="en-US" sz="1600">
                <a:solidFill>
                  <a:srgbClr val="00B0F0"/>
                </a:solidFill>
                <a:latin typeface="Arial" panose="020B0604020202020204" pitchFamily="34" charset="0"/>
                <a:cs typeface="Arial" panose="020B0604020202020204" pitchFamily="34" charset="0"/>
              </a:rPr>
              <a:t>DYNAMICS</a:t>
            </a:r>
          </a:p>
        </p:txBody>
      </p:sp>
      <p:sp>
        <p:nvSpPr>
          <p:cNvPr id="18443" name="TextBox 5"/>
          <p:cNvSpPr txBox="1">
            <a:spLocks noChangeArrowheads="1"/>
          </p:cNvSpPr>
          <p:nvPr/>
        </p:nvSpPr>
        <p:spPr bwMode="auto">
          <a:xfrm>
            <a:off x="228600" y="2754313"/>
            <a:ext cx="1981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r>
              <a:rPr lang="en-US" altLang="en-US" sz="1600">
                <a:solidFill>
                  <a:srgbClr val="FFFF00"/>
                </a:solidFill>
                <a:latin typeface="Arial" panose="020B0604020202020204" pitchFamily="34" charset="0"/>
                <a:cs typeface="Arial" panose="020B0604020202020204" pitchFamily="34" charset="0"/>
              </a:rPr>
              <a:t>Tension-building </a:t>
            </a:r>
          </a:p>
          <a:p>
            <a:r>
              <a:rPr lang="en-US" altLang="en-US" sz="1600">
                <a:solidFill>
                  <a:srgbClr val="FFFF00"/>
                </a:solidFill>
                <a:latin typeface="Arial" panose="020B0604020202020204" pitchFamily="34" charset="0"/>
                <a:cs typeface="Arial" panose="020B0604020202020204" pitchFamily="34" charset="0"/>
              </a:rPr>
              <a:t>phase</a:t>
            </a:r>
          </a:p>
        </p:txBody>
      </p:sp>
      <p:sp>
        <p:nvSpPr>
          <p:cNvPr id="18444" name="TextBox 5"/>
          <p:cNvSpPr txBox="1">
            <a:spLocks noChangeArrowheads="1"/>
          </p:cNvSpPr>
          <p:nvPr/>
        </p:nvSpPr>
        <p:spPr bwMode="auto">
          <a:xfrm>
            <a:off x="1981200" y="2754313"/>
            <a:ext cx="20574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r>
              <a:rPr lang="en-US" altLang="en-US" sz="1600">
                <a:solidFill>
                  <a:srgbClr val="FFFF00"/>
                </a:solidFill>
                <a:latin typeface="Arial" panose="020B0604020202020204" pitchFamily="34" charset="0"/>
                <a:cs typeface="Arial" panose="020B0604020202020204" pitchFamily="34" charset="0"/>
              </a:rPr>
              <a:t>Walks on eggshells, tries to prevent violence</a:t>
            </a:r>
          </a:p>
        </p:txBody>
      </p:sp>
      <p:sp>
        <p:nvSpPr>
          <p:cNvPr id="18445" name="TextBox 5"/>
          <p:cNvSpPr txBox="1">
            <a:spLocks noChangeArrowheads="1"/>
          </p:cNvSpPr>
          <p:nvPr/>
        </p:nvSpPr>
        <p:spPr bwMode="auto">
          <a:xfrm>
            <a:off x="4038600" y="2754313"/>
            <a:ext cx="2667000" cy="132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r>
              <a:rPr lang="en-US" altLang="en-US" sz="1600">
                <a:solidFill>
                  <a:srgbClr val="FFFF00"/>
                </a:solidFill>
                <a:latin typeface="Arial" panose="020B0604020202020204" pitchFamily="34" charset="0"/>
                <a:cs typeface="Arial" panose="020B0604020202020204" pitchFamily="34" charset="0"/>
              </a:rPr>
              <a:t>Minor incidents, </a:t>
            </a:r>
          </a:p>
          <a:p>
            <a:r>
              <a:rPr lang="en-US" altLang="en-US" sz="1600">
                <a:solidFill>
                  <a:srgbClr val="FFFF00"/>
                </a:solidFill>
                <a:latin typeface="Arial" panose="020B0604020202020204" pitchFamily="34" charset="0"/>
                <a:cs typeface="Arial" panose="020B0604020202020204" pitchFamily="34" charset="0"/>
              </a:rPr>
              <a:t>criticizing, yelling, </a:t>
            </a:r>
          </a:p>
          <a:p>
            <a:r>
              <a:rPr lang="en-US" altLang="en-US" sz="1600">
                <a:solidFill>
                  <a:srgbClr val="FFFF00"/>
                </a:solidFill>
                <a:latin typeface="Arial" panose="020B0604020202020204" pitchFamily="34" charset="0"/>
                <a:cs typeface="Arial" panose="020B0604020202020204" pitchFamily="34" charset="0"/>
              </a:rPr>
              <a:t>blaming, may still fell in control of himself, </a:t>
            </a:r>
          </a:p>
          <a:p>
            <a:r>
              <a:rPr lang="en-US" altLang="en-US" sz="1600">
                <a:solidFill>
                  <a:srgbClr val="FFFF00"/>
                </a:solidFill>
                <a:latin typeface="Arial" panose="020B0604020202020204" pitchFamily="34" charset="0"/>
                <a:cs typeface="Arial" panose="020B0604020202020204" pitchFamily="34" charset="0"/>
              </a:rPr>
              <a:t>tension is strong</a:t>
            </a:r>
          </a:p>
        </p:txBody>
      </p:sp>
      <p:sp>
        <p:nvSpPr>
          <p:cNvPr id="18446" name="TextBox 5"/>
          <p:cNvSpPr txBox="1">
            <a:spLocks noChangeArrowheads="1"/>
          </p:cNvSpPr>
          <p:nvPr/>
        </p:nvSpPr>
        <p:spPr bwMode="auto">
          <a:xfrm>
            <a:off x="6553200" y="2754313"/>
            <a:ext cx="2438400" cy="206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r>
              <a:rPr lang="en-US" altLang="en-US" sz="1600">
                <a:solidFill>
                  <a:srgbClr val="FFFF00"/>
                </a:solidFill>
                <a:latin typeface="Arial" panose="020B0604020202020204" pitchFamily="34" charset="0"/>
                <a:cs typeface="Arial" panose="020B0604020202020204" pitchFamily="34" charset="0"/>
              </a:rPr>
              <a:t>Woman believes it’s her fault that he’s upset. Both may see that there is a problem. Window of opportunity for preventing next stage through intervention by Counselor.</a:t>
            </a:r>
          </a:p>
        </p:txBody>
      </p:sp>
      <p:cxnSp>
        <p:nvCxnSpPr>
          <p:cNvPr id="18447" name="Straight Connector 4"/>
          <p:cNvCxnSpPr>
            <a:cxnSpLocks noChangeShapeType="1"/>
          </p:cNvCxnSpPr>
          <p:nvPr/>
        </p:nvCxnSpPr>
        <p:spPr bwMode="auto">
          <a:xfrm>
            <a:off x="1905000" y="1984375"/>
            <a:ext cx="0" cy="190500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18448" name="Straight Connector 46"/>
          <p:cNvCxnSpPr>
            <a:cxnSpLocks noChangeShapeType="1"/>
          </p:cNvCxnSpPr>
          <p:nvPr/>
        </p:nvCxnSpPr>
        <p:spPr bwMode="auto">
          <a:xfrm>
            <a:off x="3962400" y="1984375"/>
            <a:ext cx="0" cy="190500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18449" name="Straight Connector 47"/>
          <p:cNvCxnSpPr>
            <a:cxnSpLocks noChangeShapeType="1"/>
          </p:cNvCxnSpPr>
          <p:nvPr/>
        </p:nvCxnSpPr>
        <p:spPr bwMode="auto">
          <a:xfrm>
            <a:off x="6477000" y="1984375"/>
            <a:ext cx="0" cy="190500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18450" name="TextBox 5"/>
          <p:cNvSpPr txBox="1">
            <a:spLocks noChangeArrowheads="1"/>
          </p:cNvSpPr>
          <p:nvPr/>
        </p:nvSpPr>
        <p:spPr bwMode="auto">
          <a:xfrm>
            <a:off x="4953000" y="1371600"/>
            <a:ext cx="3810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lgn="r"/>
            <a:r>
              <a:rPr lang="en-US" altLang="en-US" sz="2400">
                <a:solidFill>
                  <a:srgbClr val="FF0000"/>
                </a:solidFill>
                <a:latin typeface="Arial" panose="020B0604020202020204" pitchFamily="34" charset="0"/>
                <a:cs typeface="Arial" panose="020B0604020202020204" pitchFamily="34" charset="0"/>
              </a:rPr>
              <a:t>The Battering Cycle</a:t>
            </a:r>
          </a:p>
        </p:txBody>
      </p:sp>
      <p:sp>
        <p:nvSpPr>
          <p:cNvPr id="18451" name="TextBox 5"/>
          <p:cNvSpPr txBox="1">
            <a:spLocks noChangeArrowheads="1"/>
          </p:cNvSpPr>
          <p:nvPr/>
        </p:nvSpPr>
        <p:spPr bwMode="auto">
          <a:xfrm>
            <a:off x="228600" y="2209800"/>
            <a:ext cx="990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r>
              <a:rPr lang="en-US" altLang="en-US" sz="3600">
                <a:solidFill>
                  <a:srgbClr val="00B0F0"/>
                </a:solidFill>
                <a:latin typeface="Arial" panose="020B0604020202020204" pitchFamily="34" charset="0"/>
                <a:cs typeface="Arial" panose="020B0604020202020204" pitchFamily="34" charset="0"/>
              </a:rPr>
              <a:t>2</a:t>
            </a:r>
          </a:p>
        </p:txBody>
      </p:sp>
      <p:pic>
        <p:nvPicPr>
          <p:cNvPr id="18452"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17863" y="4584700"/>
            <a:ext cx="2497137" cy="211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304800"/>
            <a:ext cx="2147256" cy="858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225326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1" name="TextBox 5"/>
          <p:cNvSpPr txBox="1">
            <a:spLocks noChangeArrowheads="1"/>
          </p:cNvSpPr>
          <p:nvPr/>
        </p:nvSpPr>
        <p:spPr bwMode="auto">
          <a:xfrm>
            <a:off x="76200" y="6324600"/>
            <a:ext cx="2819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r>
              <a:rPr lang="en-US" altLang="en-US" sz="1200">
                <a:solidFill>
                  <a:srgbClr val="00B0F0"/>
                </a:solidFill>
                <a:latin typeface="Arial" panose="020B0604020202020204" pitchFamily="34" charset="0"/>
                <a:cs typeface="Arial" panose="020B0604020202020204" pitchFamily="34" charset="0"/>
              </a:rPr>
              <a:t>KRISTI KANEL</a:t>
            </a:r>
          </a:p>
          <a:p>
            <a:r>
              <a:rPr lang="en-US" altLang="en-US" sz="1200">
                <a:solidFill>
                  <a:srgbClr val="00B0F0"/>
                </a:solidFill>
                <a:latin typeface="Arial" panose="020B0604020202020204" pitchFamily="34" charset="0"/>
                <a:cs typeface="Arial" panose="020B0604020202020204" pitchFamily="34" charset="0"/>
              </a:rPr>
              <a:t>A GUIDE TO CRISIS INTERVENTION</a:t>
            </a:r>
          </a:p>
        </p:txBody>
      </p:sp>
      <p:sp>
        <p:nvSpPr>
          <p:cNvPr id="19462" name="Rectangle 1"/>
          <p:cNvSpPr>
            <a:spLocks noChangeArrowheads="1"/>
          </p:cNvSpPr>
          <p:nvPr/>
        </p:nvSpPr>
        <p:spPr bwMode="auto">
          <a:xfrm>
            <a:off x="0" y="1755775"/>
            <a:ext cx="9144000" cy="533400"/>
          </a:xfrm>
          <a:prstGeom prst="rect">
            <a:avLst/>
          </a:prstGeom>
          <a:solidFill>
            <a:srgbClr val="00206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endParaRPr lang="en-US" altLang="en-US"/>
          </a:p>
        </p:txBody>
      </p:sp>
      <p:sp>
        <p:nvSpPr>
          <p:cNvPr id="19463" name="TextBox 5"/>
          <p:cNvSpPr txBox="1">
            <a:spLocks noChangeArrowheads="1"/>
          </p:cNvSpPr>
          <p:nvPr/>
        </p:nvSpPr>
        <p:spPr bwMode="auto">
          <a:xfrm>
            <a:off x="228600" y="1908175"/>
            <a:ext cx="9906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r>
              <a:rPr lang="en-US" altLang="en-US" sz="1600">
                <a:solidFill>
                  <a:srgbClr val="00B0F0"/>
                </a:solidFill>
                <a:latin typeface="Arial" panose="020B0604020202020204" pitchFamily="34" charset="0"/>
                <a:cs typeface="Arial" panose="020B0604020202020204" pitchFamily="34" charset="0"/>
              </a:rPr>
              <a:t>STAGE</a:t>
            </a:r>
          </a:p>
        </p:txBody>
      </p:sp>
      <p:sp>
        <p:nvSpPr>
          <p:cNvPr id="19464" name="TextBox 5"/>
          <p:cNvSpPr txBox="1">
            <a:spLocks noChangeArrowheads="1"/>
          </p:cNvSpPr>
          <p:nvPr/>
        </p:nvSpPr>
        <p:spPr bwMode="auto">
          <a:xfrm>
            <a:off x="1981200" y="1908175"/>
            <a:ext cx="9906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r>
              <a:rPr lang="en-US" altLang="en-US" sz="1600">
                <a:solidFill>
                  <a:srgbClr val="00B0F0"/>
                </a:solidFill>
                <a:latin typeface="Arial" panose="020B0604020202020204" pitchFamily="34" charset="0"/>
                <a:cs typeface="Arial" panose="020B0604020202020204" pitchFamily="34" charset="0"/>
              </a:rPr>
              <a:t>WOMAN</a:t>
            </a:r>
          </a:p>
        </p:txBody>
      </p:sp>
      <p:sp>
        <p:nvSpPr>
          <p:cNvPr id="19465" name="TextBox 5"/>
          <p:cNvSpPr txBox="1">
            <a:spLocks noChangeArrowheads="1"/>
          </p:cNvSpPr>
          <p:nvPr/>
        </p:nvSpPr>
        <p:spPr bwMode="auto">
          <a:xfrm>
            <a:off x="4038600" y="1908175"/>
            <a:ext cx="9906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r>
              <a:rPr lang="en-US" altLang="en-US" sz="1600">
                <a:solidFill>
                  <a:srgbClr val="00B0F0"/>
                </a:solidFill>
                <a:latin typeface="Arial" panose="020B0604020202020204" pitchFamily="34" charset="0"/>
                <a:cs typeface="Arial" panose="020B0604020202020204" pitchFamily="34" charset="0"/>
              </a:rPr>
              <a:t>MAN</a:t>
            </a:r>
          </a:p>
        </p:txBody>
      </p:sp>
      <p:sp>
        <p:nvSpPr>
          <p:cNvPr id="19466" name="TextBox 5"/>
          <p:cNvSpPr txBox="1">
            <a:spLocks noChangeArrowheads="1"/>
          </p:cNvSpPr>
          <p:nvPr/>
        </p:nvSpPr>
        <p:spPr bwMode="auto">
          <a:xfrm>
            <a:off x="6553200" y="1908175"/>
            <a:ext cx="16764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r>
              <a:rPr lang="en-US" altLang="en-US" sz="1600">
                <a:solidFill>
                  <a:srgbClr val="00B0F0"/>
                </a:solidFill>
                <a:latin typeface="Arial" panose="020B0604020202020204" pitchFamily="34" charset="0"/>
                <a:cs typeface="Arial" panose="020B0604020202020204" pitchFamily="34" charset="0"/>
              </a:rPr>
              <a:t>DYNAMICS</a:t>
            </a:r>
          </a:p>
        </p:txBody>
      </p:sp>
      <p:sp>
        <p:nvSpPr>
          <p:cNvPr id="19467" name="TextBox 5"/>
          <p:cNvSpPr txBox="1">
            <a:spLocks noChangeArrowheads="1"/>
          </p:cNvSpPr>
          <p:nvPr/>
        </p:nvSpPr>
        <p:spPr bwMode="auto">
          <a:xfrm>
            <a:off x="228600" y="2754313"/>
            <a:ext cx="1981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r>
              <a:rPr lang="en-US" altLang="en-US" sz="1600">
                <a:solidFill>
                  <a:srgbClr val="FFFF00"/>
                </a:solidFill>
                <a:latin typeface="Arial" panose="020B0604020202020204" pitchFamily="34" charset="0"/>
                <a:cs typeface="Arial" panose="020B0604020202020204" pitchFamily="34" charset="0"/>
              </a:rPr>
              <a:t>Explosive </a:t>
            </a:r>
          </a:p>
          <a:p>
            <a:r>
              <a:rPr lang="en-US" altLang="en-US" sz="1600">
                <a:solidFill>
                  <a:srgbClr val="FFFF00"/>
                </a:solidFill>
                <a:latin typeface="Arial" panose="020B0604020202020204" pitchFamily="34" charset="0"/>
                <a:cs typeface="Arial" panose="020B0604020202020204" pitchFamily="34" charset="0"/>
              </a:rPr>
              <a:t>phase</a:t>
            </a:r>
          </a:p>
        </p:txBody>
      </p:sp>
      <p:sp>
        <p:nvSpPr>
          <p:cNvPr id="19468" name="TextBox 5"/>
          <p:cNvSpPr txBox="1">
            <a:spLocks noChangeArrowheads="1"/>
          </p:cNvSpPr>
          <p:nvPr/>
        </p:nvSpPr>
        <p:spPr bwMode="auto">
          <a:xfrm>
            <a:off x="1981200" y="2754313"/>
            <a:ext cx="20574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r>
              <a:rPr lang="en-US" altLang="en-US" sz="1600">
                <a:solidFill>
                  <a:srgbClr val="FFFF00"/>
                </a:solidFill>
                <a:latin typeface="Arial" panose="020B0604020202020204" pitchFamily="34" charset="0"/>
                <a:cs typeface="Arial" panose="020B0604020202020204" pitchFamily="34" charset="0"/>
              </a:rPr>
              <a:t>If she survives, </a:t>
            </a:r>
          </a:p>
          <a:p>
            <a:r>
              <a:rPr lang="en-US" altLang="en-US" sz="1600">
                <a:solidFill>
                  <a:srgbClr val="FFFF00"/>
                </a:solidFill>
                <a:latin typeface="Arial" panose="020B0604020202020204" pitchFamily="34" charset="0"/>
                <a:cs typeface="Arial" panose="020B0604020202020204" pitchFamily="34" charset="0"/>
              </a:rPr>
              <a:t>often has bruises and broken bones, may end up in a hospital. </a:t>
            </a:r>
          </a:p>
          <a:p>
            <a:r>
              <a:rPr lang="en-US" altLang="en-US" sz="1600">
                <a:solidFill>
                  <a:srgbClr val="FFFF00"/>
                </a:solidFill>
                <a:latin typeface="Arial" panose="020B0604020202020204" pitchFamily="34" charset="0"/>
                <a:cs typeface="Arial" panose="020B0604020202020204" pitchFamily="34" charset="0"/>
              </a:rPr>
              <a:t>Focus on survival versus escape.</a:t>
            </a:r>
          </a:p>
        </p:txBody>
      </p:sp>
      <p:sp>
        <p:nvSpPr>
          <p:cNvPr id="19469" name="TextBox 5"/>
          <p:cNvSpPr txBox="1">
            <a:spLocks noChangeArrowheads="1"/>
          </p:cNvSpPr>
          <p:nvPr/>
        </p:nvSpPr>
        <p:spPr bwMode="auto">
          <a:xfrm>
            <a:off x="4038600" y="2754313"/>
            <a:ext cx="2667000"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r>
              <a:rPr lang="en-US" altLang="en-US" sz="1600">
                <a:solidFill>
                  <a:srgbClr val="FFFF00"/>
                </a:solidFill>
                <a:latin typeface="Arial" panose="020B0604020202020204" pitchFamily="34" charset="0"/>
                <a:cs typeface="Arial" panose="020B0604020202020204" pitchFamily="34" charset="0"/>
              </a:rPr>
              <a:t>Out of control, may terrorize wife for hours, break things, hit, spit, </a:t>
            </a:r>
          </a:p>
          <a:p>
            <a:r>
              <a:rPr lang="en-US" altLang="en-US" sz="1600">
                <a:solidFill>
                  <a:srgbClr val="FFFF00"/>
                </a:solidFill>
                <a:latin typeface="Arial" panose="020B0604020202020204" pitchFamily="34" charset="0"/>
                <a:cs typeface="Arial" panose="020B0604020202020204" pitchFamily="34" charset="0"/>
              </a:rPr>
              <a:t>push, choke, burn, </a:t>
            </a:r>
          </a:p>
          <a:p>
            <a:r>
              <a:rPr lang="en-US" altLang="en-US" sz="1600">
                <a:solidFill>
                  <a:srgbClr val="FFFF00"/>
                </a:solidFill>
                <a:latin typeface="Arial" panose="020B0604020202020204" pitchFamily="34" charset="0"/>
                <a:cs typeface="Arial" panose="020B0604020202020204" pitchFamily="34" charset="0"/>
              </a:rPr>
              <a:t>tie up, rape, </a:t>
            </a:r>
          </a:p>
          <a:p>
            <a:r>
              <a:rPr lang="en-US" altLang="en-US" sz="1600">
                <a:solidFill>
                  <a:srgbClr val="FFFF00"/>
                </a:solidFill>
                <a:latin typeface="Arial" panose="020B0604020202020204" pitchFamily="34" charset="0"/>
                <a:cs typeface="Arial" panose="020B0604020202020204" pitchFamily="34" charset="0"/>
              </a:rPr>
              <a:t>or kick her.</a:t>
            </a:r>
          </a:p>
        </p:txBody>
      </p:sp>
      <p:sp>
        <p:nvSpPr>
          <p:cNvPr id="19470" name="TextBox 5"/>
          <p:cNvSpPr txBox="1">
            <a:spLocks noChangeArrowheads="1"/>
          </p:cNvSpPr>
          <p:nvPr/>
        </p:nvSpPr>
        <p:spPr bwMode="auto">
          <a:xfrm>
            <a:off x="6553200" y="2754313"/>
            <a:ext cx="2438400"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r>
              <a:rPr lang="en-US" altLang="en-US" sz="1600">
                <a:solidFill>
                  <a:srgbClr val="FFFF00"/>
                </a:solidFill>
                <a:latin typeface="Arial" panose="020B0604020202020204" pitchFamily="34" charset="0"/>
                <a:cs typeface="Arial" panose="020B0604020202020204" pitchFamily="34" charset="0"/>
              </a:rPr>
              <a:t>Violence gets worse over time, sometimes police is called.</a:t>
            </a:r>
          </a:p>
          <a:p>
            <a:r>
              <a:rPr lang="en-US" altLang="en-US" sz="1600">
                <a:solidFill>
                  <a:srgbClr val="FFFF00"/>
                </a:solidFill>
                <a:latin typeface="Arial" panose="020B0604020202020204" pitchFamily="34" charset="0"/>
                <a:cs typeface="Arial" panose="020B0604020202020204" pitchFamily="34" charset="0"/>
              </a:rPr>
              <a:t>Window of opportunity exists for woman </a:t>
            </a:r>
          </a:p>
          <a:p>
            <a:r>
              <a:rPr lang="en-US" altLang="en-US" sz="1600">
                <a:solidFill>
                  <a:srgbClr val="FFFF00"/>
                </a:solidFill>
                <a:latin typeface="Arial" panose="020B0604020202020204" pitchFamily="34" charset="0"/>
                <a:cs typeface="Arial" panose="020B0604020202020204" pitchFamily="34" charset="0"/>
              </a:rPr>
              <a:t>before denial sets in.</a:t>
            </a:r>
          </a:p>
        </p:txBody>
      </p:sp>
      <p:cxnSp>
        <p:nvCxnSpPr>
          <p:cNvPr id="19471" name="Straight Connector 4"/>
          <p:cNvCxnSpPr>
            <a:cxnSpLocks noChangeShapeType="1"/>
          </p:cNvCxnSpPr>
          <p:nvPr/>
        </p:nvCxnSpPr>
        <p:spPr bwMode="auto">
          <a:xfrm>
            <a:off x="1905000" y="1984375"/>
            <a:ext cx="0" cy="190500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19472" name="Straight Connector 46"/>
          <p:cNvCxnSpPr>
            <a:cxnSpLocks noChangeShapeType="1"/>
          </p:cNvCxnSpPr>
          <p:nvPr/>
        </p:nvCxnSpPr>
        <p:spPr bwMode="auto">
          <a:xfrm>
            <a:off x="3962400" y="1984375"/>
            <a:ext cx="0" cy="190500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19473" name="Straight Connector 47"/>
          <p:cNvCxnSpPr>
            <a:cxnSpLocks noChangeShapeType="1"/>
          </p:cNvCxnSpPr>
          <p:nvPr/>
        </p:nvCxnSpPr>
        <p:spPr bwMode="auto">
          <a:xfrm>
            <a:off x="6477000" y="1984375"/>
            <a:ext cx="0" cy="190500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19474" name="TextBox 5"/>
          <p:cNvSpPr txBox="1">
            <a:spLocks noChangeArrowheads="1"/>
          </p:cNvSpPr>
          <p:nvPr/>
        </p:nvSpPr>
        <p:spPr bwMode="auto">
          <a:xfrm>
            <a:off x="4953000" y="1371600"/>
            <a:ext cx="3810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lgn="r"/>
            <a:r>
              <a:rPr lang="en-US" altLang="en-US" sz="2400">
                <a:solidFill>
                  <a:srgbClr val="FF0000"/>
                </a:solidFill>
                <a:latin typeface="Arial" panose="020B0604020202020204" pitchFamily="34" charset="0"/>
                <a:cs typeface="Arial" panose="020B0604020202020204" pitchFamily="34" charset="0"/>
              </a:rPr>
              <a:t>The Battering Cycle</a:t>
            </a:r>
          </a:p>
        </p:txBody>
      </p:sp>
      <p:sp>
        <p:nvSpPr>
          <p:cNvPr id="19475" name="TextBox 5"/>
          <p:cNvSpPr txBox="1">
            <a:spLocks noChangeArrowheads="1"/>
          </p:cNvSpPr>
          <p:nvPr/>
        </p:nvSpPr>
        <p:spPr bwMode="auto">
          <a:xfrm>
            <a:off x="228600" y="2209800"/>
            <a:ext cx="990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r>
              <a:rPr lang="en-US" altLang="en-US" sz="3600">
                <a:solidFill>
                  <a:srgbClr val="00B0F0"/>
                </a:solidFill>
                <a:latin typeface="Arial" panose="020B0604020202020204" pitchFamily="34" charset="0"/>
                <a:cs typeface="Arial" panose="020B0604020202020204" pitchFamily="34" charset="0"/>
              </a:rPr>
              <a:t>3</a:t>
            </a:r>
          </a:p>
        </p:txBody>
      </p:sp>
      <p:pic>
        <p:nvPicPr>
          <p:cNvPr id="19476"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111500" y="4570413"/>
            <a:ext cx="2832100" cy="2125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304800"/>
            <a:ext cx="2147256" cy="858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401008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5" name="TextBox 5"/>
          <p:cNvSpPr txBox="1">
            <a:spLocks noChangeArrowheads="1"/>
          </p:cNvSpPr>
          <p:nvPr/>
        </p:nvSpPr>
        <p:spPr bwMode="auto">
          <a:xfrm>
            <a:off x="76200" y="6324600"/>
            <a:ext cx="2819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r>
              <a:rPr lang="en-US" altLang="en-US" sz="1200">
                <a:solidFill>
                  <a:srgbClr val="00B0F0"/>
                </a:solidFill>
                <a:latin typeface="Arial" panose="020B0604020202020204" pitchFamily="34" charset="0"/>
                <a:cs typeface="Arial" panose="020B0604020202020204" pitchFamily="34" charset="0"/>
              </a:rPr>
              <a:t>KRISTI KANEL</a:t>
            </a:r>
          </a:p>
          <a:p>
            <a:r>
              <a:rPr lang="en-US" altLang="en-US" sz="1200">
                <a:solidFill>
                  <a:srgbClr val="00B0F0"/>
                </a:solidFill>
                <a:latin typeface="Arial" panose="020B0604020202020204" pitchFamily="34" charset="0"/>
                <a:cs typeface="Arial" panose="020B0604020202020204" pitchFamily="34" charset="0"/>
              </a:rPr>
              <a:t>A GUIDE TO CRISIS INTERVENTION</a:t>
            </a:r>
          </a:p>
        </p:txBody>
      </p:sp>
      <p:sp>
        <p:nvSpPr>
          <p:cNvPr id="20486" name="Rectangle 1"/>
          <p:cNvSpPr>
            <a:spLocks noChangeArrowheads="1"/>
          </p:cNvSpPr>
          <p:nvPr/>
        </p:nvSpPr>
        <p:spPr bwMode="auto">
          <a:xfrm>
            <a:off x="0" y="1755775"/>
            <a:ext cx="9144000" cy="533400"/>
          </a:xfrm>
          <a:prstGeom prst="rect">
            <a:avLst/>
          </a:prstGeom>
          <a:solidFill>
            <a:srgbClr val="002060"/>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endParaRPr lang="en-US" altLang="en-US"/>
          </a:p>
        </p:txBody>
      </p:sp>
      <p:sp>
        <p:nvSpPr>
          <p:cNvPr id="20487" name="TextBox 5"/>
          <p:cNvSpPr txBox="1">
            <a:spLocks noChangeArrowheads="1"/>
          </p:cNvSpPr>
          <p:nvPr/>
        </p:nvSpPr>
        <p:spPr bwMode="auto">
          <a:xfrm>
            <a:off x="228600" y="1908175"/>
            <a:ext cx="9906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r>
              <a:rPr lang="en-US" altLang="en-US" sz="1600">
                <a:solidFill>
                  <a:srgbClr val="00B0F0"/>
                </a:solidFill>
                <a:latin typeface="Arial" panose="020B0604020202020204" pitchFamily="34" charset="0"/>
                <a:cs typeface="Arial" panose="020B0604020202020204" pitchFamily="34" charset="0"/>
              </a:rPr>
              <a:t>STAGE</a:t>
            </a:r>
          </a:p>
        </p:txBody>
      </p:sp>
      <p:sp>
        <p:nvSpPr>
          <p:cNvPr id="20488" name="TextBox 5"/>
          <p:cNvSpPr txBox="1">
            <a:spLocks noChangeArrowheads="1"/>
          </p:cNvSpPr>
          <p:nvPr/>
        </p:nvSpPr>
        <p:spPr bwMode="auto">
          <a:xfrm>
            <a:off x="1981200" y="1908175"/>
            <a:ext cx="9906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r>
              <a:rPr lang="en-US" altLang="en-US" sz="1600">
                <a:solidFill>
                  <a:srgbClr val="00B0F0"/>
                </a:solidFill>
                <a:latin typeface="Arial" panose="020B0604020202020204" pitchFamily="34" charset="0"/>
                <a:cs typeface="Arial" panose="020B0604020202020204" pitchFamily="34" charset="0"/>
              </a:rPr>
              <a:t>WOMAN</a:t>
            </a:r>
          </a:p>
        </p:txBody>
      </p:sp>
      <p:sp>
        <p:nvSpPr>
          <p:cNvPr id="20489" name="TextBox 5"/>
          <p:cNvSpPr txBox="1">
            <a:spLocks noChangeArrowheads="1"/>
          </p:cNvSpPr>
          <p:nvPr/>
        </p:nvSpPr>
        <p:spPr bwMode="auto">
          <a:xfrm>
            <a:off x="4038600" y="1908175"/>
            <a:ext cx="9906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r>
              <a:rPr lang="en-US" altLang="en-US" sz="1600">
                <a:solidFill>
                  <a:srgbClr val="00B0F0"/>
                </a:solidFill>
                <a:latin typeface="Arial" panose="020B0604020202020204" pitchFamily="34" charset="0"/>
                <a:cs typeface="Arial" panose="020B0604020202020204" pitchFamily="34" charset="0"/>
              </a:rPr>
              <a:t>MAN</a:t>
            </a:r>
          </a:p>
        </p:txBody>
      </p:sp>
      <p:sp>
        <p:nvSpPr>
          <p:cNvPr id="20490" name="TextBox 5"/>
          <p:cNvSpPr txBox="1">
            <a:spLocks noChangeArrowheads="1"/>
          </p:cNvSpPr>
          <p:nvPr/>
        </p:nvSpPr>
        <p:spPr bwMode="auto">
          <a:xfrm>
            <a:off x="6553200" y="1908175"/>
            <a:ext cx="16764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r>
              <a:rPr lang="en-US" altLang="en-US" sz="1600">
                <a:solidFill>
                  <a:srgbClr val="00B0F0"/>
                </a:solidFill>
                <a:latin typeface="Arial" panose="020B0604020202020204" pitchFamily="34" charset="0"/>
                <a:cs typeface="Arial" panose="020B0604020202020204" pitchFamily="34" charset="0"/>
              </a:rPr>
              <a:t>DYNAMICS</a:t>
            </a:r>
          </a:p>
        </p:txBody>
      </p:sp>
      <p:sp>
        <p:nvSpPr>
          <p:cNvPr id="20491" name="TextBox 5"/>
          <p:cNvSpPr txBox="1">
            <a:spLocks noChangeArrowheads="1"/>
          </p:cNvSpPr>
          <p:nvPr/>
        </p:nvSpPr>
        <p:spPr bwMode="auto">
          <a:xfrm>
            <a:off x="228600" y="2754313"/>
            <a:ext cx="1524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r>
              <a:rPr lang="en-US" altLang="en-US" sz="1600">
                <a:solidFill>
                  <a:srgbClr val="FFFF00"/>
                </a:solidFill>
                <a:latin typeface="Arial" panose="020B0604020202020204" pitchFamily="34" charset="0"/>
                <a:cs typeface="Arial" panose="020B0604020202020204" pitchFamily="34" charset="0"/>
              </a:rPr>
              <a:t>Honeymoon stage again</a:t>
            </a:r>
          </a:p>
        </p:txBody>
      </p:sp>
      <p:sp>
        <p:nvSpPr>
          <p:cNvPr id="20492" name="TextBox 5"/>
          <p:cNvSpPr txBox="1">
            <a:spLocks noChangeArrowheads="1"/>
          </p:cNvSpPr>
          <p:nvPr/>
        </p:nvSpPr>
        <p:spPr bwMode="auto">
          <a:xfrm>
            <a:off x="1981200" y="2754313"/>
            <a:ext cx="2057400" cy="132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r>
              <a:rPr lang="en-US" altLang="en-US" sz="1600">
                <a:solidFill>
                  <a:srgbClr val="FFFF00"/>
                </a:solidFill>
                <a:latin typeface="Arial" panose="020B0604020202020204" pitchFamily="34" charset="0"/>
                <a:cs typeface="Arial" panose="020B0604020202020204" pitchFamily="34" charset="0"/>
              </a:rPr>
              <a:t>In shock, vulnerable to accepting apologies and flowers, hopes it won’t happen again.</a:t>
            </a:r>
          </a:p>
        </p:txBody>
      </p:sp>
      <p:sp>
        <p:nvSpPr>
          <p:cNvPr id="20493" name="TextBox 5"/>
          <p:cNvSpPr txBox="1">
            <a:spLocks noChangeArrowheads="1"/>
          </p:cNvSpPr>
          <p:nvPr/>
        </p:nvSpPr>
        <p:spPr bwMode="auto">
          <a:xfrm>
            <a:off x="4038600" y="2754313"/>
            <a:ext cx="2667000" cy="132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r>
              <a:rPr lang="en-US" altLang="en-US" sz="1600">
                <a:solidFill>
                  <a:srgbClr val="FFFF00"/>
                </a:solidFill>
                <a:latin typeface="Arial" panose="020B0604020202020204" pitchFamily="34" charset="0"/>
                <a:cs typeface="Arial" panose="020B0604020202020204" pitchFamily="34" charset="0"/>
              </a:rPr>
              <a:t>Apologizes, swears it will never happen again, encourages her to go shopping, throw a party, treats her well for a while.</a:t>
            </a:r>
          </a:p>
        </p:txBody>
      </p:sp>
      <p:sp>
        <p:nvSpPr>
          <p:cNvPr id="20494" name="TextBox 5"/>
          <p:cNvSpPr txBox="1">
            <a:spLocks noChangeArrowheads="1"/>
          </p:cNvSpPr>
          <p:nvPr/>
        </p:nvSpPr>
        <p:spPr bwMode="auto">
          <a:xfrm>
            <a:off x="6553200" y="2754313"/>
            <a:ext cx="24384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r>
              <a:rPr lang="en-US" altLang="en-US" sz="1600">
                <a:solidFill>
                  <a:srgbClr val="FFFF00"/>
                </a:solidFill>
                <a:latin typeface="Arial" panose="020B0604020202020204" pitchFamily="34" charset="0"/>
                <a:cs typeface="Arial" panose="020B0604020202020204" pitchFamily="34" charset="0"/>
              </a:rPr>
              <a:t>False resolution based on denial and minimization, life goes on. Tension reoccurs and the cycle continues. Honeymoon is the first stage to go until eventually, it consists of just tension-explosion.</a:t>
            </a:r>
          </a:p>
        </p:txBody>
      </p:sp>
      <p:cxnSp>
        <p:nvCxnSpPr>
          <p:cNvPr id="20495" name="Straight Connector 4"/>
          <p:cNvCxnSpPr>
            <a:cxnSpLocks noChangeShapeType="1"/>
          </p:cNvCxnSpPr>
          <p:nvPr/>
        </p:nvCxnSpPr>
        <p:spPr bwMode="auto">
          <a:xfrm>
            <a:off x="1905000" y="1984375"/>
            <a:ext cx="0" cy="190500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20496" name="Straight Connector 46"/>
          <p:cNvCxnSpPr>
            <a:cxnSpLocks noChangeShapeType="1"/>
          </p:cNvCxnSpPr>
          <p:nvPr/>
        </p:nvCxnSpPr>
        <p:spPr bwMode="auto">
          <a:xfrm>
            <a:off x="3962400" y="1984375"/>
            <a:ext cx="0" cy="190500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20497" name="Straight Connector 47"/>
          <p:cNvCxnSpPr>
            <a:cxnSpLocks noChangeShapeType="1"/>
          </p:cNvCxnSpPr>
          <p:nvPr/>
        </p:nvCxnSpPr>
        <p:spPr bwMode="auto">
          <a:xfrm>
            <a:off x="6477000" y="1984375"/>
            <a:ext cx="0" cy="190500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20498" name="TextBox 5"/>
          <p:cNvSpPr txBox="1">
            <a:spLocks noChangeArrowheads="1"/>
          </p:cNvSpPr>
          <p:nvPr/>
        </p:nvSpPr>
        <p:spPr bwMode="auto">
          <a:xfrm>
            <a:off x="4953000" y="1371600"/>
            <a:ext cx="3810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algn="r"/>
            <a:r>
              <a:rPr lang="en-US" altLang="en-US" sz="2400">
                <a:solidFill>
                  <a:srgbClr val="FF0000"/>
                </a:solidFill>
                <a:latin typeface="Arial" panose="020B0604020202020204" pitchFamily="34" charset="0"/>
                <a:cs typeface="Arial" panose="020B0604020202020204" pitchFamily="34" charset="0"/>
              </a:rPr>
              <a:t>The Battering Cycle</a:t>
            </a:r>
          </a:p>
        </p:txBody>
      </p:sp>
      <p:sp>
        <p:nvSpPr>
          <p:cNvPr id="20499" name="TextBox 5"/>
          <p:cNvSpPr txBox="1">
            <a:spLocks noChangeArrowheads="1"/>
          </p:cNvSpPr>
          <p:nvPr/>
        </p:nvSpPr>
        <p:spPr bwMode="auto">
          <a:xfrm>
            <a:off x="228600" y="2209800"/>
            <a:ext cx="990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r>
              <a:rPr lang="en-US" altLang="en-US" sz="3600">
                <a:solidFill>
                  <a:srgbClr val="00B0F0"/>
                </a:solidFill>
                <a:latin typeface="Arial" panose="020B0604020202020204" pitchFamily="34" charset="0"/>
                <a:cs typeface="Arial" panose="020B0604020202020204" pitchFamily="34" charset="0"/>
              </a:rPr>
              <a:t>4</a:t>
            </a:r>
          </a:p>
        </p:txBody>
      </p:sp>
      <p:pic>
        <p:nvPicPr>
          <p:cNvPr id="20500"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4570413"/>
            <a:ext cx="3184525" cy="212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304800"/>
            <a:ext cx="2147256" cy="858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8369785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E72C0809-DD27-45BC-9BDE-A22207C25FC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Blue waves design template</Template>
  <TotalTime>265</TotalTime>
  <Words>1379</Words>
  <Application>Microsoft Office PowerPoint</Application>
  <PresentationFormat>On-screen Show (4:3)</PresentationFormat>
  <Paragraphs>361</Paragraphs>
  <Slides>31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31</vt:i4>
      </vt:variant>
    </vt:vector>
  </HeadingPairs>
  <TitlesOfParts>
    <vt:vector size="36" baseType="lpstr">
      <vt:lpstr>Arial Unicode MS</vt:lpstr>
      <vt:lpstr>Arial</vt:lpstr>
      <vt:lpstr>Calibri</vt:lpstr>
      <vt:lpstr>Garamond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MargiAnne Isaia</dc:creator>
  <cp:keywords/>
  <cp:lastModifiedBy>MargiAnne Isaia</cp:lastModifiedBy>
  <cp:revision>29</cp:revision>
  <dcterms:created xsi:type="dcterms:W3CDTF">2014-06-16T20:44:15Z</dcterms:created>
  <dcterms:modified xsi:type="dcterms:W3CDTF">2014-10-14T20:34:24Z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TC102867109990</vt:lpwstr>
  </property>
</Properties>
</file>