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4"/>
  </p:notesMasterIdLst>
  <p:sldIdLst>
    <p:sldId id="282" r:id="rId3"/>
    <p:sldId id="283" r:id="rId4"/>
    <p:sldId id="284" r:id="rId5"/>
    <p:sldId id="285" r:id="rId6"/>
    <p:sldId id="286" r:id="rId7"/>
    <p:sldId id="287" r:id="rId8"/>
    <p:sldId id="288" r:id="rId9"/>
    <p:sldId id="289" r:id="rId10"/>
    <p:sldId id="290" r:id="rId11"/>
    <p:sldId id="291" r:id="rId12"/>
    <p:sldId id="29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3E68D2-9534-41E4-B992-206FED78DEC3}" type="datetimeFigureOut">
              <a:rPr lang="en-US" smtClean="0"/>
              <a:t>6/17/2014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6B2680-229F-497F-B433-C005F6B81DA8}" type="slidenum">
              <a:rPr lang="en-US" smtClean="0"/>
              <a:t>‹#›</a:t>
            </a:fld>
            <a:endParaRPr lang="en-US"/>
          </a:p>
        </p:txBody>
      </p:sp>
    </p:spTree>
    <p:extLst>
      <p:ext uri="{BB962C8B-B14F-4D97-AF65-F5344CB8AC3E}">
        <p14:creationId xmlns:p14="http://schemas.microsoft.com/office/powerpoint/2010/main" val="853696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3199CD-3E1B-4AE6-990F-76F925F5EA9F}" type="slidenum">
              <a:rPr lang="en-US" smtClean="0"/>
              <a:t>1</a:t>
            </a:fld>
            <a:endParaRPr lang="en-US"/>
          </a:p>
        </p:txBody>
      </p:sp>
    </p:spTree>
    <p:extLst>
      <p:ext uri="{BB962C8B-B14F-4D97-AF65-F5344CB8AC3E}">
        <p14:creationId xmlns:p14="http://schemas.microsoft.com/office/powerpoint/2010/main" val="36909858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3175"/>
            <a:ext cx="7772400" cy="1470025"/>
          </a:xfrm>
        </p:spPr>
        <p:txBody>
          <a:bodyPr>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3" descr="white rectangle.png"/>
          <p:cNvPicPr>
            <a:picLocks noChangeAspect="1"/>
          </p:cNvPicPr>
          <p:nvPr userDrawn="1"/>
        </p:nvPicPr>
        <p:blipFill>
          <a:blip r:embed="rId2"/>
          <a:srcRect b="10452"/>
          <a:stretch>
            <a:fillRect/>
          </a:stretch>
        </p:blipFill>
        <p:spPr bwMode="auto">
          <a:xfrm>
            <a:off x="0" y="1300163"/>
            <a:ext cx="9144000" cy="5557837"/>
          </a:xfrm>
          <a:prstGeom prst="rect">
            <a:avLst/>
          </a:prstGeom>
          <a:noFill/>
          <a:ln w="9525">
            <a:noFill/>
            <a:miter lim="800000"/>
            <a:headEnd/>
            <a:tailEnd/>
          </a:ln>
        </p:spPr>
      </p:pic>
      <p:sp>
        <p:nvSpPr>
          <p:cNvPr id="8" name="Content Placeholder 2"/>
          <p:cNvSpPr>
            <a:spLocks noGrp="1"/>
          </p:cNvSpPr>
          <p:nvPr>
            <p:ph idx="1"/>
          </p:nvPr>
        </p:nvSpPr>
        <p:spPr>
          <a:xfrm>
            <a:off x="457200" y="1600200"/>
            <a:ext cx="82296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590800"/>
            <a:ext cx="7772400" cy="1362075"/>
          </a:xfrm>
        </p:spPr>
        <p:txBody>
          <a:bodyPr anchor="t">
            <a:noAutofit/>
          </a:bodyPr>
          <a:lstStyle>
            <a:lvl1pPr algn="l">
              <a:defRPr sz="44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609600" y="4267200"/>
            <a:ext cx="7772400" cy="814387"/>
          </a:xfrm>
        </p:spPr>
        <p:txBody>
          <a:bodyPr anchor="b">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lang="en-US" sz="4800" kern="1200" spc="-15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6858000" y="5145155"/>
            <a:ext cx="2052416" cy="195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7500" tIns="33750" rIns="67500" bIns="33750">
            <a:spAutoFit/>
          </a:bodyPr>
          <a:lstStyle>
            <a:lvl1pPr>
              <a:tabLst>
                <a:tab pos="723900" algn="l"/>
                <a:tab pos="1447800" algn="l"/>
                <a:tab pos="2171700" algn="l"/>
                <a:tab pos="28956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 pos="2171700" algn="l"/>
                <a:tab pos="28956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 pos="2171700" algn="l"/>
                <a:tab pos="28956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 pos="2171700" algn="l"/>
                <a:tab pos="28956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 pos="2171700" algn="l"/>
                <a:tab pos="28956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panose="020B0604020202020204" pitchFamily="34" charset="-128"/>
              </a:defRPr>
            </a:lvl9pPr>
          </a:lstStyle>
          <a:p>
            <a:pPr algn="r" hangingPunct="1">
              <a:lnSpc>
                <a:spcPct val="100000"/>
              </a:lnSpc>
            </a:pPr>
            <a:r>
              <a:rPr lang="ro-RO" altLang="en-US" sz="825" dirty="0">
                <a:solidFill>
                  <a:srgbClr val="FFFF00"/>
                </a:solidFill>
              </a:rPr>
              <a:t> Dr MargiAnne Isaia, MD MPH PCC (T)</a:t>
            </a:r>
          </a:p>
        </p:txBody>
      </p:sp>
      <p:sp>
        <p:nvSpPr>
          <p:cNvPr id="7" name="Rectangle 3"/>
          <p:cNvSpPr>
            <a:spLocks noChangeArrowheads="1"/>
          </p:cNvSpPr>
          <p:nvPr/>
        </p:nvSpPr>
        <p:spPr bwMode="auto">
          <a:xfrm>
            <a:off x="2090958" y="4072083"/>
            <a:ext cx="1343365" cy="1951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7500" tIns="33750" rIns="67500" bIns="33750">
            <a:spAutoFit/>
          </a:bodyPr>
          <a:lstStyle>
            <a:lvl1pPr>
              <a:tabLst>
                <a:tab pos="723900" algn="l"/>
                <a:tab pos="1447800" algn="l"/>
                <a:tab pos="21717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 pos="21717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 pos="21717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 pos="21717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 pos="21717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rgbClr val="000000"/>
                </a:solidFill>
                <a:latin typeface="Arial" panose="020B0604020202020204" pitchFamily="34" charset="0"/>
                <a:cs typeface="Arial Unicode MS" panose="020B0604020202020204" pitchFamily="34" charset="-128"/>
              </a:defRPr>
            </a:lvl9pPr>
          </a:lstStyle>
          <a:p>
            <a:pPr algn="r" hangingPunct="1">
              <a:lnSpc>
                <a:spcPct val="100000"/>
              </a:lnSpc>
            </a:pPr>
            <a:r>
              <a:rPr lang="ro-RO" altLang="en-US" sz="825" dirty="0">
                <a:solidFill>
                  <a:srgbClr val="FFFF00"/>
                </a:solidFill>
              </a:rPr>
              <a:t>www.reinviesperanta.ro</a:t>
            </a:r>
          </a:p>
        </p:txBody>
      </p:sp>
      <p:sp>
        <p:nvSpPr>
          <p:cNvPr id="13" name="Rectangle 10"/>
          <p:cNvSpPr>
            <a:spLocks noChangeArrowheads="1"/>
          </p:cNvSpPr>
          <p:nvPr/>
        </p:nvSpPr>
        <p:spPr bwMode="auto">
          <a:xfrm>
            <a:off x="1966614" y="3656659"/>
            <a:ext cx="2978944" cy="483658"/>
          </a:xfrm>
          <a:prstGeom prst="rect">
            <a:avLst/>
          </a:prstGeom>
          <a:noFill/>
          <a:ln>
            <a:noFill/>
          </a:ln>
          <a:effectLst>
            <a:glow rad="228600">
              <a:schemeClr val="accent6">
                <a:satMod val="175000"/>
                <a:alpha val="40000"/>
              </a:schemeClr>
            </a:glow>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808080"/>
                </a:solidFill>
                <a:miter lim="800000"/>
                <a:headEnd/>
                <a:tailEnd/>
              </a14:hiddenLine>
            </a:ext>
          </a:extLst>
        </p:spPr>
        <p:txBody>
          <a:bodyPr lIns="67500" tIns="33750" rIns="67500" bIns="33750">
            <a:spAutoFit/>
          </a:bodyPr>
          <a:lstStyle>
            <a:lvl1pPr>
              <a:tabLst>
                <a:tab pos="723900" algn="l"/>
                <a:tab pos="1447800" algn="l"/>
                <a:tab pos="2171700" algn="l"/>
                <a:tab pos="2895600" algn="l"/>
                <a:tab pos="36195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 pos="2171700" algn="l"/>
                <a:tab pos="2895600" algn="l"/>
                <a:tab pos="36195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 pos="2171700" algn="l"/>
                <a:tab pos="2895600" algn="l"/>
                <a:tab pos="36195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 pos="2171700" algn="l"/>
                <a:tab pos="2895600" algn="l"/>
                <a:tab pos="36195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 pos="2171700" algn="l"/>
                <a:tab pos="2895600" algn="l"/>
                <a:tab pos="36195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Lst>
              <a:defRPr>
                <a:solidFill>
                  <a:srgbClr val="000000"/>
                </a:solidFill>
                <a:latin typeface="Arial" panose="020B0604020202020204" pitchFamily="34" charset="0"/>
                <a:cs typeface="Arial Unicode MS" panose="020B0604020202020204" pitchFamily="34" charset="-128"/>
              </a:defRPr>
            </a:lvl9pPr>
          </a:lstStyle>
          <a:p>
            <a:pPr algn="r" hangingPunct="1">
              <a:lnSpc>
                <a:spcPct val="100000"/>
              </a:lnSpc>
            </a:pPr>
            <a:r>
              <a:rPr lang="ro-RO" altLang="en-US" sz="2700" dirty="0">
                <a:solidFill>
                  <a:srgbClr val="00B0F0"/>
                </a:solidFill>
              </a:rPr>
              <a:t>Reînvie Speranța</a:t>
            </a:r>
          </a:p>
        </p:txBody>
      </p:sp>
      <p:pic>
        <p:nvPicPr>
          <p:cNvPr id="17"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352800"/>
            <a:ext cx="2499717" cy="999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0" y="5439091"/>
            <a:ext cx="9144000" cy="50450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
          <p:cNvSpPr>
            <a:spLocks noChangeArrowheads="1"/>
          </p:cNvSpPr>
          <p:nvPr/>
        </p:nvSpPr>
        <p:spPr bwMode="auto">
          <a:xfrm>
            <a:off x="2214784" y="5486400"/>
            <a:ext cx="2662016" cy="4374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7500" tIns="33750" rIns="67500" bIns="33750">
            <a:spAutoFit/>
          </a:bodyPr>
          <a:lstStyle>
            <a:lvl1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9pPr>
          </a:lstStyle>
          <a:p>
            <a:pPr hangingPunct="1">
              <a:lnSpc>
                <a:spcPct val="100000"/>
              </a:lnSpc>
            </a:pPr>
            <a:r>
              <a:rPr lang="ro-RO" altLang="en-US" sz="2400" dirty="0" smtClean="0">
                <a:solidFill>
                  <a:srgbClr val="002060"/>
                </a:solidFill>
                <a:effectLst>
                  <a:outerShdw blurRad="38100" dist="38100" dir="2700000" algn="tl">
                    <a:srgbClr val="000000">
                      <a:alpha val="43137"/>
                    </a:srgbClr>
                  </a:outerShdw>
                </a:effectLst>
              </a:rPr>
              <a:t>Iubire </a:t>
            </a:r>
            <a:r>
              <a:rPr lang="ro-RO" altLang="en-US" sz="2400" dirty="0">
                <a:solidFill>
                  <a:srgbClr val="002060"/>
                </a:solidFill>
                <a:effectLst>
                  <a:outerShdw blurRad="38100" dist="38100" dir="2700000" algn="tl">
                    <a:srgbClr val="000000">
                      <a:alpha val="43137"/>
                    </a:srgbClr>
                  </a:outerShdw>
                </a:effectLst>
              </a:rPr>
              <a:t>și </a:t>
            </a:r>
            <a:r>
              <a:rPr lang="ro-RO" altLang="en-US" sz="2400" dirty="0" smtClean="0">
                <a:solidFill>
                  <a:srgbClr val="002060"/>
                </a:solidFill>
                <a:effectLst>
                  <a:outerShdw blurRad="38100" dist="38100" dir="2700000" algn="tl">
                    <a:srgbClr val="000000">
                      <a:alpha val="43137"/>
                    </a:srgbClr>
                  </a:outerShdw>
                </a:effectLst>
              </a:rPr>
              <a:t>protecție</a:t>
            </a:r>
            <a:endParaRPr lang="ro-RO" altLang="en-US" sz="2400" dirty="0">
              <a:solidFill>
                <a:srgbClr val="002060"/>
              </a:solidFill>
              <a:effectLst>
                <a:outerShdw blurRad="38100" dist="38100" dir="2700000" algn="tl">
                  <a:srgbClr val="000000">
                    <a:alpha val="43137"/>
                  </a:srgbClr>
                </a:outerShdw>
              </a:effectLst>
            </a:endParaRPr>
          </a:p>
        </p:txBody>
      </p:sp>
      <p:sp>
        <p:nvSpPr>
          <p:cNvPr id="22" name="Rectangle 8"/>
          <p:cNvSpPr>
            <a:spLocks noChangeArrowheads="1"/>
          </p:cNvSpPr>
          <p:nvPr/>
        </p:nvSpPr>
        <p:spPr bwMode="auto">
          <a:xfrm>
            <a:off x="762000" y="5439091"/>
            <a:ext cx="1095375" cy="2759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00" tIns="33750" rIns="67500" bIns="33750">
            <a:spAutoFit/>
          </a:bodyPr>
          <a:lstStyle>
            <a:lvl1pPr>
              <a:tabLst>
                <a:tab pos="723900" algn="l"/>
                <a:tab pos="14478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9pPr>
          </a:lstStyle>
          <a:p>
            <a:pPr hangingPunct="1">
              <a:lnSpc>
                <a:spcPct val="100000"/>
              </a:lnSpc>
            </a:pPr>
            <a:r>
              <a:rPr lang="ro-RO" altLang="en-US" sz="1350" dirty="0">
                <a:solidFill>
                  <a:srgbClr val="FFFF00"/>
                </a:solidFill>
              </a:rPr>
              <a:t> SET</a:t>
            </a:r>
          </a:p>
        </p:txBody>
      </p:sp>
      <p:sp>
        <p:nvSpPr>
          <p:cNvPr id="23" name="Rectangle 5"/>
          <p:cNvSpPr>
            <a:spLocks noChangeArrowheads="1"/>
          </p:cNvSpPr>
          <p:nvPr/>
        </p:nvSpPr>
        <p:spPr bwMode="auto">
          <a:xfrm>
            <a:off x="5557617" y="5486400"/>
            <a:ext cx="2748183" cy="4374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7500" tIns="33750" rIns="67500" bIns="33750">
            <a:spAutoFit/>
          </a:bodyPr>
          <a:lstStyle>
            <a:lvl1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9pPr>
          </a:lstStyle>
          <a:p>
            <a:r>
              <a:rPr lang="ro-RO" altLang="en-US" sz="2400" dirty="0" smtClean="0">
                <a:solidFill>
                  <a:srgbClr val="002060"/>
                </a:solidFill>
                <a:effectLst>
                  <a:outerShdw blurRad="38100" dist="38100" dir="2700000" algn="tl">
                    <a:srgbClr val="000000">
                      <a:alpha val="43137"/>
                    </a:srgbClr>
                  </a:outerShdw>
                </a:effectLst>
              </a:rPr>
              <a:t>Finanțele Familiei</a:t>
            </a:r>
            <a:endParaRPr lang="ro-RO" altLang="en-US" sz="2400" dirty="0">
              <a:solidFill>
                <a:srgbClr val="002060"/>
              </a:solidFill>
              <a:effectLst>
                <a:outerShdw blurRad="38100" dist="38100" dir="2700000" algn="tl">
                  <a:srgbClr val="000000">
                    <a:alpha val="43137"/>
                  </a:srgbClr>
                </a:outerShdw>
              </a:effectLst>
            </a:endParaRPr>
          </a:p>
        </p:txBody>
      </p:sp>
      <p:sp>
        <p:nvSpPr>
          <p:cNvPr id="24" name="Rectangle 8"/>
          <p:cNvSpPr>
            <a:spLocks noChangeArrowheads="1"/>
          </p:cNvSpPr>
          <p:nvPr/>
        </p:nvSpPr>
        <p:spPr bwMode="auto">
          <a:xfrm>
            <a:off x="1600200" y="5439091"/>
            <a:ext cx="1095375" cy="2759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67500" tIns="33750" rIns="67500" bIns="33750">
            <a:spAutoFit/>
          </a:bodyPr>
          <a:lstStyle>
            <a:lvl1pPr>
              <a:tabLst>
                <a:tab pos="723900" algn="l"/>
                <a:tab pos="14478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9pPr>
          </a:lstStyle>
          <a:p>
            <a:pPr hangingPunct="1">
              <a:lnSpc>
                <a:spcPct val="100000"/>
              </a:lnSpc>
            </a:pPr>
            <a:r>
              <a:rPr lang="ro-RO" altLang="en-US" sz="1350" dirty="0">
                <a:solidFill>
                  <a:srgbClr val="FFFF00"/>
                </a:solidFill>
              </a:rPr>
              <a:t> SERIA</a:t>
            </a:r>
          </a:p>
        </p:txBody>
      </p:sp>
      <p:sp>
        <p:nvSpPr>
          <p:cNvPr id="25" name="Rectangle 8"/>
          <p:cNvSpPr>
            <a:spLocks noChangeArrowheads="1"/>
          </p:cNvSpPr>
          <p:nvPr/>
        </p:nvSpPr>
        <p:spPr bwMode="auto">
          <a:xfrm>
            <a:off x="4724400" y="5439091"/>
            <a:ext cx="1276874" cy="2759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7500" tIns="33750" rIns="67500" bIns="33750">
            <a:spAutoFit/>
          </a:bodyPr>
          <a:lstStyle>
            <a:lvl1pPr>
              <a:tabLst>
                <a:tab pos="723900" algn="l"/>
                <a:tab pos="14478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rgbClr val="000000"/>
                </a:solidFill>
                <a:latin typeface="Arial" panose="020B0604020202020204" pitchFamily="34" charset="0"/>
                <a:cs typeface="Arial Unicode MS" panose="020B0604020202020204" pitchFamily="34" charset="-128"/>
              </a:defRPr>
            </a:lvl9pPr>
          </a:lstStyle>
          <a:p>
            <a:pPr hangingPunct="1">
              <a:lnSpc>
                <a:spcPct val="100000"/>
              </a:lnSpc>
            </a:pPr>
            <a:r>
              <a:rPr lang="ro-RO" altLang="en-US" sz="1350" dirty="0">
                <a:solidFill>
                  <a:srgbClr val="FFFF00"/>
                </a:solidFill>
              </a:rPr>
              <a:t> SUBIECT</a:t>
            </a:r>
          </a:p>
        </p:txBody>
      </p:sp>
      <p:sp>
        <p:nvSpPr>
          <p:cNvPr id="26" name="Rectangle 5"/>
          <p:cNvSpPr>
            <a:spLocks noChangeArrowheads="1"/>
          </p:cNvSpPr>
          <p:nvPr/>
        </p:nvSpPr>
        <p:spPr bwMode="auto">
          <a:xfrm>
            <a:off x="1142999" y="5486400"/>
            <a:ext cx="559620" cy="4374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7500" tIns="33750" rIns="67500" bIns="33750">
            <a:spAutoFit/>
          </a:bodyPr>
          <a:lstStyle>
            <a:lvl1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1pPr>
            <a:lvl2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2pPr>
            <a:lvl3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3pPr>
            <a:lvl4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4pPr>
            <a:lvl5pPr>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Lst>
              <a:defRPr>
                <a:solidFill>
                  <a:srgbClr val="000000"/>
                </a:solidFill>
                <a:latin typeface="Arial" panose="020B0604020202020204" pitchFamily="34" charset="0"/>
                <a:cs typeface="Arial Unicode MS" panose="020B0604020202020204" pitchFamily="34" charset="-128"/>
              </a:defRPr>
            </a:lvl9pPr>
          </a:lstStyle>
          <a:p>
            <a:pPr hangingPunct="1">
              <a:lnSpc>
                <a:spcPct val="100000"/>
              </a:lnSpc>
            </a:pPr>
            <a:r>
              <a:rPr lang="ro-RO" altLang="en-US" sz="2400" dirty="0">
                <a:solidFill>
                  <a:srgbClr val="002060"/>
                </a:solidFill>
                <a:effectLst>
                  <a:outerShdw blurRad="38100" dist="38100" dir="2700000" algn="tl">
                    <a:srgbClr val="000000">
                      <a:alpha val="43137"/>
                    </a:srgbClr>
                  </a:outerShdw>
                </a:effectLst>
              </a:rPr>
              <a:t>7</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6600" y="3393134"/>
            <a:ext cx="1752600" cy="1743515"/>
          </a:xfrm>
          <a:prstGeom prst="rect">
            <a:avLst/>
          </a:prstGeom>
        </p:spPr>
      </p:pic>
    </p:spTree>
    <p:extLst>
      <p:ext uri="{BB962C8B-B14F-4D97-AF65-F5344CB8AC3E}">
        <p14:creationId xmlns:p14="http://schemas.microsoft.com/office/powerpoint/2010/main" val="218048520"/>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838200" y="0"/>
            <a:ext cx="2438400" cy="2743200"/>
          </a:xfrm>
          <a:prstGeom prst="rect">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2293" name="TextBox 5"/>
          <p:cNvSpPr txBox="1">
            <a:spLocks noChangeArrowheads="1"/>
          </p:cNvSpPr>
          <p:nvPr/>
        </p:nvSpPr>
        <p:spPr bwMode="auto">
          <a:xfrm>
            <a:off x="838200" y="1752600"/>
            <a:ext cx="8001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REFLECȚIE </a:t>
            </a:r>
          </a:p>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
            </a:r>
          </a:p>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FAMILIE</a:t>
            </a: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Îți place să economisești bani în timp ce partenerului tău ii place să-și cheltuiască fiecare ban?</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Ești unul dintre cei foarte deschiși privind finanțele, în timp ce celălalt crede că ar trebui să fie un secret?</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Cum te-ai descurcat cu finanțele când erai singur?</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Cât de mult din venitul vostru aveți de gând să-l păstrați?</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Care este cea mai mică sumă pe care o păstrați în contul de economii?</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Îți cheltuiești vreodată banii atunci când nu ar trebui?</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Cât de disciplinat ești când vine vorba de cumpărarea de lucruri pe care le doriți?</a:t>
            </a:r>
            <a:endParaRPr lang="en-US" dirty="0" smtClean="0">
              <a:solidFill>
                <a:srgbClr val="FFFF00"/>
              </a:solidFill>
              <a:latin typeface="Arial" panose="020B0604020202020204" pitchFamily="34" charset="0"/>
              <a:cs typeface="Arial" panose="020B0604020202020204" pitchFamily="34" charset="0"/>
            </a:endParaRPr>
          </a:p>
        </p:txBody>
      </p:sp>
      <p:sp>
        <p:nvSpPr>
          <p:cNvPr id="17412" name="Rounded Rectangle 1"/>
          <p:cNvSpPr>
            <a:spLocks noChangeArrowheads="1"/>
          </p:cNvSpPr>
          <p:nvPr/>
        </p:nvSpPr>
        <p:spPr bwMode="auto">
          <a:xfrm>
            <a:off x="457200" y="2971800"/>
            <a:ext cx="342900" cy="152400"/>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7413" name="Rounded Rectangle 7"/>
          <p:cNvSpPr>
            <a:spLocks noChangeArrowheads="1"/>
          </p:cNvSpPr>
          <p:nvPr/>
        </p:nvSpPr>
        <p:spPr bwMode="auto">
          <a:xfrm>
            <a:off x="457200" y="3505200"/>
            <a:ext cx="342900" cy="152400"/>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7414" name="Rounded Rectangle 8"/>
          <p:cNvSpPr>
            <a:spLocks noChangeArrowheads="1"/>
          </p:cNvSpPr>
          <p:nvPr/>
        </p:nvSpPr>
        <p:spPr bwMode="auto">
          <a:xfrm>
            <a:off x="457200" y="4038600"/>
            <a:ext cx="342900" cy="152400"/>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7415" name="Rounded Rectangle 9"/>
          <p:cNvSpPr>
            <a:spLocks noChangeArrowheads="1"/>
          </p:cNvSpPr>
          <p:nvPr/>
        </p:nvSpPr>
        <p:spPr bwMode="auto">
          <a:xfrm>
            <a:off x="457200" y="4267200"/>
            <a:ext cx="342900" cy="152400"/>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7416" name="Rounded Rectangle 10"/>
          <p:cNvSpPr>
            <a:spLocks noChangeArrowheads="1"/>
          </p:cNvSpPr>
          <p:nvPr/>
        </p:nvSpPr>
        <p:spPr bwMode="auto">
          <a:xfrm>
            <a:off x="457200" y="4572000"/>
            <a:ext cx="342900" cy="152400"/>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7417" name="Rounded Rectangle 11"/>
          <p:cNvSpPr>
            <a:spLocks noChangeArrowheads="1"/>
          </p:cNvSpPr>
          <p:nvPr/>
        </p:nvSpPr>
        <p:spPr bwMode="auto">
          <a:xfrm>
            <a:off x="457200" y="4876800"/>
            <a:ext cx="342900" cy="152400"/>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7418" name="Rounded Rectangle 12"/>
          <p:cNvSpPr>
            <a:spLocks noChangeArrowheads="1"/>
          </p:cNvSpPr>
          <p:nvPr/>
        </p:nvSpPr>
        <p:spPr bwMode="auto">
          <a:xfrm>
            <a:off x="457200" y="5181600"/>
            <a:ext cx="342900" cy="152400"/>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7419" name="Text Box 3"/>
          <p:cNvSpPr txBox="1">
            <a:spLocks noChangeArrowheads="1"/>
          </p:cNvSpPr>
          <p:nvPr/>
        </p:nvSpPr>
        <p:spPr bwMode="auto">
          <a:xfrm>
            <a:off x="5486400" y="115888"/>
            <a:ext cx="350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ro-RO" altLang="en-US" sz="1400">
                <a:solidFill>
                  <a:srgbClr val="FFFF00"/>
                </a:solidFill>
                <a:latin typeface="Arial" panose="020B0604020202020204" pitchFamily="34" charset="0"/>
                <a:cs typeface="Arial" panose="020B0604020202020204" pitchFamily="34" charset="0"/>
              </a:rPr>
              <a:t> Dr MargiAnne Isaia,</a:t>
            </a:r>
            <a:r>
              <a:rPr lang="en-US" altLang="en-US" sz="1400">
                <a:solidFill>
                  <a:srgbClr val="FFFF00"/>
                </a:solidFill>
                <a:latin typeface="Arial" panose="020B0604020202020204" pitchFamily="34" charset="0"/>
                <a:cs typeface="Arial" panose="020B0604020202020204" pitchFamily="34" charset="0"/>
              </a:rPr>
              <a:t> </a:t>
            </a:r>
            <a:r>
              <a:rPr lang="ro-RO" altLang="en-US" sz="1400">
                <a:solidFill>
                  <a:srgbClr val="FFFF00"/>
                </a:solidFill>
                <a:latin typeface="Arial" panose="020B0604020202020204" pitchFamily="34" charset="0"/>
                <a:cs typeface="Arial" panose="020B0604020202020204" pitchFamily="34" charset="0"/>
              </a:rPr>
              <a:t>MD MPH PCC (T)</a:t>
            </a:r>
            <a:endParaRPr lang="en-US" altLang="en-US" sz="1400">
              <a:solidFill>
                <a:srgbClr val="FFFF00"/>
              </a:solidFill>
              <a:latin typeface="Arial" panose="020B0604020202020204" pitchFamily="34" charset="0"/>
              <a:cs typeface="Arial" panose="020B0604020202020204" pitchFamily="34" charset="0"/>
            </a:endParaRPr>
          </a:p>
        </p:txBody>
      </p:sp>
      <p:sp>
        <p:nvSpPr>
          <p:cNvPr id="17420" name="Text Box 3"/>
          <p:cNvSpPr txBox="1">
            <a:spLocks noChangeArrowheads="1"/>
          </p:cNvSpPr>
          <p:nvPr/>
        </p:nvSpPr>
        <p:spPr bwMode="auto">
          <a:xfrm>
            <a:off x="6248400" y="268288"/>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a:r>
              <a:rPr lang="en-US" altLang="en-US" sz="1400">
                <a:solidFill>
                  <a:srgbClr val="FFFF00"/>
                </a:solidFill>
                <a:latin typeface="Arial" panose="020B0604020202020204" pitchFamily="34" charset="0"/>
                <a:cs typeface="Arial" panose="020B0604020202020204" pitchFamily="34" charset="0"/>
              </a:rPr>
              <a:t>www.</a:t>
            </a:r>
            <a:r>
              <a:rPr lang="ro-RO" altLang="en-US" sz="1400">
                <a:solidFill>
                  <a:srgbClr val="FFFF00"/>
                </a:solidFill>
                <a:latin typeface="Arial" panose="020B0604020202020204" pitchFamily="34" charset="0"/>
                <a:cs typeface="Arial" panose="020B0604020202020204" pitchFamily="34" charset="0"/>
              </a:rPr>
              <a:t>reinviesperanta.ro</a:t>
            </a:r>
            <a:endParaRPr lang="en-US" altLang="en-US" sz="1400">
              <a:solidFill>
                <a:srgbClr val="FFFF00"/>
              </a:solidFill>
              <a:latin typeface="Arial" panose="020B0604020202020204" pitchFamily="34" charset="0"/>
              <a:cs typeface="Arial" panose="020B0604020202020204" pitchFamily="34" charset="0"/>
            </a:endParaRPr>
          </a:p>
        </p:txBody>
      </p:sp>
      <p:pic>
        <p:nvPicPr>
          <p:cNvPr id="17421"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6463" y="682625"/>
            <a:ext cx="2116137"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2"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88925"/>
            <a:ext cx="2706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1477613"/>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838200" y="0"/>
            <a:ext cx="2438400" cy="2743200"/>
          </a:xfrm>
          <a:prstGeom prst="rect">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8435" name="TextBox 5"/>
          <p:cNvSpPr txBox="1">
            <a:spLocks noChangeArrowheads="1"/>
          </p:cNvSpPr>
          <p:nvPr/>
        </p:nvSpPr>
        <p:spPr bwMode="auto">
          <a:xfrm>
            <a:off x="838200" y="2263775"/>
            <a:ext cx="7772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en-US">
                <a:solidFill>
                  <a:srgbClr val="FFFF00"/>
                </a:solidFill>
                <a:latin typeface="Arial" panose="020B0604020202020204" pitchFamily="34" charset="0"/>
                <a:cs typeface="Arial" panose="020B0604020202020204" pitchFamily="34" charset="0"/>
              </a:rPr>
              <a:t>REFERENCES</a:t>
            </a:r>
          </a:p>
          <a:p>
            <a:endParaRPr lang="en-US" altLang="en-US" b="1">
              <a:solidFill>
                <a:srgbClr val="FFFF00"/>
              </a:solidFill>
              <a:latin typeface="Arial" panose="020B0604020202020204" pitchFamily="34" charset="0"/>
              <a:cs typeface="Arial" panose="020B0604020202020204" pitchFamily="34" charset="0"/>
            </a:endParaRPr>
          </a:p>
          <a:p>
            <a:endParaRPr lang="en-US" altLang="en-US">
              <a:solidFill>
                <a:srgbClr val="FFFF00"/>
              </a:solidFill>
              <a:latin typeface="Arial" panose="020B0604020202020204" pitchFamily="34" charset="0"/>
              <a:cs typeface="Arial" panose="020B0604020202020204" pitchFamily="34" charset="0"/>
            </a:endParaRPr>
          </a:p>
          <a:p>
            <a:r>
              <a:rPr lang="en-US" altLang="en-US">
                <a:solidFill>
                  <a:srgbClr val="FFFF00"/>
                </a:solidFill>
                <a:latin typeface="Arial" panose="020B0604020202020204" pitchFamily="34" charset="0"/>
                <a:cs typeface="Arial" panose="020B0604020202020204" pitchFamily="34" charset="0"/>
              </a:rPr>
              <a:t>Mellan, O., Money Harmony, 1982</a:t>
            </a:r>
          </a:p>
          <a:p>
            <a:r>
              <a:rPr lang="en-US" altLang="en-US">
                <a:solidFill>
                  <a:srgbClr val="FFFF00"/>
                </a:solidFill>
                <a:latin typeface="Arial" panose="020B0604020202020204" pitchFamily="34" charset="0"/>
                <a:cs typeface="Arial" panose="020B0604020202020204" pitchFamily="34" charset="0"/>
              </a:rPr>
              <a:t>White, E. G., Adventist Home, 1952</a:t>
            </a:r>
          </a:p>
        </p:txBody>
      </p:sp>
      <p:sp>
        <p:nvSpPr>
          <p:cNvPr id="18436" name="Text Box 3"/>
          <p:cNvSpPr txBox="1">
            <a:spLocks noChangeArrowheads="1"/>
          </p:cNvSpPr>
          <p:nvPr/>
        </p:nvSpPr>
        <p:spPr bwMode="auto">
          <a:xfrm>
            <a:off x="5486400" y="115888"/>
            <a:ext cx="350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ro-RO" altLang="en-US" sz="1400">
                <a:solidFill>
                  <a:srgbClr val="FFFF00"/>
                </a:solidFill>
                <a:latin typeface="Arial" panose="020B0604020202020204" pitchFamily="34" charset="0"/>
                <a:cs typeface="Arial" panose="020B0604020202020204" pitchFamily="34" charset="0"/>
              </a:rPr>
              <a:t> Dr MargiAnne Isaia,</a:t>
            </a:r>
            <a:r>
              <a:rPr lang="en-US" altLang="en-US" sz="1400">
                <a:solidFill>
                  <a:srgbClr val="FFFF00"/>
                </a:solidFill>
                <a:latin typeface="Arial" panose="020B0604020202020204" pitchFamily="34" charset="0"/>
                <a:cs typeface="Arial" panose="020B0604020202020204" pitchFamily="34" charset="0"/>
              </a:rPr>
              <a:t> </a:t>
            </a:r>
            <a:r>
              <a:rPr lang="ro-RO" altLang="en-US" sz="1400">
                <a:solidFill>
                  <a:srgbClr val="FFFF00"/>
                </a:solidFill>
                <a:latin typeface="Arial" panose="020B0604020202020204" pitchFamily="34" charset="0"/>
                <a:cs typeface="Arial" panose="020B0604020202020204" pitchFamily="34" charset="0"/>
              </a:rPr>
              <a:t>MD MPH PCC (T)</a:t>
            </a:r>
            <a:endParaRPr lang="en-US" altLang="en-US" sz="1400">
              <a:solidFill>
                <a:srgbClr val="FFFF00"/>
              </a:solidFill>
              <a:latin typeface="Arial" panose="020B0604020202020204" pitchFamily="34" charset="0"/>
              <a:cs typeface="Arial" panose="020B0604020202020204" pitchFamily="34" charset="0"/>
            </a:endParaRPr>
          </a:p>
        </p:txBody>
      </p:sp>
      <p:sp>
        <p:nvSpPr>
          <p:cNvPr id="18437" name="Text Box 3"/>
          <p:cNvSpPr txBox="1">
            <a:spLocks noChangeArrowheads="1"/>
          </p:cNvSpPr>
          <p:nvPr/>
        </p:nvSpPr>
        <p:spPr bwMode="auto">
          <a:xfrm>
            <a:off x="6248400" y="268288"/>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a:r>
              <a:rPr lang="en-US" altLang="en-US" sz="1400">
                <a:solidFill>
                  <a:srgbClr val="FFFF00"/>
                </a:solidFill>
                <a:latin typeface="Arial" panose="020B0604020202020204" pitchFamily="34" charset="0"/>
                <a:cs typeface="Arial" panose="020B0604020202020204" pitchFamily="34" charset="0"/>
              </a:rPr>
              <a:t>www.</a:t>
            </a:r>
            <a:r>
              <a:rPr lang="ro-RO" altLang="en-US" sz="1400">
                <a:solidFill>
                  <a:srgbClr val="FFFF00"/>
                </a:solidFill>
                <a:latin typeface="Arial" panose="020B0604020202020204" pitchFamily="34" charset="0"/>
                <a:cs typeface="Arial" panose="020B0604020202020204" pitchFamily="34" charset="0"/>
              </a:rPr>
              <a:t>reinviesperanta.ro</a:t>
            </a:r>
            <a:endParaRPr lang="en-US" altLang="en-US" sz="1400">
              <a:solidFill>
                <a:srgbClr val="FFFF00"/>
              </a:solidFill>
              <a:latin typeface="Arial" panose="020B0604020202020204" pitchFamily="34" charset="0"/>
              <a:cs typeface="Arial" panose="020B0604020202020204" pitchFamily="34" charset="0"/>
            </a:endParaRPr>
          </a:p>
        </p:txBody>
      </p:sp>
      <p:pic>
        <p:nvPicPr>
          <p:cNvPr id="18438" name="Picture 1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268288"/>
            <a:ext cx="2706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2132892"/>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838200" y="0"/>
            <a:ext cx="2438400" cy="2743200"/>
          </a:xfrm>
          <a:prstGeom prst="rect">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4101" name="TextBox 5"/>
          <p:cNvSpPr txBox="1">
            <a:spLocks noChangeArrowheads="1"/>
          </p:cNvSpPr>
          <p:nvPr/>
        </p:nvSpPr>
        <p:spPr bwMode="auto">
          <a:xfrm>
            <a:off x="838200" y="1474788"/>
            <a:ext cx="8153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SĂNĂTATEA </a:t>
            </a:r>
          </a:p>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FAMILIEI -</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PROBLEME </a:t>
            </a:r>
          </a:p>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FINANCIARE</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Problema banilor are capacitatea de a construi sau distruge coeziunea relației</a:t>
            </a:r>
            <a:br>
              <a:rPr lang="ro-RO" dirty="0" smtClean="0">
                <a:solidFill>
                  <a:srgbClr val="FFFF00"/>
                </a:solidFill>
                <a:latin typeface="Arial" panose="020B0604020202020204" pitchFamily="34" charset="0"/>
                <a:cs typeface="Arial" panose="020B0604020202020204" pitchFamily="34" charset="0"/>
              </a:rPr>
            </a:br>
            <a:endParaRPr lang="ro-RO" dirty="0" smtClean="0">
              <a:solidFill>
                <a:srgbClr val="FFFF00"/>
              </a:solidFill>
              <a:latin typeface="Arial" panose="020B0604020202020204" pitchFamily="34" charset="0"/>
              <a:cs typeface="Arial" panose="020B0604020202020204" pitchFamily="34" charset="0"/>
            </a:endParaRPr>
          </a:p>
          <a:p>
            <a:pPr>
              <a:defRPr/>
            </a:pPr>
            <a:r>
              <a:rPr lang="ro-RO" dirty="0" smtClean="0">
                <a:solidFill>
                  <a:srgbClr val="FFFF00"/>
                </a:solidFill>
                <a:latin typeface="Arial" panose="020B0604020202020204" pitchFamily="34" charset="0"/>
                <a:cs typeface="Arial" panose="020B0604020202020204" pitchFamily="34" charset="0"/>
              </a:rPr>
              <a:t>BANII – CA MIJLOC DE SUPRAVIEȚUIRE:</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A câștiga bani este ceea ce toți trebuie s-o facem indiferent dacă suntem într-o relație sau nu.</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Când banii sunt evaluați pentru ceea ce sunt - un mijloc de supraviețuire - un cuplu îi poate folosi pentru a-și construi un viitor sau să-și asigure lucrurile care sunt cele mai importante pentru ei.</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Dacă banii lipsesc, supraviețuirea devine mai mult decât o provocare, dar valoarea relației rămâne aceiași.</a:t>
            </a:r>
            <a:endParaRPr lang="en-US" dirty="0" smtClean="0">
              <a:solidFill>
                <a:srgbClr val="FFFF00"/>
              </a:solidFill>
              <a:latin typeface="Arial" panose="020B0604020202020204" pitchFamily="34" charset="0"/>
              <a:cs typeface="Arial" panose="020B0604020202020204" pitchFamily="34" charset="0"/>
            </a:endParaRPr>
          </a:p>
        </p:txBody>
      </p:sp>
      <p:sp>
        <p:nvSpPr>
          <p:cNvPr id="9220" name="Text Box 3"/>
          <p:cNvSpPr txBox="1">
            <a:spLocks noChangeArrowheads="1"/>
          </p:cNvSpPr>
          <p:nvPr/>
        </p:nvSpPr>
        <p:spPr bwMode="auto">
          <a:xfrm>
            <a:off x="5486400" y="115888"/>
            <a:ext cx="350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ro-RO" altLang="en-US" sz="1400">
                <a:solidFill>
                  <a:srgbClr val="FFFF00"/>
                </a:solidFill>
                <a:latin typeface="Arial" panose="020B0604020202020204" pitchFamily="34" charset="0"/>
                <a:cs typeface="Arial" panose="020B0604020202020204" pitchFamily="34" charset="0"/>
              </a:rPr>
              <a:t> Dr MargiAnne Isaia,</a:t>
            </a:r>
            <a:r>
              <a:rPr lang="en-US" altLang="en-US" sz="1400">
                <a:solidFill>
                  <a:srgbClr val="FFFF00"/>
                </a:solidFill>
                <a:latin typeface="Arial" panose="020B0604020202020204" pitchFamily="34" charset="0"/>
                <a:cs typeface="Arial" panose="020B0604020202020204" pitchFamily="34" charset="0"/>
              </a:rPr>
              <a:t> </a:t>
            </a:r>
            <a:r>
              <a:rPr lang="ro-RO" altLang="en-US" sz="1400">
                <a:solidFill>
                  <a:srgbClr val="FFFF00"/>
                </a:solidFill>
                <a:latin typeface="Arial" panose="020B0604020202020204" pitchFamily="34" charset="0"/>
                <a:cs typeface="Arial" panose="020B0604020202020204" pitchFamily="34" charset="0"/>
              </a:rPr>
              <a:t>MD MPH PCC (T)</a:t>
            </a:r>
            <a:endParaRPr lang="en-US" altLang="en-US" sz="1400">
              <a:solidFill>
                <a:srgbClr val="FFFF00"/>
              </a:solidFill>
              <a:latin typeface="Arial" panose="020B0604020202020204" pitchFamily="34" charset="0"/>
              <a:cs typeface="Arial" panose="020B0604020202020204" pitchFamily="34" charset="0"/>
            </a:endParaRPr>
          </a:p>
        </p:txBody>
      </p:sp>
      <p:sp>
        <p:nvSpPr>
          <p:cNvPr id="9221" name="Text Box 3"/>
          <p:cNvSpPr txBox="1">
            <a:spLocks noChangeArrowheads="1"/>
          </p:cNvSpPr>
          <p:nvPr/>
        </p:nvSpPr>
        <p:spPr bwMode="auto">
          <a:xfrm>
            <a:off x="6248400" y="268288"/>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a:r>
              <a:rPr lang="en-US" altLang="en-US" sz="1400">
                <a:solidFill>
                  <a:srgbClr val="FFFF00"/>
                </a:solidFill>
                <a:latin typeface="Arial" panose="020B0604020202020204" pitchFamily="34" charset="0"/>
                <a:cs typeface="Arial" panose="020B0604020202020204" pitchFamily="34" charset="0"/>
              </a:rPr>
              <a:t>www.</a:t>
            </a:r>
            <a:r>
              <a:rPr lang="ro-RO" altLang="en-US" sz="1400">
                <a:solidFill>
                  <a:srgbClr val="FFFF00"/>
                </a:solidFill>
                <a:latin typeface="Arial" panose="020B0604020202020204" pitchFamily="34" charset="0"/>
                <a:cs typeface="Arial" panose="020B0604020202020204" pitchFamily="34" charset="0"/>
              </a:rPr>
              <a:t>reinviesperanta.ro</a:t>
            </a:r>
            <a:endParaRPr lang="en-US" altLang="en-US" sz="1400">
              <a:solidFill>
                <a:srgbClr val="FFFF00"/>
              </a:solidFill>
              <a:latin typeface="Arial" panose="020B0604020202020204" pitchFamily="34" charset="0"/>
              <a:cs typeface="Arial" panose="020B0604020202020204" pitchFamily="34" charset="0"/>
            </a:endParaRPr>
          </a:p>
        </p:txBody>
      </p:sp>
      <p:pic>
        <p:nvPicPr>
          <p:cNvPr id="922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8050" y="539750"/>
            <a:ext cx="2324100"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68288"/>
            <a:ext cx="2706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275465"/>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838200" y="0"/>
            <a:ext cx="2438400" cy="2743200"/>
          </a:xfrm>
          <a:prstGeom prst="rect">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5125" name="TextBox 5"/>
          <p:cNvSpPr txBox="1">
            <a:spLocks noChangeArrowheads="1"/>
          </p:cNvSpPr>
          <p:nvPr/>
        </p:nvSpPr>
        <p:spPr bwMode="auto">
          <a:xfrm>
            <a:off x="838200" y="1219200"/>
            <a:ext cx="77724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BANII - </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 FACTOR DE</a:t>
            </a:r>
          </a:p>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PUTERE, CONTROL, </a:t>
            </a:r>
          </a:p>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ADORARE</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SAU SEDUCȚIE</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Fiecare partener exprimă propria interpretare a valorii banilor.</a:t>
            </a:r>
            <a:br>
              <a:rPr lang="ro-RO" dirty="0" smtClean="0">
                <a:solidFill>
                  <a:srgbClr val="FFFF00"/>
                </a:solidFill>
                <a:latin typeface="Arial" panose="020B0604020202020204" pitchFamily="34" charset="0"/>
                <a:cs typeface="Arial" panose="020B0604020202020204" pitchFamily="34" charset="0"/>
              </a:rPr>
            </a:br>
            <a:endParaRPr lang="ro-RO" dirty="0" smtClean="0">
              <a:solidFill>
                <a:srgbClr val="FFFF00"/>
              </a:solidFill>
              <a:latin typeface="Arial" panose="020B0604020202020204" pitchFamily="34" charset="0"/>
              <a:cs typeface="Arial" panose="020B0604020202020204" pitchFamily="34" charset="0"/>
            </a:endParaRPr>
          </a:p>
          <a:p>
            <a:pPr>
              <a:defRPr/>
            </a:pPr>
            <a:r>
              <a:rPr lang="ro-RO" dirty="0" smtClean="0">
                <a:solidFill>
                  <a:srgbClr val="FFFF00"/>
                </a:solidFill>
                <a:latin typeface="Arial" panose="020B0604020202020204" pitchFamily="34" charset="0"/>
                <a:cs typeface="Arial" panose="020B0604020202020204" pitchFamily="34" charset="0"/>
              </a:rPr>
              <a:t>Când banii sunt folosiți ca putere sau control de către unul sau ambii parteneri, unul dintre parteneri va avea tendința de a plasa vina pe celălalt partener atunci când apar probleme cu banii.</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În acest moment efectele banilor asupra relației se resimt.</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Statisticile arată că problema banilor este cauza principală de divorț.</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Analiștii estimează că o creștere a falimentelor și a pierderii locuinței va conduce la o creștere substanțială a ratelor de divorț în următorii ani.</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Problemele cu banii sunt un simptom al unor probleme mai adânci, care nu au fost abordate în relație.</a:t>
            </a:r>
          </a:p>
        </p:txBody>
      </p:sp>
      <p:pic>
        <p:nvPicPr>
          <p:cNvPr id="1024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81388" y="609600"/>
            <a:ext cx="22272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68288"/>
            <a:ext cx="2706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3"/>
          <p:cNvSpPr txBox="1">
            <a:spLocks noChangeArrowheads="1"/>
          </p:cNvSpPr>
          <p:nvPr/>
        </p:nvSpPr>
        <p:spPr bwMode="auto">
          <a:xfrm>
            <a:off x="5486400" y="115888"/>
            <a:ext cx="350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ro-RO" altLang="en-US" sz="1400">
                <a:solidFill>
                  <a:srgbClr val="FFFF00"/>
                </a:solidFill>
                <a:latin typeface="Arial" panose="020B0604020202020204" pitchFamily="34" charset="0"/>
                <a:cs typeface="Arial" panose="020B0604020202020204" pitchFamily="34" charset="0"/>
              </a:rPr>
              <a:t> Dr MargiAnne Isaia,</a:t>
            </a:r>
            <a:r>
              <a:rPr lang="en-US" altLang="en-US" sz="1400">
                <a:solidFill>
                  <a:srgbClr val="FFFF00"/>
                </a:solidFill>
                <a:latin typeface="Arial" panose="020B0604020202020204" pitchFamily="34" charset="0"/>
                <a:cs typeface="Arial" panose="020B0604020202020204" pitchFamily="34" charset="0"/>
              </a:rPr>
              <a:t> </a:t>
            </a:r>
            <a:r>
              <a:rPr lang="ro-RO" altLang="en-US" sz="1400">
                <a:solidFill>
                  <a:srgbClr val="FFFF00"/>
                </a:solidFill>
                <a:latin typeface="Arial" panose="020B0604020202020204" pitchFamily="34" charset="0"/>
                <a:cs typeface="Arial" panose="020B0604020202020204" pitchFamily="34" charset="0"/>
              </a:rPr>
              <a:t>MD MPH PCC (T)</a:t>
            </a:r>
            <a:endParaRPr lang="en-US" altLang="en-US" sz="1400">
              <a:solidFill>
                <a:srgbClr val="FFFF00"/>
              </a:solidFill>
              <a:latin typeface="Arial" panose="020B0604020202020204" pitchFamily="34" charset="0"/>
              <a:cs typeface="Arial" panose="020B0604020202020204" pitchFamily="34" charset="0"/>
            </a:endParaRPr>
          </a:p>
        </p:txBody>
      </p:sp>
      <p:sp>
        <p:nvSpPr>
          <p:cNvPr id="10247" name="Text Box 3"/>
          <p:cNvSpPr txBox="1">
            <a:spLocks noChangeArrowheads="1"/>
          </p:cNvSpPr>
          <p:nvPr/>
        </p:nvSpPr>
        <p:spPr bwMode="auto">
          <a:xfrm>
            <a:off x="6248400" y="268288"/>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a:r>
              <a:rPr lang="en-US" altLang="en-US" sz="1400">
                <a:solidFill>
                  <a:srgbClr val="FFFF00"/>
                </a:solidFill>
                <a:latin typeface="Arial" panose="020B0604020202020204" pitchFamily="34" charset="0"/>
                <a:cs typeface="Arial" panose="020B0604020202020204" pitchFamily="34" charset="0"/>
              </a:rPr>
              <a:t>www.</a:t>
            </a:r>
            <a:r>
              <a:rPr lang="ro-RO" altLang="en-US" sz="1400">
                <a:solidFill>
                  <a:srgbClr val="FFFF00"/>
                </a:solidFill>
                <a:latin typeface="Arial" panose="020B0604020202020204" pitchFamily="34" charset="0"/>
                <a:cs typeface="Arial" panose="020B0604020202020204" pitchFamily="34" charset="0"/>
              </a:rPr>
              <a:t>reinviesperanta.ro</a:t>
            </a:r>
            <a:endParaRPr lang="en-US" altLang="en-US" sz="140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4729848"/>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838200" y="0"/>
            <a:ext cx="2438400" cy="2743200"/>
          </a:xfrm>
          <a:prstGeom prst="rect">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6149" name="TextBox 5"/>
          <p:cNvSpPr txBox="1">
            <a:spLocks noChangeArrowheads="1"/>
          </p:cNvSpPr>
          <p:nvPr/>
        </p:nvSpPr>
        <p:spPr bwMode="auto">
          <a:xfrm>
            <a:off x="838200" y="1474788"/>
            <a:ext cx="7772400"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MANAGEMENTUL </a:t>
            </a:r>
          </a:p>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BANILOR - </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AFACERE DE</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PERSPECTIVĂ</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Stabilește obiceiuri financiare în relație:</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Dacă plănuiești să te căsătorești;</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Dacă sunteți deja căsătoriți și banii sunt o problemă.</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i="1" dirty="0" smtClean="0">
                <a:solidFill>
                  <a:srgbClr val="FFFF00"/>
                </a:solidFill>
                <a:latin typeface="Arial" panose="020B0604020202020204" pitchFamily="34" charset="0"/>
                <a:cs typeface="Arial" panose="020B0604020202020204" pitchFamily="34" charset="0"/>
              </a:rPr>
              <a:t>Fiecare să-și identifice atitudinea când este vorba de finanțe:</a:t>
            </a:r>
            <a:br>
              <a:rPr lang="ro-RO" i="1" dirty="0" smtClean="0">
                <a:solidFill>
                  <a:srgbClr val="FFFF00"/>
                </a:solidFill>
                <a:latin typeface="Arial" panose="020B0604020202020204" pitchFamily="34" charset="0"/>
                <a:cs typeface="Arial" panose="020B0604020202020204" pitchFamily="34" charset="0"/>
              </a:rPr>
            </a:br>
            <a:r>
              <a:rPr lang="ro-RO" i="1" dirty="0" smtClean="0">
                <a:solidFill>
                  <a:srgbClr val="FFFF00"/>
                </a:solidFill>
                <a:latin typeface="Arial" panose="020B0604020202020204" pitchFamily="34" charset="0"/>
                <a:cs typeface="Arial" panose="020B0604020202020204" pitchFamily="34" charset="0"/>
              </a:rPr>
              <a:t>	</a:t>
            </a:r>
            <a:r>
              <a:rPr lang="ro-RO" dirty="0" smtClean="0">
                <a:solidFill>
                  <a:srgbClr val="FFFF00"/>
                </a:solidFill>
                <a:latin typeface="Arial" panose="020B0604020202020204" pitchFamily="34" charset="0"/>
                <a:cs typeface="Arial" panose="020B0604020202020204" pitchFamily="34" charset="0"/>
              </a:rPr>
              <a:t>Dacă sunteți conștienți de diferențe, va fi mai ușor să rezolvați conflictul atunci când apare.</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i="1" dirty="0" smtClean="0">
                <a:solidFill>
                  <a:srgbClr val="FFFF00"/>
                </a:solidFill>
                <a:latin typeface="Arial" panose="020B0604020202020204" pitchFamily="34" charset="0"/>
                <a:cs typeface="Arial" panose="020B0604020202020204" pitchFamily="34" charset="0"/>
              </a:rPr>
              <a:t>Fii capabil să pui întrebări și asigură-te că partenerul tău nu face greșeli financiare:</a:t>
            </a:r>
            <a:br>
              <a:rPr lang="ro-RO" i="1"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Dacă ești dispus să accepți ceea ce partenerul tău spune și nu te superi, tu îl încurajezi pe partenerul tău să fie cinstit cu </a:t>
            </a:r>
            <a:r>
              <a:rPr lang="ro-RO" dirty="0">
                <a:solidFill>
                  <a:srgbClr val="FFFF00"/>
                </a:solidFill>
                <a:latin typeface="Arial" panose="020B0604020202020204" pitchFamily="34" charset="0"/>
                <a:cs typeface="Arial" panose="020B0604020202020204" pitchFamily="34" charset="0"/>
              </a:rPr>
              <a:t>t</a:t>
            </a:r>
            <a:r>
              <a:rPr lang="ro-RO" dirty="0" smtClean="0">
                <a:solidFill>
                  <a:srgbClr val="FFFF00"/>
                </a:solidFill>
                <a:latin typeface="Arial" panose="020B0604020202020204" pitchFamily="34" charset="0"/>
                <a:cs typeface="Arial" panose="020B0604020202020204" pitchFamily="34" charset="0"/>
              </a:rPr>
              <a:t>ine să explice cum și de ce cheltuie.</a:t>
            </a:r>
            <a:endParaRPr lang="en-US" dirty="0" smtClean="0">
              <a:solidFill>
                <a:srgbClr val="FFFF00"/>
              </a:solidFill>
              <a:latin typeface="Arial" panose="020B0604020202020204" pitchFamily="34" charset="0"/>
              <a:cs typeface="Arial" panose="020B0604020202020204" pitchFamily="34" charset="0"/>
            </a:endParaRPr>
          </a:p>
        </p:txBody>
      </p:sp>
      <p:sp>
        <p:nvSpPr>
          <p:cNvPr id="11268" name="Text Box 3"/>
          <p:cNvSpPr txBox="1">
            <a:spLocks noChangeArrowheads="1"/>
          </p:cNvSpPr>
          <p:nvPr/>
        </p:nvSpPr>
        <p:spPr bwMode="auto">
          <a:xfrm>
            <a:off x="5486400" y="115888"/>
            <a:ext cx="350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ro-RO" altLang="en-US" sz="1400">
                <a:solidFill>
                  <a:srgbClr val="FFFF00"/>
                </a:solidFill>
                <a:latin typeface="Arial" panose="020B0604020202020204" pitchFamily="34" charset="0"/>
                <a:cs typeface="Arial" panose="020B0604020202020204" pitchFamily="34" charset="0"/>
              </a:rPr>
              <a:t> Dr MargiAnne Isaia,</a:t>
            </a:r>
            <a:r>
              <a:rPr lang="en-US" altLang="en-US" sz="1400">
                <a:solidFill>
                  <a:srgbClr val="FFFF00"/>
                </a:solidFill>
                <a:latin typeface="Arial" panose="020B0604020202020204" pitchFamily="34" charset="0"/>
                <a:cs typeface="Arial" panose="020B0604020202020204" pitchFamily="34" charset="0"/>
              </a:rPr>
              <a:t> </a:t>
            </a:r>
            <a:r>
              <a:rPr lang="ro-RO" altLang="en-US" sz="1400">
                <a:solidFill>
                  <a:srgbClr val="FFFF00"/>
                </a:solidFill>
                <a:latin typeface="Arial" panose="020B0604020202020204" pitchFamily="34" charset="0"/>
                <a:cs typeface="Arial" panose="020B0604020202020204" pitchFamily="34" charset="0"/>
              </a:rPr>
              <a:t>MD MPH PCC (T)</a:t>
            </a:r>
            <a:endParaRPr lang="en-US" altLang="en-US" sz="1400">
              <a:solidFill>
                <a:srgbClr val="FFFF00"/>
              </a:solidFill>
              <a:latin typeface="Arial" panose="020B0604020202020204" pitchFamily="34" charset="0"/>
              <a:cs typeface="Arial" panose="020B0604020202020204" pitchFamily="34" charset="0"/>
            </a:endParaRPr>
          </a:p>
        </p:txBody>
      </p:sp>
      <p:sp>
        <p:nvSpPr>
          <p:cNvPr id="11269" name="Text Box 3"/>
          <p:cNvSpPr txBox="1">
            <a:spLocks noChangeArrowheads="1"/>
          </p:cNvSpPr>
          <p:nvPr/>
        </p:nvSpPr>
        <p:spPr bwMode="auto">
          <a:xfrm>
            <a:off x="6248400" y="268288"/>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a:r>
              <a:rPr lang="en-US" altLang="en-US" sz="1400">
                <a:solidFill>
                  <a:srgbClr val="FFFF00"/>
                </a:solidFill>
                <a:latin typeface="Arial" panose="020B0604020202020204" pitchFamily="34" charset="0"/>
                <a:cs typeface="Arial" panose="020B0604020202020204" pitchFamily="34" charset="0"/>
              </a:rPr>
              <a:t>www.</a:t>
            </a:r>
            <a:r>
              <a:rPr lang="ro-RO" altLang="en-US" sz="1400">
                <a:solidFill>
                  <a:srgbClr val="FFFF00"/>
                </a:solidFill>
                <a:latin typeface="Arial" panose="020B0604020202020204" pitchFamily="34" charset="0"/>
                <a:cs typeface="Arial" panose="020B0604020202020204" pitchFamily="34" charset="0"/>
              </a:rPr>
              <a:t>reinviesperanta.ro</a:t>
            </a:r>
            <a:endParaRPr lang="en-US" altLang="en-US" sz="1400">
              <a:solidFill>
                <a:srgbClr val="FFFF00"/>
              </a:solidFill>
              <a:latin typeface="Arial" panose="020B0604020202020204" pitchFamily="34" charset="0"/>
              <a:cs typeface="Arial" panose="020B0604020202020204" pitchFamily="34" charset="0"/>
            </a:endParaRPr>
          </a:p>
        </p:txBody>
      </p:sp>
      <p:pic>
        <p:nvPicPr>
          <p:cNvPr id="1127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55988" y="552450"/>
            <a:ext cx="2259012" cy="225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68288"/>
            <a:ext cx="2706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6657932"/>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838200" y="0"/>
            <a:ext cx="2438400" cy="2743200"/>
          </a:xfrm>
          <a:prstGeom prst="rect">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7173" name="TextBox 5"/>
          <p:cNvSpPr txBox="1">
            <a:spLocks noChangeArrowheads="1"/>
          </p:cNvSpPr>
          <p:nvPr/>
        </p:nvSpPr>
        <p:spPr bwMode="auto">
          <a:xfrm>
            <a:off x="838200" y="1495425"/>
            <a:ext cx="77724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MANAGEMENTUL </a:t>
            </a:r>
          </a:p>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BANILOR - </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AFACERE DE</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PERSPECTIVĂ</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i="1" dirty="0" smtClean="0">
                <a:solidFill>
                  <a:srgbClr val="FFFF00"/>
                </a:solidFill>
                <a:latin typeface="Arial" panose="020B0604020202020204" pitchFamily="34" charset="0"/>
                <a:cs typeface="Arial" panose="020B0604020202020204" pitchFamily="34" charset="0"/>
              </a:rPr>
              <a:t>Vorbiți despre cum să vă ocupați de finanțele voastre împreună:</a:t>
            </a:r>
            <a:br>
              <a:rPr lang="ro-RO" i="1"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Păstrați un cont comun care să vă permită să vedeți atât sumele cât și ceea ce cheltuie fiecare.</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i="1" dirty="0" smtClean="0">
                <a:solidFill>
                  <a:srgbClr val="FFFF00"/>
                </a:solidFill>
                <a:latin typeface="Arial" panose="020B0604020202020204" pitchFamily="34" charset="0"/>
                <a:cs typeface="Arial" panose="020B0604020202020204" pitchFamily="34" charset="0"/>
              </a:rPr>
              <a:t>Depășiți cheltuielile suplimentare:</a:t>
            </a:r>
            <a:br>
              <a:rPr lang="ro-RO" i="1"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Dacă tu sau partenerul tău se duce în mod constant la cumpărături sau apare cu lucruri noi, ea sau el poate cheltuie prea mulți bani.</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i="1" dirty="0" smtClean="0">
                <a:solidFill>
                  <a:srgbClr val="FFFF00"/>
                </a:solidFill>
                <a:latin typeface="Arial" panose="020B0604020202020204" pitchFamily="34" charset="0"/>
                <a:cs typeface="Arial" panose="020B0604020202020204" pitchFamily="34" charset="0"/>
              </a:rPr>
              <a:t>Decideți cu privire la sumele pe care le veți cheltui:</a:t>
            </a:r>
            <a:br>
              <a:rPr lang="ro-RO" i="1"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Acesta vă va ajuta să decideți cât de mult puteți pune în economii sau planul de pensionare în fiecare lună.</a:t>
            </a:r>
            <a:endParaRPr lang="en-US" dirty="0" smtClean="0">
              <a:solidFill>
                <a:srgbClr val="FFFF00"/>
              </a:solidFill>
              <a:latin typeface="Arial" panose="020B0604020202020204" pitchFamily="34" charset="0"/>
              <a:cs typeface="Arial" panose="020B0604020202020204" pitchFamily="34" charset="0"/>
            </a:endParaRPr>
          </a:p>
        </p:txBody>
      </p:sp>
      <p:sp>
        <p:nvSpPr>
          <p:cNvPr id="12292" name="Text Box 3"/>
          <p:cNvSpPr txBox="1">
            <a:spLocks noChangeArrowheads="1"/>
          </p:cNvSpPr>
          <p:nvPr/>
        </p:nvSpPr>
        <p:spPr bwMode="auto">
          <a:xfrm>
            <a:off x="5486400" y="115888"/>
            <a:ext cx="350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ro-RO" altLang="en-US" sz="1400">
                <a:solidFill>
                  <a:srgbClr val="FFFF00"/>
                </a:solidFill>
                <a:latin typeface="Arial" panose="020B0604020202020204" pitchFamily="34" charset="0"/>
                <a:cs typeface="Arial" panose="020B0604020202020204" pitchFamily="34" charset="0"/>
              </a:rPr>
              <a:t> Dr MargiAnne Isaia,</a:t>
            </a:r>
            <a:r>
              <a:rPr lang="en-US" altLang="en-US" sz="1400">
                <a:solidFill>
                  <a:srgbClr val="FFFF00"/>
                </a:solidFill>
                <a:latin typeface="Arial" panose="020B0604020202020204" pitchFamily="34" charset="0"/>
                <a:cs typeface="Arial" panose="020B0604020202020204" pitchFamily="34" charset="0"/>
              </a:rPr>
              <a:t> </a:t>
            </a:r>
            <a:r>
              <a:rPr lang="ro-RO" altLang="en-US" sz="1400">
                <a:solidFill>
                  <a:srgbClr val="FFFF00"/>
                </a:solidFill>
                <a:latin typeface="Arial" panose="020B0604020202020204" pitchFamily="34" charset="0"/>
                <a:cs typeface="Arial" panose="020B0604020202020204" pitchFamily="34" charset="0"/>
              </a:rPr>
              <a:t>MD MPH PCC (T)</a:t>
            </a:r>
            <a:endParaRPr lang="en-US" altLang="en-US" sz="1400">
              <a:solidFill>
                <a:srgbClr val="FFFF00"/>
              </a:solidFill>
              <a:latin typeface="Arial" panose="020B0604020202020204" pitchFamily="34" charset="0"/>
              <a:cs typeface="Arial" panose="020B0604020202020204" pitchFamily="34" charset="0"/>
            </a:endParaRPr>
          </a:p>
        </p:txBody>
      </p:sp>
      <p:sp>
        <p:nvSpPr>
          <p:cNvPr id="12293" name="Text Box 3"/>
          <p:cNvSpPr txBox="1">
            <a:spLocks noChangeArrowheads="1"/>
          </p:cNvSpPr>
          <p:nvPr/>
        </p:nvSpPr>
        <p:spPr bwMode="auto">
          <a:xfrm>
            <a:off x="6248400" y="268288"/>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a:r>
              <a:rPr lang="en-US" altLang="en-US" sz="1400">
                <a:solidFill>
                  <a:srgbClr val="FFFF00"/>
                </a:solidFill>
                <a:latin typeface="Arial" panose="020B0604020202020204" pitchFamily="34" charset="0"/>
                <a:cs typeface="Arial" panose="020B0604020202020204" pitchFamily="34" charset="0"/>
              </a:rPr>
              <a:t>www.</a:t>
            </a:r>
            <a:r>
              <a:rPr lang="ro-RO" altLang="en-US" sz="1400">
                <a:solidFill>
                  <a:srgbClr val="FFFF00"/>
                </a:solidFill>
                <a:latin typeface="Arial" panose="020B0604020202020204" pitchFamily="34" charset="0"/>
                <a:cs typeface="Arial" panose="020B0604020202020204" pitchFamily="34" charset="0"/>
              </a:rPr>
              <a:t>reinviesperanta.ro</a:t>
            </a:r>
            <a:endParaRPr lang="en-US" altLang="en-US" sz="1400">
              <a:solidFill>
                <a:srgbClr val="FFFF00"/>
              </a:solidFill>
              <a:latin typeface="Arial" panose="020B0604020202020204" pitchFamily="34" charset="0"/>
              <a:cs typeface="Arial" panose="020B0604020202020204" pitchFamily="34" charset="0"/>
            </a:endParaRPr>
          </a:p>
        </p:txBody>
      </p:sp>
      <p:pic>
        <p:nvPicPr>
          <p:cNvPr id="1229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57575" y="623888"/>
            <a:ext cx="2105025" cy="211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68288"/>
            <a:ext cx="2706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0727328"/>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838200" y="0"/>
            <a:ext cx="2438400" cy="2743200"/>
          </a:xfrm>
          <a:prstGeom prst="rect">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3315" name="Text Box 3"/>
          <p:cNvSpPr txBox="1">
            <a:spLocks noChangeArrowheads="1"/>
          </p:cNvSpPr>
          <p:nvPr/>
        </p:nvSpPr>
        <p:spPr bwMode="auto">
          <a:xfrm>
            <a:off x="5486400" y="115888"/>
            <a:ext cx="350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ro-RO" altLang="en-US" sz="1400">
                <a:solidFill>
                  <a:srgbClr val="FFFF00"/>
                </a:solidFill>
                <a:latin typeface="Arial" panose="020B0604020202020204" pitchFamily="34" charset="0"/>
                <a:cs typeface="Arial" panose="020B0604020202020204" pitchFamily="34" charset="0"/>
              </a:rPr>
              <a:t> Dr MargiAnne Isaia,</a:t>
            </a:r>
            <a:r>
              <a:rPr lang="en-US" altLang="en-US" sz="1400">
                <a:solidFill>
                  <a:srgbClr val="FFFF00"/>
                </a:solidFill>
                <a:latin typeface="Arial" panose="020B0604020202020204" pitchFamily="34" charset="0"/>
                <a:cs typeface="Arial" panose="020B0604020202020204" pitchFamily="34" charset="0"/>
              </a:rPr>
              <a:t> </a:t>
            </a:r>
            <a:r>
              <a:rPr lang="ro-RO" altLang="en-US" sz="1400">
                <a:solidFill>
                  <a:srgbClr val="FFFF00"/>
                </a:solidFill>
                <a:latin typeface="Arial" panose="020B0604020202020204" pitchFamily="34" charset="0"/>
                <a:cs typeface="Arial" panose="020B0604020202020204" pitchFamily="34" charset="0"/>
              </a:rPr>
              <a:t>MD MPH PCC (T)</a:t>
            </a:r>
            <a:endParaRPr lang="en-US" altLang="en-US" sz="1400">
              <a:solidFill>
                <a:srgbClr val="FFFF00"/>
              </a:solidFill>
              <a:latin typeface="Arial" panose="020B0604020202020204" pitchFamily="34" charset="0"/>
              <a:cs typeface="Arial" panose="020B0604020202020204" pitchFamily="34" charset="0"/>
            </a:endParaRPr>
          </a:p>
        </p:txBody>
      </p:sp>
      <p:sp>
        <p:nvSpPr>
          <p:cNvPr id="13316" name="Text Box 3"/>
          <p:cNvSpPr txBox="1">
            <a:spLocks noChangeArrowheads="1"/>
          </p:cNvSpPr>
          <p:nvPr/>
        </p:nvSpPr>
        <p:spPr bwMode="auto">
          <a:xfrm>
            <a:off x="6248400" y="268288"/>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a:r>
              <a:rPr lang="en-US" altLang="en-US" sz="1400">
                <a:solidFill>
                  <a:srgbClr val="FFFF00"/>
                </a:solidFill>
                <a:latin typeface="Arial" panose="020B0604020202020204" pitchFamily="34" charset="0"/>
                <a:cs typeface="Arial" panose="020B0604020202020204" pitchFamily="34" charset="0"/>
              </a:rPr>
              <a:t>www.</a:t>
            </a:r>
            <a:r>
              <a:rPr lang="ro-RO" altLang="en-US" sz="1400">
                <a:solidFill>
                  <a:srgbClr val="FFFF00"/>
                </a:solidFill>
                <a:latin typeface="Arial" panose="020B0604020202020204" pitchFamily="34" charset="0"/>
                <a:cs typeface="Arial" panose="020B0604020202020204" pitchFamily="34" charset="0"/>
              </a:rPr>
              <a:t>reinviesperanta.ro</a:t>
            </a:r>
            <a:endParaRPr lang="en-US" altLang="en-US" sz="1400">
              <a:solidFill>
                <a:srgbClr val="FFFF00"/>
              </a:solidFill>
              <a:latin typeface="Arial" panose="020B0604020202020204" pitchFamily="34" charset="0"/>
              <a:cs typeface="Arial" panose="020B0604020202020204" pitchFamily="34" charset="0"/>
            </a:endParaRPr>
          </a:p>
        </p:txBody>
      </p:sp>
      <p:pic>
        <p:nvPicPr>
          <p:cNvPr id="1331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727075"/>
            <a:ext cx="21336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ounded Rectangle 1"/>
          <p:cNvSpPr/>
          <p:nvPr/>
        </p:nvSpPr>
        <p:spPr>
          <a:xfrm>
            <a:off x="685800" y="5867400"/>
            <a:ext cx="8153400" cy="7143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00"/>
              </a:solidFill>
            </a:endParaRPr>
          </a:p>
        </p:txBody>
      </p:sp>
      <p:sp>
        <p:nvSpPr>
          <p:cNvPr id="9" name="TextBox 5"/>
          <p:cNvSpPr txBox="1">
            <a:spLocks noChangeArrowheads="1"/>
          </p:cNvSpPr>
          <p:nvPr/>
        </p:nvSpPr>
        <p:spPr bwMode="auto">
          <a:xfrm>
            <a:off x="838200" y="1779588"/>
            <a:ext cx="8153400" cy="480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PAȘI </a:t>
            </a:r>
          </a:p>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CĂTRE ARMONIA </a:t>
            </a:r>
          </a:p>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FINANCIARĂ</a:t>
            </a:r>
          </a:p>
          <a:p>
            <a:pPr>
              <a:defRPr/>
            </a:pP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FORMEAZĂ-ȚI UN OBICEI. Programează o discuție financiară o dată pe lună. Nu așteptați până când unul dintre voi va avea o notă de plată imensă. Cheia este de a avea o conversație calmă atunci când nu ești în criză de bani.</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CERCETEAZĂ ISTORIA FAMILIEI. Fiecare dintre voi ar trebui să vorbiți despre modul în care părinții voștri și-au administrat banii. Acest lucru vă va oferi o perspectivă asupra problemelor lor financiare.</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FACEȚI-VĂ PRIORITĂȚILE. Evaluați obiectivele financiare împreună. Trebuie să știți pentru ce economisiți sau pentru ce investiți.</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Armonia financiară constă în găsirea un teren comun. Cuplurile trebuie să-și armonizeze obiectivele lor.   Olivia Mellan</a:t>
            </a:r>
            <a:endParaRPr lang="en-US" dirty="0" smtClean="0">
              <a:solidFill>
                <a:srgbClr val="FFFF00"/>
              </a:solidFill>
              <a:latin typeface="Arial" panose="020B0604020202020204" pitchFamily="34" charset="0"/>
              <a:cs typeface="Arial" panose="020B0604020202020204" pitchFamily="34" charset="0"/>
            </a:endParaRPr>
          </a:p>
        </p:txBody>
      </p:sp>
      <p:pic>
        <p:nvPicPr>
          <p:cNvPr id="13320"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68288"/>
            <a:ext cx="2706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999945"/>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838200" y="0"/>
            <a:ext cx="2438400" cy="2743200"/>
          </a:xfrm>
          <a:prstGeom prst="rect">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9221" name="TextBox 5"/>
          <p:cNvSpPr txBox="1">
            <a:spLocks noChangeArrowheads="1"/>
          </p:cNvSpPr>
          <p:nvPr/>
        </p:nvSpPr>
        <p:spPr bwMode="auto">
          <a:xfrm>
            <a:off x="838200" y="2014538"/>
            <a:ext cx="77724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AUTOR CLASIC</a:t>
            </a: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endParaRPr lang="ro-RO" dirty="0" smtClean="0">
              <a:solidFill>
                <a:srgbClr val="FFFF00"/>
              </a:solidFill>
              <a:latin typeface="Arial" panose="020B0604020202020204" pitchFamily="34" charset="0"/>
              <a:cs typeface="Arial" panose="020B0604020202020204" pitchFamily="34" charset="0"/>
            </a:endParaRPr>
          </a:p>
          <a:p>
            <a:pPr>
              <a:defRPr/>
            </a:pP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"Părinții trebuie să-și educe și instruiască copiii lor în obiceiurile de auto-control și renunțare de sine.</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Ei trebuie să educe pe copiii lor că este nevoie de a trăi în conformitate cu obiceiuri simple în viața zilnică și să evite rochii scumpe, mâncare scumpă, case scumpe și mobilier scump...”.</a:t>
            </a:r>
          </a:p>
          <a:p>
            <a:pPr>
              <a:defRPr/>
            </a:pPr>
            <a:r>
              <a:rPr lang="ro-RO" dirty="0" smtClean="0">
                <a:solidFill>
                  <a:srgbClr val="FFFF00"/>
                </a:solidFill>
                <a:latin typeface="Arial" panose="020B0604020202020204" pitchFamily="34" charset="0"/>
                <a:cs typeface="Arial" panose="020B0604020202020204" pitchFamily="34" charset="0"/>
              </a:rPr>
              <a:t>				"EGW AH 386.1.</a:t>
            </a:r>
            <a:endParaRPr lang="en-US" dirty="0" smtClean="0">
              <a:solidFill>
                <a:srgbClr val="FFFF00"/>
              </a:solidFill>
              <a:latin typeface="Arial" panose="020B0604020202020204" pitchFamily="34" charset="0"/>
              <a:cs typeface="Arial" panose="020B0604020202020204" pitchFamily="34" charset="0"/>
            </a:endParaRPr>
          </a:p>
        </p:txBody>
      </p:sp>
      <p:sp>
        <p:nvSpPr>
          <p:cNvPr id="14340" name="Text Box 3"/>
          <p:cNvSpPr txBox="1">
            <a:spLocks noChangeArrowheads="1"/>
          </p:cNvSpPr>
          <p:nvPr/>
        </p:nvSpPr>
        <p:spPr bwMode="auto">
          <a:xfrm>
            <a:off x="5486400" y="115888"/>
            <a:ext cx="350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ro-RO" altLang="en-US" sz="1400">
                <a:solidFill>
                  <a:srgbClr val="FFFF00"/>
                </a:solidFill>
                <a:latin typeface="Arial" panose="020B0604020202020204" pitchFamily="34" charset="0"/>
                <a:cs typeface="Arial" panose="020B0604020202020204" pitchFamily="34" charset="0"/>
              </a:rPr>
              <a:t> Dr MargiAnne Isaia,</a:t>
            </a:r>
            <a:r>
              <a:rPr lang="en-US" altLang="en-US" sz="1400">
                <a:solidFill>
                  <a:srgbClr val="FFFF00"/>
                </a:solidFill>
                <a:latin typeface="Arial" panose="020B0604020202020204" pitchFamily="34" charset="0"/>
                <a:cs typeface="Arial" panose="020B0604020202020204" pitchFamily="34" charset="0"/>
              </a:rPr>
              <a:t> </a:t>
            </a:r>
            <a:r>
              <a:rPr lang="ro-RO" altLang="en-US" sz="1400">
                <a:solidFill>
                  <a:srgbClr val="FFFF00"/>
                </a:solidFill>
                <a:latin typeface="Arial" panose="020B0604020202020204" pitchFamily="34" charset="0"/>
                <a:cs typeface="Arial" panose="020B0604020202020204" pitchFamily="34" charset="0"/>
              </a:rPr>
              <a:t>MD MPH PCC (T)</a:t>
            </a:r>
            <a:endParaRPr lang="en-US" altLang="en-US" sz="1400">
              <a:solidFill>
                <a:srgbClr val="FFFF00"/>
              </a:solidFill>
              <a:latin typeface="Arial" panose="020B0604020202020204" pitchFamily="34" charset="0"/>
              <a:cs typeface="Arial" panose="020B0604020202020204" pitchFamily="34" charset="0"/>
            </a:endParaRPr>
          </a:p>
        </p:txBody>
      </p:sp>
      <p:sp>
        <p:nvSpPr>
          <p:cNvPr id="14341" name="Text Box 3"/>
          <p:cNvSpPr txBox="1">
            <a:spLocks noChangeArrowheads="1"/>
          </p:cNvSpPr>
          <p:nvPr/>
        </p:nvSpPr>
        <p:spPr bwMode="auto">
          <a:xfrm>
            <a:off x="6248400" y="268288"/>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a:r>
              <a:rPr lang="en-US" altLang="en-US" sz="1400">
                <a:solidFill>
                  <a:srgbClr val="FFFF00"/>
                </a:solidFill>
                <a:latin typeface="Arial" panose="020B0604020202020204" pitchFamily="34" charset="0"/>
                <a:cs typeface="Arial" panose="020B0604020202020204" pitchFamily="34" charset="0"/>
              </a:rPr>
              <a:t>www.</a:t>
            </a:r>
            <a:r>
              <a:rPr lang="ro-RO" altLang="en-US" sz="1400">
                <a:solidFill>
                  <a:srgbClr val="FFFF00"/>
                </a:solidFill>
                <a:latin typeface="Arial" panose="020B0604020202020204" pitchFamily="34" charset="0"/>
                <a:cs typeface="Arial" panose="020B0604020202020204" pitchFamily="34" charset="0"/>
              </a:rPr>
              <a:t>reinviesperanta.ro</a:t>
            </a:r>
            <a:endParaRPr lang="en-US" altLang="en-US" sz="1400">
              <a:solidFill>
                <a:srgbClr val="FFFF00"/>
              </a:solidFill>
              <a:latin typeface="Arial" panose="020B0604020202020204" pitchFamily="34" charset="0"/>
              <a:cs typeface="Arial" panose="020B0604020202020204" pitchFamily="34" charset="0"/>
            </a:endParaRPr>
          </a:p>
        </p:txBody>
      </p:sp>
      <p:pic>
        <p:nvPicPr>
          <p:cNvPr id="1434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454150"/>
            <a:ext cx="2301875"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68288"/>
            <a:ext cx="2706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622470"/>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838200" y="0"/>
            <a:ext cx="2438400" cy="2743200"/>
          </a:xfrm>
          <a:prstGeom prst="rect">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0245" name="TextBox 5"/>
          <p:cNvSpPr txBox="1">
            <a:spLocks noChangeArrowheads="1"/>
          </p:cNvSpPr>
          <p:nvPr/>
        </p:nvSpPr>
        <p:spPr bwMode="auto">
          <a:xfrm>
            <a:off x="838200" y="1954213"/>
            <a:ext cx="77724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AUTOR CLASIC</a:t>
            </a: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endParaRPr lang="ro-RO" dirty="0" smtClean="0">
              <a:solidFill>
                <a:srgbClr val="FFFF00"/>
              </a:solidFill>
              <a:latin typeface="Arial" panose="020B0604020202020204" pitchFamily="34" charset="0"/>
              <a:cs typeface="Arial" panose="020B0604020202020204" pitchFamily="34" charset="0"/>
            </a:endParaRPr>
          </a:p>
          <a:p>
            <a:pPr>
              <a:defRPr/>
            </a:pP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"Când copii sunt foarte mici, ei trebuie educați să citească, să scrie, să înțeleagă cifrele, pentru a păstra conturile lor. Ei pot merge mai departe, avansând pas cu pas în această cunoaștere. Dar, înainte de orice altceva, ei trebuie să fie învățați că frica de Domnul este începutul înțelepciunii.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EGW AH 386.2</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r>
              <a:rPr lang="ro-RO" dirty="0" smtClean="0">
                <a:solidFill>
                  <a:srgbClr val="FFFF00"/>
                </a:solidFill>
                <a:latin typeface="Arial" panose="020B0604020202020204" pitchFamily="34" charset="0"/>
                <a:cs typeface="Arial" panose="020B0604020202020204" pitchFamily="34" charset="0"/>
              </a:rPr>
              <a:t>"Banii trebuie să fie considerați ca un dar încredințat nouă de Dumnezeu pentru a face lucrarea Sa, pentru a construi Împărăția Sa, iar tinerii ar trebui să-și învețe să limiteze dorințele lor." </a:t>
            </a:r>
          </a:p>
          <a:p>
            <a:pPr>
              <a:defRPr/>
            </a:pPr>
            <a:r>
              <a:rPr lang="ro-RO" dirty="0" smtClean="0">
                <a:solidFill>
                  <a:srgbClr val="FFFF00"/>
                </a:solidFill>
                <a:latin typeface="Arial" panose="020B0604020202020204" pitchFamily="34" charset="0"/>
                <a:cs typeface="Arial" panose="020B0604020202020204" pitchFamily="34" charset="0"/>
              </a:rPr>
              <a:t>				EGW AH 386.3</a:t>
            </a:r>
            <a:endParaRPr lang="en-US" dirty="0" smtClean="0">
              <a:solidFill>
                <a:srgbClr val="FFFF00"/>
              </a:solidFill>
              <a:latin typeface="Arial" panose="020B0604020202020204" pitchFamily="34" charset="0"/>
              <a:cs typeface="Arial" panose="020B0604020202020204" pitchFamily="34" charset="0"/>
            </a:endParaRPr>
          </a:p>
        </p:txBody>
      </p:sp>
      <p:sp>
        <p:nvSpPr>
          <p:cNvPr id="15364" name="Text Box 3"/>
          <p:cNvSpPr txBox="1">
            <a:spLocks noChangeArrowheads="1"/>
          </p:cNvSpPr>
          <p:nvPr/>
        </p:nvSpPr>
        <p:spPr bwMode="auto">
          <a:xfrm>
            <a:off x="5486400" y="115888"/>
            <a:ext cx="350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ro-RO" altLang="en-US" sz="1400">
                <a:solidFill>
                  <a:srgbClr val="FFFF00"/>
                </a:solidFill>
                <a:latin typeface="Arial" panose="020B0604020202020204" pitchFamily="34" charset="0"/>
                <a:cs typeface="Arial" panose="020B0604020202020204" pitchFamily="34" charset="0"/>
              </a:rPr>
              <a:t> Dr MargiAnne Isaia,</a:t>
            </a:r>
            <a:r>
              <a:rPr lang="en-US" altLang="en-US" sz="1400">
                <a:solidFill>
                  <a:srgbClr val="FFFF00"/>
                </a:solidFill>
                <a:latin typeface="Arial" panose="020B0604020202020204" pitchFamily="34" charset="0"/>
                <a:cs typeface="Arial" panose="020B0604020202020204" pitchFamily="34" charset="0"/>
              </a:rPr>
              <a:t> </a:t>
            </a:r>
            <a:r>
              <a:rPr lang="ro-RO" altLang="en-US" sz="1400">
                <a:solidFill>
                  <a:srgbClr val="FFFF00"/>
                </a:solidFill>
                <a:latin typeface="Arial" panose="020B0604020202020204" pitchFamily="34" charset="0"/>
                <a:cs typeface="Arial" panose="020B0604020202020204" pitchFamily="34" charset="0"/>
              </a:rPr>
              <a:t>MD MPH PCC (T)</a:t>
            </a:r>
            <a:endParaRPr lang="en-US" altLang="en-US" sz="1400">
              <a:solidFill>
                <a:srgbClr val="FFFF00"/>
              </a:solidFill>
              <a:latin typeface="Arial" panose="020B0604020202020204" pitchFamily="34" charset="0"/>
              <a:cs typeface="Arial" panose="020B0604020202020204" pitchFamily="34" charset="0"/>
            </a:endParaRPr>
          </a:p>
        </p:txBody>
      </p:sp>
      <p:sp>
        <p:nvSpPr>
          <p:cNvPr id="15365" name="Text Box 3"/>
          <p:cNvSpPr txBox="1">
            <a:spLocks noChangeArrowheads="1"/>
          </p:cNvSpPr>
          <p:nvPr/>
        </p:nvSpPr>
        <p:spPr bwMode="auto">
          <a:xfrm>
            <a:off x="6248400" y="268288"/>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a:r>
              <a:rPr lang="en-US" altLang="en-US" sz="1400">
                <a:solidFill>
                  <a:srgbClr val="FFFF00"/>
                </a:solidFill>
                <a:latin typeface="Arial" panose="020B0604020202020204" pitchFamily="34" charset="0"/>
                <a:cs typeface="Arial" panose="020B0604020202020204" pitchFamily="34" charset="0"/>
              </a:rPr>
              <a:t>www.</a:t>
            </a:r>
            <a:r>
              <a:rPr lang="ro-RO" altLang="en-US" sz="1400">
                <a:solidFill>
                  <a:srgbClr val="FFFF00"/>
                </a:solidFill>
                <a:latin typeface="Arial" panose="020B0604020202020204" pitchFamily="34" charset="0"/>
                <a:cs typeface="Arial" panose="020B0604020202020204" pitchFamily="34" charset="0"/>
              </a:rPr>
              <a:t>reinviesperanta.ro</a:t>
            </a:r>
            <a:endParaRPr lang="en-US" altLang="en-US" sz="1400">
              <a:solidFill>
                <a:srgbClr val="FFFF00"/>
              </a:solidFill>
              <a:latin typeface="Arial" panose="020B0604020202020204" pitchFamily="34" charset="0"/>
              <a:cs typeface="Arial" panose="020B0604020202020204" pitchFamily="34" charset="0"/>
            </a:endParaRPr>
          </a:p>
        </p:txBody>
      </p:sp>
      <p:pic>
        <p:nvPicPr>
          <p:cNvPr id="1536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454150"/>
            <a:ext cx="2301875"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68288"/>
            <a:ext cx="2706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5428543"/>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838200" y="0"/>
            <a:ext cx="2438400" cy="2743200"/>
          </a:xfrm>
          <a:prstGeom prst="rect">
            <a:avLst/>
          </a:prstGeom>
          <a:solidFill>
            <a:srgbClr val="00B0F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solidFill>
                <a:srgbClr val="FFFF00"/>
              </a:solidFill>
            </a:endParaRPr>
          </a:p>
        </p:txBody>
      </p:sp>
      <p:sp>
        <p:nvSpPr>
          <p:cNvPr id="11269" name="TextBox 5"/>
          <p:cNvSpPr txBox="1">
            <a:spLocks noChangeArrowheads="1"/>
          </p:cNvSpPr>
          <p:nvPr/>
        </p:nvSpPr>
        <p:spPr bwMode="auto">
          <a:xfrm>
            <a:off x="838200" y="2008188"/>
            <a:ext cx="77724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defRPr/>
            </a:pP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a:t>
            </a:r>
            <a:b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AUTOR CLASIC</a:t>
            </a:r>
            <a:r>
              <a:rPr lang="ro-RO" dirty="0" smtClean="0">
                <a:solidFill>
                  <a:srgbClr val="FFFF00"/>
                </a:solidFill>
                <a:latin typeface="Arial" panose="020B0604020202020204" pitchFamily="34" charset="0"/>
                <a:cs typeface="Arial" panose="020B0604020202020204" pitchFamily="34" charset="0"/>
              </a:rPr>
              <a:t/>
            </a:r>
            <a:br>
              <a:rPr lang="ro-RO" dirty="0" smtClean="0">
                <a:solidFill>
                  <a:srgbClr val="FFFF00"/>
                </a:solidFill>
                <a:latin typeface="Arial" panose="020B0604020202020204" pitchFamily="34" charset="0"/>
                <a:cs typeface="Arial" panose="020B0604020202020204" pitchFamily="34" charset="0"/>
              </a:rPr>
            </a:br>
            <a:endParaRPr lang="ro-RO" dirty="0" smtClean="0">
              <a:solidFill>
                <a:srgbClr val="FFFF00"/>
              </a:solidFill>
              <a:latin typeface="Arial" panose="020B0604020202020204" pitchFamily="34" charset="0"/>
              <a:cs typeface="Arial" panose="020B0604020202020204" pitchFamily="34" charset="0"/>
            </a:endParaRPr>
          </a:p>
          <a:p>
            <a:pPr>
              <a:defRPr/>
            </a:pPr>
            <a:endParaRPr lang="ro-RO" dirty="0" smtClean="0">
              <a:solidFill>
                <a:srgbClr val="FFFF00"/>
              </a:solidFill>
              <a:latin typeface="Arial" panose="020B0604020202020204" pitchFamily="34" charset="0"/>
              <a:cs typeface="Arial" panose="020B0604020202020204" pitchFamily="34" charset="0"/>
            </a:endParaRPr>
          </a:p>
          <a:p>
            <a:pPr>
              <a:defRPr/>
            </a:pPr>
            <a:r>
              <a:rPr lang="ro-RO" dirty="0" smtClean="0">
                <a:solidFill>
                  <a:srgbClr val="FFFF00"/>
                </a:solidFill>
                <a:latin typeface="Arial" panose="020B0604020202020204" pitchFamily="34" charset="0"/>
                <a:cs typeface="Arial" panose="020B0604020202020204" pitchFamily="34" charset="0"/>
              </a:rPr>
              <a:t>„Cea mai bună moștenire pe care părinții o pot lăsa copiilor este cunoașterea unei munci folositoare și exemplul unei vieți caracterizate prin bunăvoință dezinteresată. </a:t>
            </a:r>
          </a:p>
          <a:p>
            <a:pPr>
              <a:defRPr/>
            </a:pPr>
            <a:r>
              <a:rPr lang="ro-RO" dirty="0" smtClean="0">
                <a:solidFill>
                  <a:srgbClr val="FFFF00"/>
                </a:solidFill>
                <a:latin typeface="Arial" panose="020B0604020202020204" pitchFamily="34" charset="0"/>
                <a:cs typeface="Arial" panose="020B0604020202020204" pitchFamily="34" charset="0"/>
              </a:rPr>
              <a:t>Printr-o astfel de viață se arată adevărata valoare a banilor, care trebuie apreciați pentru binele pe care-l vor realiza, în renunțarea la dorințele lor și împlinirea nevoilor altora și în avansarea cauzei lui Dumnezeu.” </a:t>
            </a:r>
          </a:p>
          <a:p>
            <a:pPr>
              <a:defRPr/>
            </a:pPr>
            <a:r>
              <a:rPr lang="ro-RO" dirty="0" smtClean="0">
                <a:solidFill>
                  <a:srgbClr val="FFFF00"/>
                </a:solidFill>
                <a:latin typeface="Arial" panose="020B0604020202020204" pitchFamily="34" charset="0"/>
                <a:cs typeface="Arial" panose="020B0604020202020204" pitchFamily="34" charset="0"/>
              </a:rPr>
              <a:t>				EGW AH 390.1</a:t>
            </a:r>
            <a:endParaRPr lang="en-US" dirty="0" smtClean="0">
              <a:solidFill>
                <a:srgbClr val="FFFF00"/>
              </a:solidFill>
              <a:latin typeface="Arial" panose="020B0604020202020204" pitchFamily="34" charset="0"/>
              <a:cs typeface="Arial" panose="020B0604020202020204" pitchFamily="34" charset="0"/>
            </a:endParaRPr>
          </a:p>
        </p:txBody>
      </p:sp>
      <p:sp>
        <p:nvSpPr>
          <p:cNvPr id="16388" name="Text Box 3"/>
          <p:cNvSpPr txBox="1">
            <a:spLocks noChangeArrowheads="1"/>
          </p:cNvSpPr>
          <p:nvPr/>
        </p:nvSpPr>
        <p:spPr bwMode="auto">
          <a:xfrm>
            <a:off x="5486400" y="115888"/>
            <a:ext cx="3505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ro-RO" altLang="en-US" sz="1400">
                <a:solidFill>
                  <a:srgbClr val="FFFF00"/>
                </a:solidFill>
                <a:latin typeface="Arial" panose="020B0604020202020204" pitchFamily="34" charset="0"/>
                <a:cs typeface="Arial" panose="020B0604020202020204" pitchFamily="34" charset="0"/>
              </a:rPr>
              <a:t> Dr MargiAnne Isaia,</a:t>
            </a:r>
            <a:r>
              <a:rPr lang="en-US" altLang="en-US" sz="1400">
                <a:solidFill>
                  <a:srgbClr val="FFFF00"/>
                </a:solidFill>
                <a:latin typeface="Arial" panose="020B0604020202020204" pitchFamily="34" charset="0"/>
                <a:cs typeface="Arial" panose="020B0604020202020204" pitchFamily="34" charset="0"/>
              </a:rPr>
              <a:t> </a:t>
            </a:r>
            <a:r>
              <a:rPr lang="ro-RO" altLang="en-US" sz="1400">
                <a:solidFill>
                  <a:srgbClr val="FFFF00"/>
                </a:solidFill>
                <a:latin typeface="Arial" panose="020B0604020202020204" pitchFamily="34" charset="0"/>
                <a:cs typeface="Arial" panose="020B0604020202020204" pitchFamily="34" charset="0"/>
              </a:rPr>
              <a:t>MD MPH PCC (T)</a:t>
            </a:r>
            <a:endParaRPr lang="en-US" altLang="en-US" sz="1400">
              <a:solidFill>
                <a:srgbClr val="FFFF00"/>
              </a:solidFill>
              <a:latin typeface="Arial" panose="020B0604020202020204" pitchFamily="34" charset="0"/>
              <a:cs typeface="Arial" panose="020B0604020202020204" pitchFamily="34" charset="0"/>
            </a:endParaRPr>
          </a:p>
        </p:txBody>
      </p:sp>
      <p:sp>
        <p:nvSpPr>
          <p:cNvPr id="16389" name="Text Box 3"/>
          <p:cNvSpPr txBox="1">
            <a:spLocks noChangeArrowheads="1"/>
          </p:cNvSpPr>
          <p:nvPr/>
        </p:nvSpPr>
        <p:spPr bwMode="auto">
          <a:xfrm>
            <a:off x="6248400" y="268288"/>
            <a:ext cx="274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514350" indent="-171450">
              <a:defRPr>
                <a:solidFill>
                  <a:schemeClr val="tx1"/>
                </a:solidFill>
                <a:latin typeface="Garamond" panose="02020404030301010803" pitchFamily="18" charset="0"/>
              </a:defRPr>
            </a:lvl2pPr>
            <a:lvl3pPr marL="857250" indent="-171450">
              <a:defRPr>
                <a:solidFill>
                  <a:schemeClr val="tx1"/>
                </a:solidFill>
                <a:latin typeface="Garamond" panose="02020404030301010803" pitchFamily="18" charset="0"/>
              </a:defRPr>
            </a:lvl3pPr>
            <a:lvl4pPr marL="1200150" indent="-171450">
              <a:defRPr>
                <a:solidFill>
                  <a:schemeClr val="tx1"/>
                </a:solidFill>
                <a:latin typeface="Garamond" panose="02020404030301010803" pitchFamily="18" charset="0"/>
              </a:defRPr>
            </a:lvl4pPr>
            <a:lvl5pPr marL="1543050" indent="-171450">
              <a:defRPr>
                <a:solidFill>
                  <a:schemeClr val="tx1"/>
                </a:solidFill>
                <a:latin typeface="Garamond" panose="02020404030301010803" pitchFamily="18" charset="0"/>
              </a:defRPr>
            </a:lvl5pPr>
            <a:lvl6pPr marL="2000250" indent="-171450" eaLnBrk="0" fontAlgn="base" hangingPunct="0">
              <a:spcBef>
                <a:spcPct val="0"/>
              </a:spcBef>
              <a:spcAft>
                <a:spcPct val="0"/>
              </a:spcAft>
              <a:defRPr>
                <a:solidFill>
                  <a:schemeClr val="tx1"/>
                </a:solidFill>
                <a:latin typeface="Garamond" panose="02020404030301010803" pitchFamily="18" charset="0"/>
              </a:defRPr>
            </a:lvl6pPr>
            <a:lvl7pPr marL="2457450" indent="-171450" eaLnBrk="0" fontAlgn="base" hangingPunct="0">
              <a:spcBef>
                <a:spcPct val="0"/>
              </a:spcBef>
              <a:spcAft>
                <a:spcPct val="0"/>
              </a:spcAft>
              <a:defRPr>
                <a:solidFill>
                  <a:schemeClr val="tx1"/>
                </a:solidFill>
                <a:latin typeface="Garamond" panose="02020404030301010803" pitchFamily="18" charset="0"/>
              </a:defRPr>
            </a:lvl7pPr>
            <a:lvl8pPr marL="2914650" indent="-171450" eaLnBrk="0" fontAlgn="base" hangingPunct="0">
              <a:spcBef>
                <a:spcPct val="0"/>
              </a:spcBef>
              <a:spcAft>
                <a:spcPct val="0"/>
              </a:spcAft>
              <a:defRPr>
                <a:solidFill>
                  <a:schemeClr val="tx1"/>
                </a:solidFill>
                <a:latin typeface="Garamond" panose="02020404030301010803" pitchFamily="18" charset="0"/>
              </a:defRPr>
            </a:lvl8pPr>
            <a:lvl9pPr marL="3371850" indent="-171450" eaLnBrk="0" fontAlgn="base" hangingPunct="0">
              <a:spcBef>
                <a:spcPct val="0"/>
              </a:spcBef>
              <a:spcAft>
                <a:spcPct val="0"/>
              </a:spcAft>
              <a:defRPr>
                <a:solidFill>
                  <a:schemeClr val="tx1"/>
                </a:solidFill>
                <a:latin typeface="Garamond" panose="02020404030301010803" pitchFamily="18" charset="0"/>
              </a:defRPr>
            </a:lvl9pPr>
          </a:lstStyle>
          <a:p>
            <a:pPr algn="r"/>
            <a:r>
              <a:rPr lang="en-US" altLang="en-US" sz="1400">
                <a:solidFill>
                  <a:srgbClr val="FFFF00"/>
                </a:solidFill>
                <a:latin typeface="Arial" panose="020B0604020202020204" pitchFamily="34" charset="0"/>
                <a:cs typeface="Arial" panose="020B0604020202020204" pitchFamily="34" charset="0"/>
              </a:rPr>
              <a:t>www.</a:t>
            </a:r>
            <a:r>
              <a:rPr lang="ro-RO" altLang="en-US" sz="1400">
                <a:solidFill>
                  <a:srgbClr val="FFFF00"/>
                </a:solidFill>
                <a:latin typeface="Arial" panose="020B0604020202020204" pitchFamily="34" charset="0"/>
                <a:cs typeface="Arial" panose="020B0604020202020204" pitchFamily="34" charset="0"/>
              </a:rPr>
              <a:t>reinviesperanta.ro</a:t>
            </a:r>
            <a:endParaRPr lang="en-US" altLang="en-US" sz="1400">
              <a:solidFill>
                <a:srgbClr val="FFFF00"/>
              </a:solidFill>
              <a:latin typeface="Arial" panose="020B0604020202020204" pitchFamily="34" charset="0"/>
              <a:cs typeface="Arial" panose="020B0604020202020204" pitchFamily="34" charset="0"/>
            </a:endParaRPr>
          </a:p>
        </p:txBody>
      </p:sp>
      <p:pic>
        <p:nvPicPr>
          <p:cNvPr id="1639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454150"/>
            <a:ext cx="2301875"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268288"/>
            <a:ext cx="2706688"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415743"/>
      </p:ext>
    </p:extLst>
  </p:cSld>
  <p:clrMapOvr>
    <a:masterClrMapping/>
  </p:clrMapOvr>
  <mc:AlternateContent xmlns:mc="http://schemas.openxmlformats.org/markup-compatibility/2006">
    <mc:Choice xmlns:p14="http://schemas.microsoft.com/office/powerpoint/2010/main" Requires="p14">
      <p:transition spd="slow" p14:dur="20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2C0809-DD27-45BC-9BDE-A22207C25F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Blue waves design template</Template>
  <TotalTime>40</TotalTime>
  <Words>197</Words>
  <Application>Microsoft Office PowerPoint</Application>
  <PresentationFormat>On-screen Show (4:3)</PresentationFormat>
  <Paragraphs>65</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 Unicode MS</vt:lpstr>
      <vt:lpstr>Arial</vt:lpstr>
      <vt:lpstr>Calibri</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MargiAnne Isaia</dc:creator>
  <cp:keywords/>
  <cp:lastModifiedBy>MargiAnne Isaia</cp:lastModifiedBy>
  <cp:revision>7</cp:revision>
  <dcterms:created xsi:type="dcterms:W3CDTF">2014-06-16T20:44:15Z</dcterms:created>
  <dcterms:modified xsi:type="dcterms:W3CDTF">2014-06-17T14:32:41Z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TC102867109990</vt:lpwstr>
  </property>
</Properties>
</file>