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1"/>
  </p:notesMasterIdLst>
  <p:handoutMasterIdLst>
    <p:handoutMasterId r:id="rId22"/>
  </p:handoutMasterIdLst>
  <p:sldIdLst>
    <p:sldId id="322" r:id="rId3"/>
    <p:sldId id="345" r:id="rId4"/>
    <p:sldId id="388" r:id="rId5"/>
    <p:sldId id="389" r:id="rId6"/>
    <p:sldId id="343" r:id="rId7"/>
    <p:sldId id="390" r:id="rId8"/>
    <p:sldId id="391" r:id="rId9"/>
    <p:sldId id="392" r:id="rId10"/>
    <p:sldId id="393" r:id="rId11"/>
    <p:sldId id="394" r:id="rId12"/>
    <p:sldId id="395" r:id="rId13"/>
    <p:sldId id="333" r:id="rId14"/>
    <p:sldId id="352" r:id="rId15"/>
    <p:sldId id="396" r:id="rId16"/>
    <p:sldId id="338" r:id="rId17"/>
    <p:sldId id="397" r:id="rId18"/>
    <p:sldId id="398" r:id="rId19"/>
    <p:sldId id="340"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81" autoAdjust="0"/>
  </p:normalViewPr>
  <p:slideViewPr>
    <p:cSldViewPr showGuides="1">
      <p:cViewPr varScale="1">
        <p:scale>
          <a:sx n="116" d="100"/>
          <a:sy n="116" d="100"/>
        </p:scale>
        <p:origin x="336" y="108"/>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10/14/2014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10/14/2014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99D27F-AA17-4719-8440-A9363128CCBC}" type="slidenum">
              <a:rPr lang="ro-RO" altLang="en-US"/>
              <a:pPr/>
              <a:t>12</a:t>
            </a:fld>
            <a:endParaRPr lang="ro-RO" altLang="en-US"/>
          </a:p>
        </p:txBody>
      </p:sp>
      <p:sp>
        <p:nvSpPr>
          <p:cNvPr id="3174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2156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566DB8-2206-470B-8802-8185D8E0B4F3}" type="slidenum">
              <a:rPr lang="ro-RO" altLang="en-US"/>
              <a:pPr/>
              <a:t>15</a:t>
            </a:fld>
            <a:endParaRPr lang="ro-RO" altLang="en-US"/>
          </a:p>
        </p:txBody>
      </p:sp>
      <p:sp>
        <p:nvSpPr>
          <p:cNvPr id="368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5612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566DB8-2206-470B-8802-8185D8E0B4F3}" type="slidenum">
              <a:rPr lang="ro-RO" altLang="en-US"/>
              <a:pPr/>
              <a:t>16</a:t>
            </a:fld>
            <a:endParaRPr lang="ro-RO" altLang="en-US"/>
          </a:p>
        </p:txBody>
      </p:sp>
      <p:sp>
        <p:nvSpPr>
          <p:cNvPr id="368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0147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566DB8-2206-470B-8802-8185D8E0B4F3}" type="slidenum">
              <a:rPr lang="ro-RO" altLang="en-US"/>
              <a:pPr/>
              <a:t>17</a:t>
            </a:fld>
            <a:endParaRPr lang="ro-RO" altLang="en-US"/>
          </a:p>
        </p:txBody>
      </p:sp>
      <p:sp>
        <p:nvSpPr>
          <p:cNvPr id="36865"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3560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8E56A55-6E6D-4235-A359-98A7F4DF0287}" type="slidenum">
              <a:rPr lang="ro-RO" altLang="en-US"/>
              <a:pPr/>
              <a:t>18</a:t>
            </a:fld>
            <a:endParaRPr lang="ro-RO" altLang="en-US"/>
          </a:p>
        </p:txBody>
      </p:sp>
      <p:sp>
        <p:nvSpPr>
          <p:cNvPr id="3891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9252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smtClean="0"/>
              <a:t>Click to edit Master 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162" y="1736725"/>
            <a:ext cx="10358386" cy="1919288"/>
          </a:xfrm>
        </p:spPr>
        <p:txBody>
          <a:bodyPr/>
          <a:lstStyle/>
          <a:p>
            <a:r>
              <a:rPr lang="en-US" smtClean="0"/>
              <a:t>Click to edit Master title style</a:t>
            </a:r>
            <a:endParaRPr lang="en-US"/>
          </a:p>
        </p:txBody>
      </p:sp>
      <p:sp>
        <p:nvSpPr>
          <p:cNvPr id="3" name="Slide Number Placeholder 2"/>
          <p:cNvSpPr>
            <a:spLocks noGrp="1"/>
          </p:cNvSpPr>
          <p:nvPr>
            <p:ph type="sldNum" idx="10"/>
          </p:nvPr>
        </p:nvSpPr>
        <p:spPr>
          <a:xfrm>
            <a:off x="8735325" y="6254751"/>
            <a:ext cx="2841944" cy="474663"/>
          </a:xfrm>
        </p:spPr>
        <p:txBody>
          <a:bodyPr/>
          <a:lstStyle>
            <a:lvl1pPr>
              <a:defRPr/>
            </a:lvl1pPr>
          </a:lstStyle>
          <a:p>
            <a:fld id="{796C4BB3-226D-4B16-B8B2-18164D910D4C}" type="slidenum">
              <a:rPr lang="ro-RO" altLang="en-US"/>
              <a:pPr/>
              <a:t>‹#›</a:t>
            </a:fld>
            <a:endParaRPr lang="ro-RO" altLang="en-US"/>
          </a:p>
        </p:txBody>
      </p:sp>
    </p:spTree>
    <p:extLst>
      <p:ext uri="{BB962C8B-B14F-4D97-AF65-F5344CB8AC3E}">
        <p14:creationId xmlns:p14="http://schemas.microsoft.com/office/powerpoint/2010/main" val="4265198484"/>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979612" y="271621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9" name="Rectangle 5"/>
          <p:cNvSpPr>
            <a:spLocks noChangeArrowheads="1"/>
          </p:cNvSpPr>
          <p:nvPr/>
        </p:nvSpPr>
        <p:spPr bwMode="auto">
          <a:xfrm>
            <a:off x="5538787" y="5230813"/>
            <a:ext cx="52038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3600" dirty="0" smtClean="0">
                <a:solidFill>
                  <a:srgbClr val="002060"/>
                </a:solidFill>
              </a:rPr>
              <a:t>Sexuality in marriage</a:t>
            </a:r>
            <a:endParaRPr lang="ro-RO" altLang="en-US" sz="3600" dirty="0">
              <a:solidFill>
                <a:srgbClr val="002060"/>
              </a:solidFill>
            </a:endParaRPr>
          </a:p>
        </p:txBody>
      </p:sp>
      <p:sp>
        <p:nvSpPr>
          <p:cNvPr id="10" name="Rectangle 6"/>
          <p:cNvSpPr>
            <a:spLocks noChangeArrowheads="1"/>
          </p:cNvSpPr>
          <p:nvPr/>
        </p:nvSpPr>
        <p:spPr bwMode="auto">
          <a:xfrm>
            <a:off x="10227967" y="5337175"/>
            <a:ext cx="14605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 </a:t>
            </a:r>
            <a:r>
              <a:rPr lang="ro-RO" altLang="en-US" dirty="0" smtClean="0">
                <a:solidFill>
                  <a:srgbClr val="FFFF00"/>
                </a:solidFill>
              </a:rPr>
              <a:t>PART</a:t>
            </a:r>
            <a:endParaRPr lang="ro-RO" altLang="en-US" dirty="0">
              <a:solidFill>
                <a:srgbClr val="FFFF00"/>
              </a:solidFill>
            </a:endParaRPr>
          </a:p>
        </p:txBody>
      </p:sp>
      <p:sp>
        <p:nvSpPr>
          <p:cNvPr id="12" name="Rectangle 8"/>
          <p:cNvSpPr>
            <a:spLocks noChangeArrowheads="1"/>
          </p:cNvSpPr>
          <p:nvPr/>
        </p:nvSpPr>
        <p:spPr bwMode="auto">
          <a:xfrm>
            <a:off x="4929187" y="5337175"/>
            <a:ext cx="14605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dirty="0">
                <a:solidFill>
                  <a:srgbClr val="FFFF00"/>
                </a:solidFill>
              </a:rPr>
              <a:t> SET</a:t>
            </a:r>
          </a:p>
        </p:txBody>
      </p:sp>
      <p:pic>
        <p:nvPicPr>
          <p:cNvPr id="14"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 y="182880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1199" y="2154237"/>
            <a:ext cx="2182287" cy="2244725"/>
          </a:xfrm>
          <a:prstGeom prst="rect">
            <a:avLst/>
          </a:prstGeom>
        </p:spPr>
      </p:pic>
      <p:sp>
        <p:nvSpPr>
          <p:cNvPr id="16" name="Text Box 3"/>
          <p:cNvSpPr txBox="1">
            <a:spLocks noChangeArrowheads="1"/>
          </p:cNvSpPr>
          <p:nvPr/>
        </p:nvSpPr>
        <p:spPr bwMode="auto">
          <a:xfrm>
            <a:off x="6170612" y="4473575"/>
            <a:ext cx="4343400" cy="369888"/>
          </a:xfrm>
          <a:prstGeom prst="rect">
            <a:avLst/>
          </a:prstGeom>
          <a:noFill/>
          <a:ln>
            <a:noFill/>
          </a:ln>
          <a:effectLst>
            <a:outerShdw dist="88900" dir="5400000" algn="ctr" rotWithShape="0">
              <a:srgbClr val="000000">
                <a:alpha val="9899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a:spcBef>
                <a:spcPct val="0"/>
              </a:spcBef>
              <a:buClrTx/>
              <a:buSzTx/>
              <a:buFontTx/>
              <a:buNone/>
            </a:pPr>
            <a:r>
              <a:rPr lang="ro-RO" sz="1800" dirty="0">
                <a:solidFill>
                  <a:srgbClr val="FFFF00"/>
                </a:solidFill>
                <a:latin typeface="Arial" panose="020B0604020202020204" pitchFamily="34" charset="0"/>
                <a:cs typeface="Arial" panose="020B0604020202020204" pitchFamily="34" charset="0"/>
              </a:rPr>
              <a:t> Dr MargiAnne Isaia,</a:t>
            </a:r>
            <a:r>
              <a:rPr lang="en-US" sz="1800" dirty="0">
                <a:solidFill>
                  <a:srgbClr val="FFFF00"/>
                </a:solidFill>
                <a:latin typeface="Arial" panose="020B0604020202020204" pitchFamily="34" charset="0"/>
                <a:cs typeface="Arial" panose="020B0604020202020204" pitchFamily="34" charset="0"/>
              </a:rPr>
              <a:t> </a:t>
            </a:r>
            <a:r>
              <a:rPr lang="ro-RO" sz="1800" dirty="0">
                <a:solidFill>
                  <a:srgbClr val="FFFF00"/>
                </a:solidFill>
                <a:latin typeface="Arial" panose="020B0604020202020204" pitchFamily="34" charset="0"/>
                <a:cs typeface="Arial" panose="020B0604020202020204" pitchFamily="34" charset="0"/>
              </a:rPr>
              <a:t>MD </a:t>
            </a:r>
            <a:r>
              <a:rPr lang="ro-RO" sz="1800" dirty="0" smtClean="0">
                <a:solidFill>
                  <a:srgbClr val="FFFF00"/>
                </a:solidFill>
                <a:latin typeface="Arial" panose="020B0604020202020204" pitchFamily="34" charset="0"/>
                <a:cs typeface="Arial" panose="020B0604020202020204" pitchFamily="34" charset="0"/>
              </a:rPr>
              <a:t>MPH</a:t>
            </a:r>
            <a:r>
              <a:rPr lang="en-US" sz="1800" dirty="0" smtClean="0">
                <a:solidFill>
                  <a:srgbClr val="FFFF00"/>
                </a:solidFill>
                <a:latin typeface="Arial" panose="020B0604020202020204" pitchFamily="34" charset="0"/>
                <a:cs typeface="Arial" panose="020B0604020202020204" pitchFamily="34" charset="0"/>
              </a:rPr>
              <a:t> </a:t>
            </a:r>
            <a:r>
              <a:rPr lang="en-US" sz="1800" dirty="0" smtClean="0">
                <a:solidFill>
                  <a:srgbClr val="FFFF00"/>
                </a:solidFill>
                <a:latin typeface="Arial" panose="020B0604020202020204" pitchFamily="34" charset="0"/>
                <a:cs typeface="Arial" panose="020B0604020202020204" pitchFamily="34" charset="0"/>
              </a:rPr>
              <a:t>PCC-T</a:t>
            </a:r>
            <a:endParaRPr lang="en-US" sz="1800" dirty="0">
              <a:solidFill>
                <a:srgbClr val="FFFF00"/>
              </a:solidFill>
              <a:latin typeface="Arial" panose="020B0604020202020204" pitchFamily="34" charset="0"/>
              <a:cs typeface="Arial" panose="020B0604020202020204" pitchFamily="34" charset="0"/>
            </a:endParaRPr>
          </a:p>
        </p:txBody>
      </p:sp>
      <p:sp>
        <p:nvSpPr>
          <p:cNvPr id="17" name="Text Box 3"/>
          <p:cNvSpPr txBox="1">
            <a:spLocks noChangeArrowheads="1"/>
          </p:cNvSpPr>
          <p:nvPr/>
        </p:nvSpPr>
        <p:spPr bwMode="auto">
          <a:xfrm>
            <a:off x="2284412" y="3849469"/>
            <a:ext cx="7239000" cy="646331"/>
          </a:xfrm>
          <a:prstGeom prst="rect">
            <a:avLst/>
          </a:prstGeom>
          <a:noFill/>
          <a:ln w="9525">
            <a:noFill/>
            <a:miter lim="800000"/>
            <a:headEnd/>
            <a:tailEnd/>
          </a:ln>
          <a:effectLst>
            <a:outerShdw dist="88900" dir="5400000" algn="ctr" rotWithShape="0">
              <a:srgbClr val="000000">
                <a:alpha val="98999"/>
              </a:srgbClr>
            </a:outerShdw>
          </a:effectLst>
        </p:spPr>
        <p:txBody>
          <a:bodyPr>
            <a:spAutoFit/>
          </a:bodyPr>
          <a:lstStyle/>
          <a:p>
            <a:pPr algn="r">
              <a:defRPr/>
            </a:pPr>
            <a:r>
              <a:rPr lang="ro-RO" sz="3600" i="1" noProof="1" smtClean="0">
                <a:solidFill>
                  <a:srgbClr val="FFFF00"/>
                </a:solidFill>
                <a:latin typeface="Arial" pitchFamily="34" charset="0"/>
                <a:cs typeface="Arial" pitchFamily="34" charset="0"/>
              </a:rPr>
              <a:t>DrAnne</a:t>
            </a:r>
            <a:r>
              <a:rPr lang="ro-RO" sz="3600" noProof="1" smtClean="0">
                <a:solidFill>
                  <a:schemeClr val="bg2">
                    <a:lumMod val="60000"/>
                    <a:lumOff val="40000"/>
                  </a:schemeClr>
                </a:solidFill>
                <a:latin typeface="Arial" pitchFamily="34" charset="0"/>
                <a:cs typeface="Arial" pitchFamily="34" charset="0"/>
              </a:rPr>
              <a:t>enthusiastic</a:t>
            </a:r>
            <a:r>
              <a:rPr lang="ro-RO" sz="3600" noProof="1" smtClean="0">
                <a:solidFill>
                  <a:srgbClr val="FFFF00"/>
                </a:solidFill>
                <a:latin typeface="Arial" pitchFamily="34" charset="0"/>
                <a:cs typeface="Arial" pitchFamily="34" charset="0"/>
              </a:rPr>
              <a:t>Life</a:t>
            </a:r>
            <a:endParaRPr lang="ro-RO" sz="3600" noProof="1">
              <a:solidFill>
                <a:srgbClr val="FFFF00"/>
              </a:solidFill>
              <a:latin typeface="Arial" pitchFamily="34" charset="0"/>
              <a:cs typeface="Arial" pitchFamily="34" charset="0"/>
            </a:endParaRPr>
          </a:p>
        </p:txBody>
      </p:sp>
      <p:sp>
        <p:nvSpPr>
          <p:cNvPr id="18" name="Rectangle 5"/>
          <p:cNvSpPr>
            <a:spLocks noChangeArrowheads="1"/>
          </p:cNvSpPr>
          <p:nvPr/>
        </p:nvSpPr>
        <p:spPr bwMode="auto">
          <a:xfrm>
            <a:off x="10971212" y="5227638"/>
            <a:ext cx="60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3600" dirty="0">
                <a:solidFill>
                  <a:srgbClr val="002060"/>
                </a:solidFill>
              </a:rPr>
              <a:t>7</a:t>
            </a:r>
            <a:endParaRPr lang="ro-RO" altLang="en-US" sz="3600" dirty="0">
              <a:solidFill>
                <a:srgbClr val="002060"/>
              </a:solidFill>
            </a:endParaRPr>
          </a:p>
        </p:txBody>
      </p:sp>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2879124"/>
            <a:ext cx="77724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Marriage </a:t>
            </a:r>
            <a:r>
              <a:rPr lang="en-US" sz="1800" dirty="0">
                <a:latin typeface="Arial" panose="020B0604020202020204" pitchFamily="34" charset="0"/>
                <a:cs typeface="Arial" panose="020B0604020202020204" pitchFamily="34" charset="0"/>
              </a:rPr>
              <a:t>becomes the copy of heavenly family while living the principles of heaven.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There is perpetual desire to explore and develop new dimensions of the marital relationship where pleasure is reciprocated.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There is freedom of expressing the most enjoyable experience and no fear of shame of expressing the pain.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 y="2888981"/>
            <a:ext cx="2403458" cy="2292619"/>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5358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209581" y="2690538"/>
            <a:ext cx="7772400"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With </a:t>
            </a:r>
            <a:r>
              <a:rPr lang="en-US" sz="1800" dirty="0">
                <a:latin typeface="Arial" panose="020B0604020202020204" pitchFamily="34" charset="0"/>
                <a:cs typeface="Arial" panose="020B0604020202020204" pitchFamily="34" charset="0"/>
              </a:rPr>
              <a:t>the intention to praise the Creator in every moment of life, as individual and as couple, marriage becomes the perfect social environment for parents and children.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The family becomes “Heaven on Earth”, the place where everybody feels at home, loved, appreciated, respected, cared for, included, and admired. It proves the fact that the Family is a divine establishment. For atheists and post-modernists the family passes the test of time proving that God creates family and He is still in the business of sustaining 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2895600"/>
            <a:ext cx="2279737" cy="2286000"/>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5708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3"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4" name="TextBox 5"/>
          <p:cNvSpPr txBox="1">
            <a:spLocks noChangeArrowheads="1"/>
          </p:cNvSpPr>
          <p:nvPr/>
        </p:nvSpPr>
        <p:spPr bwMode="auto">
          <a:xfrm>
            <a:off x="3182808" y="2111681"/>
            <a:ext cx="7772400"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Let </a:t>
            </a:r>
            <a:r>
              <a:rPr lang="en-US" sz="1800" dirty="0">
                <a:latin typeface="Arial" panose="020B0604020202020204" pitchFamily="34" charset="0"/>
                <a:cs typeface="Arial" panose="020B0604020202020204" pitchFamily="34" charset="0"/>
              </a:rPr>
              <a:t>the partners identify the expressions of heroism in the sexual experience and see how these impact their satisfaction.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Explore ways to increase their acts of generosity during sexual experience</a:t>
            </a:r>
            <a:r>
              <a:rPr lang="en-US" sz="1800" dirty="0" smtClean="0">
                <a:latin typeface="Arial" panose="020B0604020202020204" pitchFamily="34" charset="0"/>
                <a:cs typeface="Arial" panose="020B0604020202020204" pitchFamily="34" charset="0"/>
              </a:rPr>
              <a:t>.</a:t>
            </a:r>
          </a:p>
          <a:p>
            <a:pPr>
              <a:buNone/>
            </a:pPr>
            <a:endParaRPr lang="en-US" sz="1800" dirty="0" smtClean="0">
              <a:latin typeface="Arial" panose="020B0604020202020204" pitchFamily="34" charset="0"/>
              <a:cs typeface="Arial" panose="020B0604020202020204" pitchFamily="34" charset="0"/>
            </a:endParaRPr>
          </a:p>
          <a:p>
            <a:pPr>
              <a:buNone/>
            </a:pPr>
            <a:r>
              <a:rPr lang="en-US" sz="1800" dirty="0" smtClean="0">
                <a:latin typeface="Arial" panose="020B0604020202020204" pitchFamily="34" charset="0"/>
                <a:cs typeface="Arial" panose="020B0604020202020204" pitchFamily="34" charset="0"/>
              </a:rPr>
              <a:t>Help </a:t>
            </a:r>
            <a:r>
              <a:rPr lang="en-US" sz="1800" dirty="0">
                <a:latin typeface="Arial" panose="020B0604020202020204" pitchFamily="34" charset="0"/>
                <a:cs typeface="Arial" panose="020B0604020202020204" pitchFamily="34" charset="0"/>
              </a:rPr>
              <a:t>them explore their spirituality and see if there are different meanings that could get in the way of fulfilling their desires.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Address the issue of shame and its impact in differentiation.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Explore the value of freedom in relationship.</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12" y="2895599"/>
            <a:ext cx="2283708" cy="2273633"/>
          </a:xfrm>
          <a:prstGeom prst="rect">
            <a:avLst/>
          </a:prstGeom>
        </p:spPr>
      </p:pic>
      <p:sp>
        <p:nvSpPr>
          <p:cNvPr id="15" name="Rectangle 8"/>
          <p:cNvSpPr>
            <a:spLocks noChangeArrowheads="1"/>
          </p:cNvSpPr>
          <p:nvPr/>
        </p:nvSpPr>
        <p:spPr bwMode="auto">
          <a:xfrm rot="16200000">
            <a:off x="-2571928" y="3068463"/>
            <a:ext cx="662940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0" cap="small" dirty="0" smtClean="0">
                <a:solidFill>
                  <a:srgbClr val="00B0F0"/>
                </a:solidFill>
                <a:effectLst>
                  <a:outerShdw blurRad="38100" dist="38100" dir="2700000" algn="tl">
                    <a:srgbClr val="000000">
                      <a:alpha val="43137"/>
                    </a:srgbClr>
                  </a:outerShdw>
                </a:effectLst>
              </a:rPr>
              <a:t>IMPLICA</a:t>
            </a:r>
            <a:r>
              <a:rPr lang="en-US" altLang="en-US" sz="3600" cap="small" dirty="0" smtClean="0">
                <a:solidFill>
                  <a:srgbClr val="00B0F0"/>
                </a:solidFill>
                <a:effectLst>
                  <a:outerShdw blurRad="38100" dist="38100" dir="2700000" algn="tl">
                    <a:srgbClr val="000000">
                      <a:alpha val="43137"/>
                    </a:srgbClr>
                  </a:outerShdw>
                </a:effectLst>
              </a:rPr>
              <a:t>T</a:t>
            </a:r>
            <a:r>
              <a:rPr lang="ro-RO" altLang="en-US" sz="3600" cap="small" dirty="0" smtClean="0">
                <a:solidFill>
                  <a:srgbClr val="00B0F0"/>
                </a:solidFill>
                <a:effectLst>
                  <a:outerShdw blurRad="38100" dist="38100" dir="2700000" algn="tl">
                    <a:srgbClr val="000000">
                      <a:alpha val="43137"/>
                    </a:srgbClr>
                  </a:outerShdw>
                </a:effectLst>
              </a:rPr>
              <a:t>I</a:t>
            </a:r>
            <a:r>
              <a:rPr lang="en-US" altLang="en-US" sz="3600" cap="small" dirty="0" smtClean="0">
                <a:solidFill>
                  <a:srgbClr val="00B0F0"/>
                </a:solidFill>
                <a:effectLst>
                  <a:outerShdw blurRad="38100" dist="38100" dir="2700000" algn="tl">
                    <a:srgbClr val="000000">
                      <a:alpha val="43137"/>
                    </a:srgbClr>
                  </a:outerShdw>
                </a:effectLst>
              </a:rPr>
              <a:t>ON FOR PRACTICE</a:t>
            </a:r>
            <a:endParaRPr lang="ro-RO" altLang="en-US" sz="3600" cap="small" dirty="0">
              <a:solidFill>
                <a:srgbClr val="00B0F0"/>
              </a:solidFill>
              <a:effectLst>
                <a:outerShdw blurRad="38100" dist="38100" dir="2700000" algn="tl">
                  <a:srgbClr val="000000">
                    <a:alpha val="43137"/>
                  </a:srgbClr>
                </a:outerShdw>
              </a:effectLst>
            </a:endParaRPr>
          </a:p>
        </p:txBody>
      </p:sp>
      <p:sp>
        <p:nvSpPr>
          <p:cNvPr id="16" name="Rectangle 8"/>
          <p:cNvSpPr>
            <a:spLocks noChangeArrowheads="1"/>
          </p:cNvSpPr>
          <p:nvPr/>
        </p:nvSpPr>
        <p:spPr bwMode="auto">
          <a:xfrm rot="16200000">
            <a:off x="446129" y="4437542"/>
            <a:ext cx="4001294"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400" cap="small" dirty="0" smtClean="0">
                <a:solidFill>
                  <a:srgbClr val="00B0F0"/>
                </a:solidFill>
                <a:effectLst>
                  <a:outerShdw blurRad="38100" dist="38100" dir="2700000" algn="tl">
                    <a:srgbClr val="000000">
                      <a:alpha val="43137"/>
                    </a:srgbClr>
                  </a:outerShdw>
                </a:effectLst>
              </a:rPr>
              <a:t>FOR SEX THERAPIST</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580568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2895600"/>
            <a:ext cx="1989137" cy="2281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8"/>
          <p:cNvSpPr>
            <a:spLocks noChangeArrowheads="1"/>
          </p:cNvSpPr>
          <p:nvPr/>
        </p:nvSpPr>
        <p:spPr bwMode="auto">
          <a:xfrm rot="16200000">
            <a:off x="-2571928" y="3068463"/>
            <a:ext cx="662940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0" cap="small" dirty="0" smtClean="0">
                <a:solidFill>
                  <a:srgbClr val="00B0F0"/>
                </a:solidFill>
                <a:effectLst>
                  <a:outerShdw blurRad="38100" dist="38100" dir="2700000" algn="tl">
                    <a:srgbClr val="000000">
                      <a:alpha val="43137"/>
                    </a:srgbClr>
                  </a:outerShdw>
                </a:effectLst>
              </a:rPr>
              <a:t>IMPLICA</a:t>
            </a:r>
            <a:r>
              <a:rPr lang="en-US" altLang="en-US" sz="3600" cap="small" dirty="0" smtClean="0">
                <a:solidFill>
                  <a:srgbClr val="00B0F0"/>
                </a:solidFill>
                <a:effectLst>
                  <a:outerShdw blurRad="38100" dist="38100" dir="2700000" algn="tl">
                    <a:srgbClr val="000000">
                      <a:alpha val="43137"/>
                    </a:srgbClr>
                  </a:outerShdw>
                </a:effectLst>
              </a:rPr>
              <a:t>T</a:t>
            </a:r>
            <a:r>
              <a:rPr lang="ro-RO" altLang="en-US" sz="3600" cap="small" dirty="0" smtClean="0">
                <a:solidFill>
                  <a:srgbClr val="00B0F0"/>
                </a:solidFill>
                <a:effectLst>
                  <a:outerShdw blurRad="38100" dist="38100" dir="2700000" algn="tl">
                    <a:srgbClr val="000000">
                      <a:alpha val="43137"/>
                    </a:srgbClr>
                  </a:outerShdw>
                </a:effectLst>
              </a:rPr>
              <a:t>I</a:t>
            </a:r>
            <a:r>
              <a:rPr lang="en-US" altLang="en-US" sz="3600" cap="small" dirty="0" smtClean="0">
                <a:solidFill>
                  <a:srgbClr val="00B0F0"/>
                </a:solidFill>
                <a:effectLst>
                  <a:outerShdw blurRad="38100" dist="38100" dir="2700000" algn="tl">
                    <a:srgbClr val="000000">
                      <a:alpha val="43137"/>
                    </a:srgbClr>
                  </a:outerShdw>
                </a:effectLst>
              </a:rPr>
              <a:t>ON FOR PRACTICE</a:t>
            </a:r>
            <a:endParaRPr lang="ro-RO" altLang="en-US" sz="3600" cap="small" dirty="0">
              <a:solidFill>
                <a:srgbClr val="00B0F0"/>
              </a:solidFill>
              <a:effectLst>
                <a:outerShdw blurRad="38100" dist="38100" dir="2700000" algn="tl">
                  <a:srgbClr val="000000">
                    <a:alpha val="43137"/>
                  </a:srgbClr>
                </a:outerShdw>
              </a:effectLst>
            </a:endParaRPr>
          </a:p>
        </p:txBody>
      </p:sp>
      <p:cxnSp>
        <p:nvCxnSpPr>
          <p:cNvPr id="4" name="Straight Connector 3"/>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p:nvSpPr>
        <p:spPr bwMode="auto">
          <a:xfrm rot="16200000">
            <a:off x="-49170" y="3561242"/>
            <a:ext cx="4991894"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400" cap="small" dirty="0" smtClean="0">
                <a:solidFill>
                  <a:srgbClr val="00B0F0"/>
                </a:solidFill>
                <a:effectLst>
                  <a:outerShdw blurRad="38100" dist="38100" dir="2700000" algn="tl">
                    <a:srgbClr val="000000">
                      <a:alpha val="43137"/>
                    </a:srgbClr>
                  </a:outerShdw>
                </a:effectLst>
                <a:cs typeface="Arial" panose="020B0604020202020204" pitchFamily="34" charset="0"/>
              </a:rPr>
              <a:t>family life education specialist</a:t>
            </a:r>
            <a:endParaRPr lang="ro-RO" altLang="en-US" sz="2400" cap="small" dirty="0">
              <a:solidFill>
                <a:srgbClr val="00B0F0"/>
              </a:solidFill>
              <a:effectLst>
                <a:outerShdw blurRad="38100" dist="38100" dir="2700000" algn="tl">
                  <a:srgbClr val="000000">
                    <a:alpha val="43137"/>
                  </a:srgbClr>
                </a:outerShdw>
              </a:effectLst>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9"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1828800"/>
            <a:ext cx="7772400"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Explore </a:t>
            </a:r>
            <a:r>
              <a:rPr lang="en-US" sz="1800" dirty="0">
                <a:latin typeface="Arial" panose="020B0604020202020204" pitchFamily="34" charset="0"/>
                <a:cs typeface="Arial" panose="020B0604020202020204" pitchFamily="34" charset="0"/>
              </a:rPr>
              <a:t>the meaning of heroism in family.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Look for conditions that favor its expression.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Explore the meaning of generosity in family.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Teach parents how they could help their children in developing it.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Address the meaning of spirituality.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Check if there are different values which could disturb the relationship between partners or between parent and children. </a:t>
            </a:r>
          </a:p>
        </p:txBody>
      </p:sp>
    </p:spTree>
    <p:extLst>
      <p:ext uri="{BB962C8B-B14F-4D97-AF65-F5344CB8AC3E}">
        <p14:creationId xmlns:p14="http://schemas.microsoft.com/office/powerpoint/2010/main" val="216614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9"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210166" y="1869585"/>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Show </a:t>
            </a:r>
            <a:r>
              <a:rPr lang="en-US" sz="1800" dirty="0">
                <a:latin typeface="Arial" panose="020B0604020202020204" pitchFamily="34" charset="0"/>
                <a:cs typeface="Arial" panose="020B0604020202020204" pitchFamily="34" charset="0"/>
              </a:rPr>
              <a:t>the value of shame for increasing the differentiation level.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spcBef>
                <a:spcPct val="0"/>
              </a:spcBef>
              <a:buClrTx/>
              <a:buSzTx/>
              <a:buFontTx/>
              <a:buNone/>
            </a:pPr>
            <a:r>
              <a:rPr lang="en-US" sz="1800" dirty="0" smtClean="0">
                <a:latin typeface="Arial" panose="020B0604020202020204" pitchFamily="34" charset="0"/>
                <a:cs typeface="Arial" panose="020B0604020202020204" pitchFamily="34" charset="0"/>
              </a:rPr>
              <a:t>Emphasize </a:t>
            </a:r>
            <a:r>
              <a:rPr lang="en-US" sz="1800" dirty="0">
                <a:latin typeface="Arial" panose="020B0604020202020204" pitchFamily="34" charset="0"/>
                <a:cs typeface="Arial" panose="020B0604020202020204" pitchFamily="34" charset="0"/>
              </a:rPr>
              <a:t>the importance of intentionality and freedom in relationship</a:t>
            </a:r>
            <a:r>
              <a:rPr lang="en-US" sz="1800" dirty="0" smtClean="0">
                <a:latin typeface="Arial" panose="020B0604020202020204" pitchFamily="34" charset="0"/>
                <a:cs typeface="Arial" panose="020B0604020202020204" pitchFamily="34" charset="0"/>
              </a:rPr>
              <a:t>.</a:t>
            </a:r>
          </a:p>
          <a:p>
            <a:pPr>
              <a:spcBef>
                <a:spcPct val="0"/>
              </a:spcBef>
              <a:buClrTx/>
              <a:buSzTx/>
              <a:buFontTx/>
              <a:buNone/>
            </a:pPr>
            <a:r>
              <a:rPr lang="en-US" sz="1800" dirty="0" smtClean="0">
                <a:latin typeface="Arial" panose="020B0604020202020204" pitchFamily="34" charset="0"/>
                <a:cs typeface="Arial" panose="020B0604020202020204" pitchFamily="34" charset="0"/>
              </a:rPr>
              <a:t> </a:t>
            </a:r>
          </a:p>
          <a:p>
            <a:pPr>
              <a:spcBef>
                <a:spcPct val="0"/>
              </a:spcBef>
              <a:buClrTx/>
              <a:buSzTx/>
              <a:buFontTx/>
              <a:buNone/>
            </a:pPr>
            <a:r>
              <a:rPr lang="en-US" sz="1800" dirty="0" smtClean="0">
                <a:latin typeface="Arial" panose="020B0604020202020204" pitchFamily="34" charset="0"/>
                <a:cs typeface="Arial" panose="020B0604020202020204" pitchFamily="34" charset="0"/>
              </a:rPr>
              <a:t>Provide </a:t>
            </a:r>
            <a:r>
              <a:rPr lang="en-US" sz="1800" dirty="0">
                <a:latin typeface="Arial" panose="020B0604020202020204" pitchFamily="34" charset="0"/>
                <a:cs typeface="Arial" panose="020B0604020202020204" pitchFamily="34" charset="0"/>
              </a:rPr>
              <a:t>correct definitions of sin in relationship.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Equip the partners with information regarding loneliness anxiety.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Help them differentiate it from existential loneliness.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Point them to God as the supreme Power and Wisdom and motivate them to stay permanently connected with Him.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2895599"/>
            <a:ext cx="2427888" cy="2281237"/>
          </a:xfrm>
          <a:prstGeom prst="rect">
            <a:avLst/>
          </a:prstGeom>
        </p:spPr>
      </p:pic>
      <p:sp>
        <p:nvSpPr>
          <p:cNvPr id="12" name="Rectangle 8"/>
          <p:cNvSpPr>
            <a:spLocks noChangeArrowheads="1"/>
          </p:cNvSpPr>
          <p:nvPr/>
        </p:nvSpPr>
        <p:spPr bwMode="auto">
          <a:xfrm rot="16200000">
            <a:off x="-2571928" y="3068463"/>
            <a:ext cx="6629402"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3600" cap="small" dirty="0" smtClean="0">
                <a:solidFill>
                  <a:srgbClr val="00B0F0"/>
                </a:solidFill>
                <a:effectLst>
                  <a:outerShdw blurRad="38100" dist="38100" dir="2700000" algn="tl">
                    <a:srgbClr val="000000">
                      <a:alpha val="43137"/>
                    </a:srgbClr>
                  </a:outerShdw>
                </a:effectLst>
              </a:rPr>
              <a:t>IMPLICA</a:t>
            </a:r>
            <a:r>
              <a:rPr lang="en-US" altLang="en-US" sz="3600" cap="small" dirty="0" smtClean="0">
                <a:solidFill>
                  <a:srgbClr val="00B0F0"/>
                </a:solidFill>
                <a:effectLst>
                  <a:outerShdw blurRad="38100" dist="38100" dir="2700000" algn="tl">
                    <a:srgbClr val="000000">
                      <a:alpha val="43137"/>
                    </a:srgbClr>
                  </a:outerShdw>
                </a:effectLst>
              </a:rPr>
              <a:t>T</a:t>
            </a:r>
            <a:r>
              <a:rPr lang="ro-RO" altLang="en-US" sz="3600" cap="small" dirty="0" smtClean="0">
                <a:solidFill>
                  <a:srgbClr val="00B0F0"/>
                </a:solidFill>
                <a:effectLst>
                  <a:outerShdw blurRad="38100" dist="38100" dir="2700000" algn="tl">
                    <a:srgbClr val="000000">
                      <a:alpha val="43137"/>
                    </a:srgbClr>
                  </a:outerShdw>
                </a:effectLst>
              </a:rPr>
              <a:t>I</a:t>
            </a:r>
            <a:r>
              <a:rPr lang="en-US" altLang="en-US" sz="3600" cap="small" dirty="0" smtClean="0">
                <a:solidFill>
                  <a:srgbClr val="00B0F0"/>
                </a:solidFill>
                <a:effectLst>
                  <a:outerShdw blurRad="38100" dist="38100" dir="2700000" algn="tl">
                    <a:srgbClr val="000000">
                      <a:alpha val="43137"/>
                    </a:srgbClr>
                  </a:outerShdw>
                </a:effectLst>
              </a:rPr>
              <a:t>ON FOR PRACTICE</a:t>
            </a:r>
            <a:endParaRPr lang="ro-RO" altLang="en-US" sz="3600" cap="small" dirty="0">
              <a:solidFill>
                <a:srgbClr val="00B0F0"/>
              </a:solidFill>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rot="16200000">
            <a:off x="-49170" y="3561242"/>
            <a:ext cx="4991894"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400" cap="small" dirty="0" smtClean="0">
                <a:solidFill>
                  <a:srgbClr val="00B0F0"/>
                </a:solidFill>
                <a:effectLst>
                  <a:outerShdw blurRad="38100" dist="38100" dir="2700000" algn="tl">
                    <a:srgbClr val="000000">
                      <a:alpha val="43137"/>
                    </a:srgbClr>
                  </a:outerShdw>
                </a:effectLst>
                <a:cs typeface="Arial" panose="020B0604020202020204" pitchFamily="34" charset="0"/>
              </a:rPr>
              <a:t>family life education specialist</a:t>
            </a:r>
            <a:endParaRPr lang="ro-RO" altLang="en-US" sz="2400" cap="small" dirty="0">
              <a:solidFill>
                <a:srgbClr val="00B0F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74344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3"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99283" y="2206922"/>
            <a:ext cx="7772400"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Let </a:t>
            </a:r>
            <a:r>
              <a:rPr lang="en-US" sz="1800" dirty="0">
                <a:latin typeface="Arial" panose="020B0604020202020204" pitchFamily="34" charset="0"/>
                <a:cs typeface="Arial" panose="020B0604020202020204" pitchFamily="34" charset="0"/>
              </a:rPr>
              <a:t>the student define the meaning of spirituality.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Help him/her assess his/her capacity for heroism in relationship</a:t>
            </a:r>
            <a:r>
              <a:rPr lang="en-US" sz="1800" dirty="0" smtClean="0">
                <a:latin typeface="Arial" panose="020B0604020202020204" pitchFamily="34" charset="0"/>
                <a:cs typeface="Arial" panose="020B0604020202020204" pitchFamily="34" charset="0"/>
              </a:rPr>
              <a:t>.</a:t>
            </a:r>
          </a:p>
          <a:p>
            <a:pPr>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Address the issue of heroism versus risk-taking behaviors</a:t>
            </a:r>
            <a:r>
              <a:rPr lang="en-US" sz="1800" dirty="0" smtClean="0">
                <a:latin typeface="Arial" panose="020B0604020202020204" pitchFamily="34" charset="0"/>
                <a:cs typeface="Arial" panose="020B0604020202020204" pitchFamily="34" charset="0"/>
              </a:rPr>
              <a:t>.</a:t>
            </a:r>
          </a:p>
          <a:p>
            <a:pPr>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Correct his misunderstandings regarding heroism.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Help him evaluate ways toward developing skills that will improve his capability to self-preserve him.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Address the issue of generosity in relationship.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2" y="2898775"/>
            <a:ext cx="2236186" cy="2278062"/>
          </a:xfrm>
          <a:prstGeom prst="rect">
            <a:avLst/>
          </a:prstGeom>
        </p:spPr>
      </p:pic>
      <p:sp>
        <p:nvSpPr>
          <p:cNvPr id="15"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6"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1582684"/>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3"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98812" y="1948790"/>
            <a:ext cx="7772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Equip </a:t>
            </a:r>
            <a:r>
              <a:rPr lang="en-US" sz="1800" dirty="0">
                <a:latin typeface="Arial" panose="020B0604020202020204" pitchFamily="34" charset="0"/>
                <a:cs typeface="Arial" panose="020B0604020202020204" pitchFamily="34" charset="0"/>
              </a:rPr>
              <a:t>the student with knowledge regarding the risks related with adaptation that goes against his/her values, just for the sake of maintaining the relationship. </a:t>
            </a:r>
            <a:endParaRPr lang="en-US" sz="1800" dirty="0" smtClean="0">
              <a:latin typeface="Arial" panose="020B0604020202020204" pitchFamily="34" charset="0"/>
              <a:cs typeface="Arial" panose="020B0604020202020204" pitchFamily="34" charset="0"/>
            </a:endParaRPr>
          </a:p>
          <a:p>
            <a:pPr>
              <a:spcBef>
                <a:spcPct val="0"/>
              </a:spcBef>
              <a:buClrTx/>
              <a:buSzTx/>
              <a:buFontTx/>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Discuss the concept of intentionality as mandatory for preventing emotional fusion.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Explore the meaning of freedom in relationship.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Let the student explore his/her self-transcendence and encourage him/her to develop an intelligent connection with a God.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48" y="2898775"/>
            <a:ext cx="2136664" cy="2278061"/>
          </a:xfrm>
          <a:prstGeom prst="rect">
            <a:avLst/>
          </a:prstGeom>
        </p:spPr>
      </p:pic>
      <p:sp>
        <p:nvSpPr>
          <p:cNvPr id="15"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6"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4701637"/>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3"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98812" y="2547878"/>
            <a:ext cx="7772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Prepare </a:t>
            </a:r>
            <a:r>
              <a:rPr lang="en-US" sz="1800" dirty="0">
                <a:latin typeface="Arial" panose="020B0604020202020204" pitchFamily="34" charset="0"/>
                <a:cs typeface="Arial" panose="020B0604020202020204" pitchFamily="34" charset="0"/>
              </a:rPr>
              <a:t>the student to deal with loneliness anxiety</a:t>
            </a:r>
            <a:r>
              <a:rPr lang="en-US" sz="1800" dirty="0" smtClean="0">
                <a:latin typeface="Arial" panose="020B0604020202020204" pitchFamily="34" charset="0"/>
                <a:cs typeface="Arial" panose="020B0604020202020204" pitchFamily="34" charset="0"/>
              </a:rPr>
              <a:t>.</a:t>
            </a:r>
          </a:p>
          <a:p>
            <a:pPr>
              <a:spcBef>
                <a:spcPct val="0"/>
              </a:spcBef>
              <a:buClrTx/>
              <a:buSzTx/>
              <a:buFontTx/>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Talk about the concept of sin. Address the issue of shame.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Point him/her toward God as Heavenly Father who loves him/her despite his shortcomings. </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Help him/her accept himself/herself as he/she is as an act of being genuine.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12" y="2880100"/>
            <a:ext cx="2339074" cy="2296738"/>
          </a:xfrm>
          <a:prstGeom prst="rect">
            <a:avLst/>
          </a:prstGeom>
        </p:spPr>
      </p:pic>
      <p:sp>
        <p:nvSpPr>
          <p:cNvPr id="15" name="Rectangle 8"/>
          <p:cNvSpPr>
            <a:spLocks noChangeArrowheads="1"/>
          </p:cNvSpPr>
          <p:nvPr/>
        </p:nvSpPr>
        <p:spPr bwMode="auto">
          <a:xfrm rot="16200000">
            <a:off x="-2825315"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IMPLICAȚII PRACTICE</a:t>
            </a:r>
            <a:endParaRPr lang="ro-RO" altLang="en-US" sz="4800" cap="small" dirty="0">
              <a:solidFill>
                <a:srgbClr val="00B0F0"/>
              </a:solidFill>
              <a:effectLst>
                <a:outerShdw blurRad="38100" dist="38100" dir="2700000" algn="tl">
                  <a:srgbClr val="000000">
                    <a:alpha val="43137"/>
                  </a:srgbClr>
                </a:outerShdw>
              </a:effectLst>
            </a:endParaRPr>
          </a:p>
        </p:txBody>
      </p:sp>
      <p:sp>
        <p:nvSpPr>
          <p:cNvPr id="16" name="Rectangle 8"/>
          <p:cNvSpPr>
            <a:spLocks noChangeArrowheads="1"/>
          </p:cNvSpPr>
          <p:nvPr/>
        </p:nvSpPr>
        <p:spPr bwMode="auto">
          <a:xfrm rot="16200000">
            <a:off x="-1249340" y="4285141"/>
            <a:ext cx="4306093"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cap="small" dirty="0" smtClean="0">
                <a:solidFill>
                  <a:srgbClr val="00B0F0"/>
                </a:solidFill>
                <a:effectLst>
                  <a:outerShdw blurRad="38100" dist="38100" dir="2700000" algn="tl">
                    <a:srgbClr val="000000">
                      <a:alpha val="43137"/>
                    </a:srgbClr>
                  </a:outerShdw>
                </a:effectLst>
              </a:rPr>
              <a:t>CONSILIERUL ȘCOLAR</a:t>
            </a:r>
            <a:endParaRPr lang="ro-RO" altLang="en-US" sz="24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85942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4419600"/>
            <a:ext cx="1905000" cy="106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8"/>
          <p:cNvSpPr>
            <a:spLocks noChangeArrowheads="1"/>
          </p:cNvSpPr>
          <p:nvPr/>
        </p:nvSpPr>
        <p:spPr bwMode="auto">
          <a:xfrm rot="16200000">
            <a:off x="-2664260" y="2976128"/>
            <a:ext cx="66294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4800" cap="small" dirty="0" smtClean="0">
                <a:solidFill>
                  <a:srgbClr val="00B0F0"/>
                </a:solidFill>
                <a:effectLst>
                  <a:outerShdw blurRad="38100" dist="38100" dir="2700000" algn="tl">
                    <a:srgbClr val="000000">
                      <a:alpha val="43137"/>
                    </a:srgbClr>
                  </a:outerShdw>
                </a:effectLst>
              </a:rPr>
              <a:t>classical author</a:t>
            </a:r>
            <a:endParaRPr lang="ro-RO" altLang="en-US" sz="4800" cap="small" dirty="0">
              <a:solidFill>
                <a:srgbClr val="00B0F0"/>
              </a:solidFill>
              <a:effectLst>
                <a:outerShdw blurRad="38100" dist="38100" dir="2700000" algn="tl">
                  <a:srgbClr val="000000">
                    <a:alpha val="43137"/>
                  </a:srgbClr>
                </a:outerShdw>
              </a:effectLst>
            </a:endParaRPr>
          </a:p>
        </p:txBody>
      </p:sp>
      <p:cxnSp>
        <p:nvCxnSpPr>
          <p:cNvPr id="14" name="Straight Connector 13"/>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5"/>
          <p:cNvSpPr txBox="1">
            <a:spLocks noChangeArrowheads="1"/>
          </p:cNvSpPr>
          <p:nvPr/>
        </p:nvSpPr>
        <p:spPr bwMode="auto">
          <a:xfrm>
            <a:off x="3198812" y="3421791"/>
            <a:ext cx="77724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None/>
            </a:pPr>
            <a:r>
              <a:rPr lang="en-US" sz="1800" dirty="0">
                <a:latin typeface="Arial" panose="020B0604020202020204" pitchFamily="34" charset="0"/>
                <a:cs typeface="Arial" panose="020B0604020202020204" pitchFamily="34" charset="0"/>
              </a:rPr>
              <a:t>“</a:t>
            </a:r>
            <a:r>
              <a:rPr lang="ro-RO" sz="1800" dirty="0">
                <a:solidFill>
                  <a:srgbClr val="00B0F0"/>
                </a:solidFill>
                <a:latin typeface="Arial" panose="020B0604020202020204" pitchFamily="34" charset="0"/>
                <a:cs typeface="Arial" panose="020B0604020202020204" pitchFamily="34" charset="0"/>
              </a:rPr>
              <a:t>Aim for nobility of soul and a pure and unspotted character</a:t>
            </a:r>
            <a:r>
              <a:rPr lang="ro-RO" sz="1800" dirty="0">
                <a:latin typeface="Arial" panose="020B0604020202020204" pitchFamily="34" charset="0"/>
                <a:cs typeface="Arial" panose="020B0604020202020204" pitchFamily="34" charset="0"/>
              </a:rPr>
              <a:t>. Your name may be kept so pure that it cannot justly be connected with anything dishonest or unrighteous but will be respected by all the good and pure, and it may be </a:t>
            </a:r>
            <a:r>
              <a:rPr lang="ro-RO" sz="1800" dirty="0">
                <a:solidFill>
                  <a:srgbClr val="00B0F0"/>
                </a:solidFill>
                <a:latin typeface="Arial" panose="020B0604020202020204" pitchFamily="34" charset="0"/>
                <a:cs typeface="Arial" panose="020B0604020202020204" pitchFamily="34" charset="0"/>
              </a:rPr>
              <a:t>written in the Lamb's book of life</a:t>
            </a:r>
            <a:r>
              <a:rPr lang="en-US" sz="1800" dirty="0">
                <a:latin typeface="Arial" panose="020B0604020202020204" pitchFamily="34" charset="0"/>
                <a:cs typeface="Arial" panose="020B0604020202020204" pitchFamily="34" charset="0"/>
              </a:rPr>
              <a:t>”</a:t>
            </a:r>
            <a:r>
              <a:rPr lang="ro-RO"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		EGW </a:t>
            </a:r>
            <a:r>
              <a:rPr lang="ro-RO" sz="1800" dirty="0">
                <a:latin typeface="Arial" panose="020B0604020202020204" pitchFamily="34" charset="0"/>
                <a:cs typeface="Arial" panose="020B0604020202020204" pitchFamily="34" charset="0"/>
              </a:rPr>
              <a:t>-- MS 4a, 1885. (MM 143, 144.)  {1MCP 237.4}  </a:t>
            </a:r>
            <a:endParaRPr lang="en-US" sz="18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8"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Tree>
    <p:extLst>
      <p:ext uri="{BB962C8B-B14F-4D97-AF65-F5344CB8AC3E}">
        <p14:creationId xmlns:p14="http://schemas.microsoft.com/office/powerpoint/2010/main" val="2583285349"/>
      </p:ext>
    </p:extLst>
  </p:cSld>
  <p:clrMapOvr>
    <a:masterClrMapping/>
  </p:clrMapOvr>
  <mc:AlternateContent xmlns:mc="http://schemas.openxmlformats.org/markup-compatibility/2006" xmlns:p14="http://schemas.microsoft.com/office/powerpoint/2010/main">
    <mc:Choice Requires="p14">
      <p:transition spd="slow" p14:dur="1200">
        <p14:prism/>
        <p:sndAc>
          <p:endSnd/>
        </p:sndAc>
      </p:transition>
    </mc:Choice>
    <mc:Fallback xmlns="">
      <p:transition spd="slow">
        <p:fade/>
        <p:sndAc>
          <p:end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556224" y="3607354"/>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smtClean="0">
                <a:solidFill>
                  <a:srgbClr val="00B0F0"/>
                </a:solidFill>
              </a:rPr>
              <a:t>CONCEPT</a:t>
            </a:r>
            <a:r>
              <a:rPr lang="en-US" altLang="en-US" sz="4800" dirty="0" smtClean="0">
                <a:solidFill>
                  <a:srgbClr val="00B0F0"/>
                </a:solidFill>
              </a:rPr>
              <a:t>S</a:t>
            </a:r>
            <a:endParaRPr lang="ro-RO" altLang="en-US" sz="4800" dirty="0">
              <a:solidFill>
                <a:srgbClr val="00B0F0"/>
              </a:solidFill>
            </a:endParaRPr>
          </a:p>
        </p:txBody>
      </p:sp>
      <p:sp>
        <p:nvSpPr>
          <p:cNvPr id="17"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cxnSp>
        <p:nvCxnSpPr>
          <p:cNvPr id="18" name="Straight Connector 17"/>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98812" y="2286000"/>
            <a:ext cx="77724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“Differentiation </a:t>
            </a:r>
            <a:r>
              <a:rPr lang="en-US" sz="1800" dirty="0">
                <a:latin typeface="Arial" panose="020B0604020202020204" pitchFamily="34" charset="0"/>
                <a:cs typeface="Arial" panose="020B0604020202020204" pitchFamily="34" charset="0"/>
              </a:rPr>
              <a:t>includes four dimensions: </a:t>
            </a:r>
            <a:r>
              <a:rPr lang="en-US" sz="1800" dirty="0">
                <a:solidFill>
                  <a:srgbClr val="00B0F0"/>
                </a:solidFill>
                <a:latin typeface="Arial" panose="020B0604020202020204" pitchFamily="34" charset="0"/>
                <a:cs typeface="Arial" panose="020B0604020202020204" pitchFamily="34" charset="0"/>
              </a:rPr>
              <a:t>heroism, generosity, spirituality, and lack of shame</a:t>
            </a:r>
            <a:r>
              <a:rPr lang="en-US" sz="1800" dirty="0">
                <a:latin typeface="Arial" panose="020B0604020202020204" pitchFamily="34" charset="0"/>
                <a:cs typeface="Arial" panose="020B0604020202020204" pitchFamily="34" charset="0"/>
              </a:rPr>
              <a:t>”.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a:t>
            </a:r>
            <a:r>
              <a:rPr lang="en-US" sz="1800" dirty="0">
                <a:solidFill>
                  <a:srgbClr val="00B0F0"/>
                </a:solidFill>
                <a:latin typeface="Arial" panose="020B0604020202020204" pitchFamily="34" charset="0"/>
                <a:cs typeface="Arial" panose="020B0604020202020204" pitchFamily="34" charset="0"/>
              </a:rPr>
              <a:t>Human differentiation </a:t>
            </a:r>
            <a:r>
              <a:rPr lang="en-US" sz="1800" dirty="0">
                <a:latin typeface="Arial" panose="020B0604020202020204" pitchFamily="34" charset="0"/>
                <a:cs typeface="Arial" panose="020B0604020202020204" pitchFamily="34" charset="0"/>
              </a:rPr>
              <a:t>is based on intentionality or self-determination”.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“When </a:t>
            </a:r>
            <a:r>
              <a:rPr lang="en-US" sz="1800" dirty="0">
                <a:solidFill>
                  <a:srgbClr val="00B0F0"/>
                </a:solidFill>
                <a:latin typeface="Arial" panose="020B0604020202020204" pitchFamily="34" charset="0"/>
                <a:cs typeface="Arial" panose="020B0604020202020204" pitchFamily="34" charset="0"/>
              </a:rPr>
              <a:t>intentionality</a:t>
            </a:r>
            <a:r>
              <a:rPr lang="en-US" sz="1800" dirty="0">
                <a:latin typeface="Arial" panose="020B0604020202020204" pitchFamily="34" charset="0"/>
                <a:cs typeface="Arial" panose="020B0604020202020204" pitchFamily="34" charset="0"/>
              </a:rPr>
              <a:t> rules our life it brings freedom”.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“Without </a:t>
            </a:r>
            <a:r>
              <a:rPr lang="en-US" sz="1800" dirty="0">
                <a:solidFill>
                  <a:srgbClr val="00B0F0"/>
                </a:solidFill>
                <a:latin typeface="Arial" panose="020B0604020202020204" pitchFamily="34" charset="0"/>
                <a:cs typeface="Arial" panose="020B0604020202020204" pitchFamily="34" charset="0"/>
              </a:rPr>
              <a:t>freedom</a:t>
            </a:r>
            <a:r>
              <a:rPr lang="en-US" sz="1800" dirty="0">
                <a:latin typeface="Arial" panose="020B0604020202020204" pitchFamily="34" charset="0"/>
                <a:cs typeface="Arial" panose="020B0604020202020204" pitchFamily="34" charset="0"/>
              </a:rPr>
              <a:t>, commitment and marriage lose their meaning”. </a:t>
            </a:r>
            <a:endParaRPr lang="en-US" sz="1800" dirty="0" smtClean="0">
              <a:latin typeface="Arial" panose="020B0604020202020204" pitchFamily="34" charset="0"/>
              <a:cs typeface="Arial" panose="020B0604020202020204" pitchFamily="34" charset="0"/>
            </a:endParaRPr>
          </a:p>
          <a:p>
            <a:pPr>
              <a:buFont typeface="Wingdings" panose="05000000000000000000" pitchFamily="2" charset="2"/>
              <a:buNone/>
            </a:pPr>
            <a:endParaRPr lang="en-US" sz="1800" dirty="0" smtClean="0">
              <a:latin typeface="Arial" panose="020B0604020202020204" pitchFamily="34" charset="0"/>
              <a:cs typeface="Arial" panose="020B0604020202020204" pitchFamily="34" charset="0"/>
            </a:endParaRPr>
          </a:p>
          <a:p>
            <a:pPr algn="r">
              <a:buNone/>
            </a:pPr>
            <a:r>
              <a:rPr lang="en-US" sz="1200" dirty="0">
                <a:latin typeface="Arial" panose="020B0604020202020204" pitchFamily="34" charset="0"/>
                <a:cs typeface="Arial" panose="020B0604020202020204" pitchFamily="34" charset="0"/>
              </a:rPr>
              <a:t>David </a:t>
            </a:r>
            <a:r>
              <a:rPr lang="en-US" sz="1200" dirty="0" err="1">
                <a:latin typeface="Arial" panose="020B0604020202020204" pitchFamily="34" charset="0"/>
                <a:cs typeface="Arial" panose="020B0604020202020204" pitchFamily="34" charset="0"/>
              </a:rPr>
              <a:t>Schnarch</a:t>
            </a:r>
            <a:r>
              <a:rPr lang="en-US" sz="1200" dirty="0">
                <a:latin typeface="Arial" panose="020B0604020202020204" pitchFamily="34" charset="0"/>
                <a:cs typeface="Arial" panose="020B0604020202020204" pitchFamily="34" charset="0"/>
              </a:rPr>
              <a:t>, PhD “Passionate Marriage”, </a:t>
            </a:r>
            <a:r>
              <a:rPr lang="en-US" sz="1200" dirty="0" smtClean="0">
                <a:latin typeface="Arial" panose="020B0604020202020204" pitchFamily="34" charset="0"/>
                <a:cs typeface="Arial" panose="020B0604020202020204" pitchFamily="34" charset="0"/>
              </a:rPr>
              <a:t>2009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84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556224" y="3607354"/>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smtClean="0">
                <a:solidFill>
                  <a:srgbClr val="00B0F0"/>
                </a:solidFill>
              </a:rPr>
              <a:t>CONCEPT</a:t>
            </a:r>
            <a:r>
              <a:rPr lang="en-US" altLang="en-US" sz="4800" dirty="0" smtClean="0">
                <a:solidFill>
                  <a:srgbClr val="00B0F0"/>
                </a:solidFill>
              </a:rPr>
              <a:t>S</a:t>
            </a:r>
            <a:endParaRPr lang="ro-RO" altLang="en-US" sz="4800" dirty="0">
              <a:solidFill>
                <a:srgbClr val="00B0F0"/>
              </a:solidFill>
            </a:endParaRPr>
          </a:p>
        </p:txBody>
      </p:sp>
      <p:sp>
        <p:nvSpPr>
          <p:cNvPr id="17"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cxnSp>
        <p:nvCxnSpPr>
          <p:cNvPr id="18" name="Straight Connector 17"/>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98812" y="2667000"/>
            <a:ext cx="77724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“Humans </a:t>
            </a:r>
            <a:r>
              <a:rPr lang="en-US" sz="1800" dirty="0">
                <a:latin typeface="Arial" panose="020B0604020202020204" pitchFamily="34" charset="0"/>
                <a:cs typeface="Arial" panose="020B0604020202020204" pitchFamily="34" charset="0"/>
              </a:rPr>
              <a:t>are expanding in four dimensions: self-preservation, self-adaptation, self-transcendence and self-dissolution” (Wilber’s framework).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“Intentionality and free will are central ingredients when your desire is conscientiously undertaken and freely chosen”.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“Like the desire for wisdom, the desire for your partner doesn’t disappear once you’ve been satiated</a:t>
            </a:r>
            <a:r>
              <a:rPr lang="en-US" sz="1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algn="r">
              <a:buNone/>
            </a:pPr>
            <a:r>
              <a:rPr lang="en-US" sz="1200" dirty="0">
                <a:latin typeface="Arial" panose="020B0604020202020204" pitchFamily="34" charset="0"/>
                <a:cs typeface="Arial" panose="020B0604020202020204" pitchFamily="34" charset="0"/>
              </a:rPr>
              <a:t>David </a:t>
            </a:r>
            <a:r>
              <a:rPr lang="en-US" sz="1200" dirty="0" err="1">
                <a:latin typeface="Arial" panose="020B0604020202020204" pitchFamily="34" charset="0"/>
                <a:cs typeface="Arial" panose="020B0604020202020204" pitchFamily="34" charset="0"/>
              </a:rPr>
              <a:t>Schnarch</a:t>
            </a:r>
            <a:r>
              <a:rPr lang="en-US" sz="1200" dirty="0">
                <a:latin typeface="Arial" panose="020B0604020202020204" pitchFamily="34" charset="0"/>
                <a:cs typeface="Arial" panose="020B0604020202020204" pitchFamily="34" charset="0"/>
              </a:rPr>
              <a:t>, PhD “Passionate Marriage”, </a:t>
            </a:r>
            <a:r>
              <a:rPr lang="en-US" sz="1200" dirty="0" smtClean="0">
                <a:latin typeface="Arial" panose="020B0604020202020204" pitchFamily="34" charset="0"/>
                <a:cs typeface="Arial" panose="020B0604020202020204" pitchFamily="34" charset="0"/>
              </a:rPr>
              <a:t>2009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45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868827"/>
            <a:ext cx="2293938" cy="227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8"/>
          <p:cNvSpPr>
            <a:spLocks noChangeArrowheads="1"/>
          </p:cNvSpPr>
          <p:nvPr/>
        </p:nvSpPr>
        <p:spPr bwMode="auto">
          <a:xfrm rot="16200000">
            <a:off x="556224" y="3607354"/>
            <a:ext cx="377705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dirty="0" smtClean="0">
                <a:solidFill>
                  <a:srgbClr val="00B0F0"/>
                </a:solidFill>
              </a:rPr>
              <a:t>CONCEPT</a:t>
            </a:r>
            <a:r>
              <a:rPr lang="en-US" altLang="en-US" sz="4800" dirty="0" smtClean="0">
                <a:solidFill>
                  <a:srgbClr val="00B0F0"/>
                </a:solidFill>
              </a:rPr>
              <a:t>S</a:t>
            </a:r>
            <a:endParaRPr lang="ro-RO" altLang="en-US" sz="4800" dirty="0">
              <a:solidFill>
                <a:srgbClr val="00B0F0"/>
              </a:solidFill>
            </a:endParaRPr>
          </a:p>
        </p:txBody>
      </p:sp>
      <p:sp>
        <p:nvSpPr>
          <p:cNvPr id="17"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cxnSp>
        <p:nvCxnSpPr>
          <p:cNvPr id="18" name="Straight Connector 17"/>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0" name="TextBox 5"/>
          <p:cNvSpPr txBox="1">
            <a:spLocks noChangeArrowheads="1"/>
          </p:cNvSpPr>
          <p:nvPr/>
        </p:nvSpPr>
        <p:spPr bwMode="auto">
          <a:xfrm>
            <a:off x="3178689" y="2209800"/>
            <a:ext cx="7772400" cy="325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desire for your partner grows with time”.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“Sin is our refusal to desire and grow. </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Sin is our refusal to believe in ourselves, and our willingness to live below our potential”.</a:t>
            </a:r>
          </a:p>
          <a:p>
            <a:pPr>
              <a:buFont typeface="Wingdings" panose="05000000000000000000" pitchFamily="2" charset="2"/>
              <a:buNone/>
            </a:pPr>
            <a:endParaRPr lang="en-US" sz="1800" dirty="0">
              <a:latin typeface="Arial" panose="020B0604020202020204" pitchFamily="34" charset="0"/>
              <a:cs typeface="Arial" panose="020B0604020202020204" pitchFamily="34" charset="0"/>
            </a:endParaRPr>
          </a:p>
          <a:p>
            <a:pPr>
              <a:buFont typeface="Wingdings" panose="05000000000000000000" pitchFamily="2" charset="2"/>
              <a:buNone/>
            </a:pPr>
            <a:r>
              <a:rPr lang="en-US" sz="1800" dirty="0">
                <a:latin typeface="Arial" panose="020B0604020202020204" pitchFamily="34" charset="0"/>
                <a:cs typeface="Arial" panose="020B0604020202020204" pitchFamily="34" charset="0"/>
              </a:rPr>
              <a:t>”A wonderful marriage doesn’t make life easy or painless. It just makes the work sweeter and the pain more meaningful</a:t>
            </a:r>
            <a:r>
              <a:rPr lang="en-US" sz="1800" dirty="0" smtClean="0">
                <a:latin typeface="Arial" panose="020B0604020202020204" pitchFamily="34" charset="0"/>
                <a:cs typeface="Arial" panose="020B0604020202020204" pitchFamily="34" charset="0"/>
              </a:rPr>
              <a:t>”.</a:t>
            </a:r>
          </a:p>
          <a:p>
            <a:pPr algn="r">
              <a:buNone/>
            </a:pPr>
            <a:r>
              <a:rPr lang="en-US" sz="1200" dirty="0" smtClean="0">
                <a:latin typeface="Arial" panose="020B0604020202020204" pitchFamily="34" charset="0"/>
                <a:cs typeface="Arial" panose="020B0604020202020204" pitchFamily="34" charset="0"/>
              </a:rPr>
              <a:t>David </a:t>
            </a:r>
            <a:r>
              <a:rPr lang="en-US" sz="1200" dirty="0" err="1">
                <a:latin typeface="Arial" panose="020B0604020202020204" pitchFamily="34" charset="0"/>
                <a:cs typeface="Arial" panose="020B0604020202020204" pitchFamily="34" charset="0"/>
              </a:rPr>
              <a:t>Schnarch</a:t>
            </a:r>
            <a:r>
              <a:rPr lang="en-US" sz="1200" dirty="0">
                <a:latin typeface="Arial" panose="020B0604020202020204" pitchFamily="34" charset="0"/>
                <a:cs typeface="Arial" panose="020B0604020202020204" pitchFamily="34" charset="0"/>
              </a:rPr>
              <a:t>, PhD “Passionate Marriage”, </a:t>
            </a:r>
            <a:r>
              <a:rPr lang="en-US" sz="1200" dirty="0" smtClean="0">
                <a:latin typeface="Arial" panose="020B0604020202020204" pitchFamily="34" charset="0"/>
                <a:cs typeface="Arial" panose="020B0604020202020204" pitchFamily="34" charset="0"/>
              </a:rPr>
              <a:t>20</a:t>
            </a:r>
            <a:r>
              <a:rPr lang="en-US" sz="1800" dirty="0" smtClean="0">
                <a:latin typeface="Arial" panose="020B0604020202020204" pitchFamily="34" charset="0"/>
                <a:cs typeface="Arial" panose="020B0604020202020204" pitchFamily="34" charset="0"/>
              </a:rPr>
              <a:t>09</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66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2527078"/>
            <a:ext cx="7772400"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There </a:t>
            </a:r>
            <a:r>
              <a:rPr lang="en-US" sz="1800" dirty="0">
                <a:latin typeface="Arial" panose="020B0604020202020204" pitchFamily="34" charset="0"/>
                <a:cs typeface="Arial" panose="020B0604020202020204" pitchFamily="34" charset="0"/>
              </a:rPr>
              <a:t>is an extraordinary lesson about human relationships that physically fused twins teach.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It helps me have a balanced view of the biblical statement: “the two persons will become one”.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Being intentional or self-determined in every day events makes the partners decide to use their free will and actively participate in their lives. It takes heroism to say “no” in the face of pressure from significant ones.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12" y="2895600"/>
            <a:ext cx="2351733" cy="2286000"/>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1813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2695100"/>
            <a:ext cx="77724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Heroism </a:t>
            </a:r>
            <a:r>
              <a:rPr lang="en-US" sz="1800" dirty="0">
                <a:latin typeface="Arial" panose="020B0604020202020204" pitchFamily="34" charset="0"/>
                <a:cs typeface="Arial" panose="020B0604020202020204" pitchFamily="34" charset="0"/>
              </a:rPr>
              <a:t>leads you to self-preservation and development of your identity as a unique person, with no replica, able to function as individual.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It takes generosity to sacrifice your goals in the service of your partner.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Generosity leads to self-adaptation and development of your relational self, making you able to increase the capacity to communicate and function as a part of a larger whole.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2895600"/>
            <a:ext cx="2362890" cy="2286000"/>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4907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7406" y="2870886"/>
            <a:ext cx="77724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takes spirituality to transcend ourselves and see the unseen, the higher order in Universe.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Spirituality leads to self-transcendence and development of a connection with God that brings you peace, joy, and the sense of belonging to Him.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When spirituality is the main fabric of life’s events partners live in a heavenly atmosphere and their influence impacts others.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2895600"/>
            <a:ext cx="2284537" cy="2292178"/>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2522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2773638"/>
            <a:ext cx="77724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takes lack of shame to accept yourself, to confess what you did wrong and reestablish the connection in order to move to a higher level.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Lack of shame is a way toward to self-dissolution, genuineness and capability to recognize your role in the development of a global community.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I consider that when partners continuously experience these dimensions they enjoy a complete marriage.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9" y="2917865"/>
            <a:ext cx="2409033" cy="2265793"/>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8175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19416" y="1828800"/>
            <a:ext cx="0" cy="419100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874" y="227012"/>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9915074" y="609600"/>
            <a:ext cx="2046738"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r>
              <a:rPr lang="en-US" sz="2400" dirty="0">
                <a:solidFill>
                  <a:srgbClr val="00B0F0"/>
                </a:solidFill>
                <a:effectLst>
                  <a:reflection blurRad="6350" stA="53000" endA="300" endPos="35500" dir="5400000" sy="-90000" algn="bl"/>
                </a:effectLst>
              </a:rPr>
              <a:t>L</a:t>
            </a:r>
            <a:r>
              <a:rPr lang="en-US" sz="2400" dirty="0" smtClean="0">
                <a:solidFill>
                  <a:srgbClr val="00B0F0"/>
                </a:solidFill>
                <a:effectLst>
                  <a:reflection blurRad="6350" stA="53000" endA="300" endPos="35500" dir="5400000" sy="-90000" algn="bl"/>
                </a:effectLst>
              </a:rPr>
              <a:t>ove Lab</a:t>
            </a:r>
            <a:endParaRPr lang="ro-RO" altLang="en-US" sz="2400" noProof="1">
              <a:solidFill>
                <a:srgbClr val="00B0F0"/>
              </a:solidFill>
            </a:endParaRPr>
          </a:p>
        </p:txBody>
      </p:sp>
      <p:sp>
        <p:nvSpPr>
          <p:cNvPr id="15" name="Rectangle 3"/>
          <p:cNvSpPr>
            <a:spLocks noChangeArrowheads="1"/>
          </p:cNvSpPr>
          <p:nvPr/>
        </p:nvSpPr>
        <p:spPr bwMode="auto">
          <a:xfrm>
            <a:off x="9828212" y="957823"/>
            <a:ext cx="1828800" cy="26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100" dirty="0" smtClean="0">
                <a:solidFill>
                  <a:srgbClr val="FFFF00"/>
                </a:solidFill>
              </a:rPr>
              <a:t>www.</a:t>
            </a:r>
            <a:r>
              <a:rPr lang="en-US" altLang="en-US" sz="1100" dirty="0" smtClean="0">
                <a:solidFill>
                  <a:srgbClr val="FFFF00"/>
                </a:solidFill>
              </a:rPr>
              <a:t>enthusiasticlife.net</a:t>
            </a:r>
            <a:endParaRPr lang="ro-RO" altLang="en-US" sz="1100" dirty="0">
              <a:solidFill>
                <a:srgbClr val="FFFF00"/>
              </a:solidFill>
            </a:endParaRPr>
          </a:p>
        </p:txBody>
      </p:sp>
      <p:sp>
        <p:nvSpPr>
          <p:cNvPr id="11" name="TextBox 5"/>
          <p:cNvSpPr txBox="1">
            <a:spLocks noChangeArrowheads="1"/>
          </p:cNvSpPr>
          <p:nvPr/>
        </p:nvSpPr>
        <p:spPr bwMode="auto">
          <a:xfrm>
            <a:off x="3198812" y="2635139"/>
            <a:ext cx="7772400"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sz="1800" dirty="0" smtClean="0">
                <a:latin typeface="Arial" panose="020B0604020202020204" pitchFamily="34" charset="0"/>
                <a:cs typeface="Arial" panose="020B0604020202020204" pitchFamily="34" charset="0"/>
              </a:rPr>
              <a:t>They </a:t>
            </a:r>
            <a:r>
              <a:rPr lang="en-US" sz="1800" dirty="0">
                <a:latin typeface="Arial" panose="020B0604020202020204" pitchFamily="34" charset="0"/>
                <a:cs typeface="Arial" panose="020B0604020202020204" pitchFamily="34" charset="0"/>
              </a:rPr>
              <a:t>become more experienced and, in the same time, they want more knowledge for a greater experience.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It makes me think that the more the partners are intentional in being true to themselves, the more they are able to fulfill the life’s meaning: to grow in the likeness of their Creator. </a:t>
            </a:r>
          </a:p>
          <a:p>
            <a:pPr>
              <a:buNone/>
            </a:pPr>
            <a:endParaRPr lang="en-US" sz="1800" dirty="0">
              <a:latin typeface="Arial" panose="020B0604020202020204" pitchFamily="34" charset="0"/>
              <a:cs typeface="Arial" panose="020B0604020202020204" pitchFamily="34" charset="0"/>
            </a:endParaRPr>
          </a:p>
          <a:p>
            <a:pPr>
              <a:buNone/>
            </a:pPr>
            <a:r>
              <a:rPr lang="en-US" sz="1800" dirty="0">
                <a:latin typeface="Arial" panose="020B0604020202020204" pitchFamily="34" charset="0"/>
                <a:cs typeface="Arial" panose="020B0604020202020204" pitchFamily="34" charset="0"/>
              </a:rPr>
              <a:t>“Grow and multiply” and “fill the earth with God’s knowledge” become the purpose of marriage.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12" y="2895600"/>
            <a:ext cx="2237015" cy="2286000"/>
          </a:xfrm>
          <a:prstGeom prst="rect">
            <a:avLst/>
          </a:prstGeom>
        </p:spPr>
      </p:pic>
      <p:sp>
        <p:nvSpPr>
          <p:cNvPr id="13" name="Rectangle 8"/>
          <p:cNvSpPr>
            <a:spLocks noChangeArrowheads="1"/>
          </p:cNvSpPr>
          <p:nvPr/>
        </p:nvSpPr>
        <p:spPr bwMode="auto">
          <a:xfrm rot="16200000">
            <a:off x="-1453714" y="1985528"/>
            <a:ext cx="3886200"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4800" cap="small" dirty="0" smtClean="0">
                <a:solidFill>
                  <a:srgbClr val="00B0F0"/>
                </a:solidFill>
                <a:effectLst>
                  <a:outerShdw blurRad="38100" dist="38100" dir="2700000" algn="tl">
                    <a:srgbClr val="000000">
                      <a:alpha val="43137"/>
                    </a:srgbClr>
                  </a:outerShdw>
                </a:effectLst>
              </a:rPr>
              <a:t>REAC</a:t>
            </a:r>
            <a:r>
              <a:rPr lang="en-US" altLang="en-US" sz="4800" cap="small" dirty="0" smtClean="0">
                <a:solidFill>
                  <a:srgbClr val="00B0F0"/>
                </a:solidFill>
                <a:effectLst>
                  <a:outerShdw blurRad="38100" dist="38100" dir="2700000" algn="tl">
                    <a:srgbClr val="000000">
                      <a:alpha val="43137"/>
                    </a:srgbClr>
                  </a:outerShdw>
                </a:effectLst>
              </a:rPr>
              <a:t>TIONS</a:t>
            </a:r>
            <a:endParaRPr lang="ro-RO" altLang="en-US" sz="4800" cap="small"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695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0</TotalTime>
  <Words>1285</Words>
  <Application>Microsoft Office PowerPoint</Application>
  <PresentationFormat>Custom</PresentationFormat>
  <Paragraphs>185</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Unicode MS</vt:lpstr>
      <vt:lpstr>Arial</vt:lpstr>
      <vt:lpstr>Century Gothic</vt:lpstr>
      <vt:lpstr>Wingdings</vt:lpstr>
      <vt:lpstr>Blue atom design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2014-06-01T15:34:34Z</dcterms:created>
  <dcterms:modified xsi:type="dcterms:W3CDTF">2014-10-14T20:31:24Z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